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94" r:id="rId1"/>
  </p:sldMasterIdLst>
  <p:notesMasterIdLst>
    <p:notesMasterId r:id="rId56"/>
  </p:notesMasterIdLst>
  <p:handoutMasterIdLst>
    <p:handoutMasterId r:id="rId57"/>
  </p:handoutMasterIdLst>
  <p:sldIdLst>
    <p:sldId id="256" r:id="rId2"/>
    <p:sldId id="272" r:id="rId3"/>
    <p:sldId id="374" r:id="rId4"/>
    <p:sldId id="271" r:id="rId5"/>
    <p:sldId id="259" r:id="rId6"/>
    <p:sldId id="275" r:id="rId7"/>
    <p:sldId id="279" r:id="rId8"/>
    <p:sldId id="277" r:id="rId9"/>
    <p:sldId id="258" r:id="rId10"/>
    <p:sldId id="266" r:id="rId11"/>
    <p:sldId id="260" r:id="rId12"/>
    <p:sldId id="308" r:id="rId13"/>
    <p:sldId id="293" r:id="rId14"/>
    <p:sldId id="265" r:id="rId15"/>
    <p:sldId id="297" r:id="rId16"/>
    <p:sldId id="298" r:id="rId17"/>
    <p:sldId id="299" r:id="rId18"/>
    <p:sldId id="262" r:id="rId19"/>
    <p:sldId id="300" r:id="rId20"/>
    <p:sldId id="263" r:id="rId21"/>
    <p:sldId id="301" r:id="rId22"/>
    <p:sldId id="302" r:id="rId23"/>
    <p:sldId id="338" r:id="rId24"/>
    <p:sldId id="363" r:id="rId25"/>
    <p:sldId id="365" r:id="rId26"/>
    <p:sldId id="369" r:id="rId27"/>
    <p:sldId id="367" r:id="rId28"/>
    <p:sldId id="377" r:id="rId29"/>
    <p:sldId id="376" r:id="rId30"/>
    <p:sldId id="375" r:id="rId31"/>
    <p:sldId id="346" r:id="rId32"/>
    <p:sldId id="347" r:id="rId33"/>
    <p:sldId id="310" r:id="rId34"/>
    <p:sldId id="261" r:id="rId35"/>
    <p:sldId id="368" r:id="rId36"/>
    <p:sldId id="309" r:id="rId37"/>
    <p:sldId id="339" r:id="rId38"/>
    <p:sldId id="342" r:id="rId39"/>
    <p:sldId id="340" r:id="rId40"/>
    <p:sldId id="324" r:id="rId41"/>
    <p:sldId id="362" r:id="rId42"/>
    <p:sldId id="359" r:id="rId43"/>
    <p:sldId id="344" r:id="rId44"/>
    <p:sldId id="370" r:id="rId45"/>
    <p:sldId id="267" r:id="rId46"/>
    <p:sldId id="270" r:id="rId47"/>
    <p:sldId id="283" r:id="rId48"/>
    <p:sldId id="317" r:id="rId49"/>
    <p:sldId id="318" r:id="rId50"/>
    <p:sldId id="268" r:id="rId51"/>
    <p:sldId id="320" r:id="rId52"/>
    <p:sldId id="322" r:id="rId53"/>
    <p:sldId id="323" r:id="rId54"/>
    <p:sldId id="319" r:id="rId55"/>
  </p:sldIdLst>
  <p:sldSz cx="12192000" cy="6858000"/>
  <p:notesSz cx="6858000" cy="99456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73EFFE22-56F8-4BA6-BD90-E8D68F75D648}">
          <p14:sldIdLst>
            <p14:sldId id="256"/>
            <p14:sldId id="272"/>
            <p14:sldId id="374"/>
            <p14:sldId id="271"/>
            <p14:sldId id="259"/>
            <p14:sldId id="275"/>
            <p14:sldId id="279"/>
            <p14:sldId id="277"/>
            <p14:sldId id="258"/>
            <p14:sldId id="266"/>
            <p14:sldId id="260"/>
            <p14:sldId id="308"/>
            <p14:sldId id="293"/>
            <p14:sldId id="265"/>
            <p14:sldId id="297"/>
            <p14:sldId id="298"/>
            <p14:sldId id="299"/>
            <p14:sldId id="262"/>
            <p14:sldId id="300"/>
            <p14:sldId id="263"/>
            <p14:sldId id="301"/>
            <p14:sldId id="302"/>
            <p14:sldId id="338"/>
            <p14:sldId id="363"/>
            <p14:sldId id="365"/>
            <p14:sldId id="369"/>
            <p14:sldId id="367"/>
            <p14:sldId id="377"/>
            <p14:sldId id="376"/>
            <p14:sldId id="375"/>
            <p14:sldId id="346"/>
            <p14:sldId id="347"/>
            <p14:sldId id="310"/>
            <p14:sldId id="261"/>
            <p14:sldId id="368"/>
            <p14:sldId id="309"/>
            <p14:sldId id="339"/>
            <p14:sldId id="342"/>
            <p14:sldId id="340"/>
            <p14:sldId id="324"/>
            <p14:sldId id="362"/>
            <p14:sldId id="359"/>
            <p14:sldId id="344"/>
            <p14:sldId id="370"/>
            <p14:sldId id="267"/>
            <p14:sldId id="270"/>
            <p14:sldId id="283"/>
            <p14:sldId id="317"/>
            <p14:sldId id="318"/>
          </p14:sldIdLst>
        </p14:section>
        <p14:section name="タイトルなしのセクション" id="{9B1C65FD-7057-476E-A43E-5EA053AE9E4D}">
          <p14:sldIdLst>
            <p14:sldId id="268"/>
            <p14:sldId id="320"/>
            <p14:sldId id="322"/>
            <p14:sldId id="323"/>
            <p14:sldId id="31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5075" autoAdjust="0"/>
  </p:normalViewPr>
  <p:slideViewPr>
    <p:cSldViewPr snapToGrid="0">
      <p:cViewPr varScale="1">
        <p:scale>
          <a:sx n="67" d="100"/>
          <a:sy n="67" d="100"/>
        </p:scale>
        <p:origin x="145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Sheet1!$A$12</c:f>
              <c:strCache>
                <c:ptCount val="1"/>
                <c:pt idx="0">
                  <c:v>衣類合計</c:v>
                </c:pt>
              </c:strCache>
            </c:strRef>
          </c:tx>
          <c:spPr>
            <a:solidFill>
              <a:schemeClr val="accent1"/>
            </a:solidFill>
            <a:ln>
              <a:noFill/>
            </a:ln>
            <a:effectLst/>
          </c:spPr>
          <c:invertIfNegative val="0"/>
          <c:cat>
            <c:strRef>
              <c:f>Sheet1!$B$11:$N$11</c:f>
              <c:strCache>
                <c:ptCount val="13"/>
                <c:pt idx="0">
                  <c:v>200万円未満</c:v>
                </c:pt>
                <c:pt idx="1">
                  <c:v>200～300万円</c:v>
                </c:pt>
                <c:pt idx="2">
                  <c:v>300～400万円</c:v>
                </c:pt>
                <c:pt idx="3">
                  <c:v>400～500万円</c:v>
                </c:pt>
                <c:pt idx="4">
                  <c:v>500～600万円</c:v>
                </c:pt>
                <c:pt idx="5">
                  <c:v>600～700万円</c:v>
                </c:pt>
                <c:pt idx="6">
                  <c:v>700～800万円</c:v>
                </c:pt>
                <c:pt idx="7">
                  <c:v>800～900万円</c:v>
                </c:pt>
                <c:pt idx="8">
                  <c:v>900～1,000万円</c:v>
                </c:pt>
                <c:pt idx="9">
                  <c:v>1,000～1,250万円</c:v>
                </c:pt>
                <c:pt idx="10">
                  <c:v>1,250～1,500万円</c:v>
                </c:pt>
                <c:pt idx="11">
                  <c:v>1,500～2,000万円</c:v>
                </c:pt>
                <c:pt idx="12">
                  <c:v>2,000万円以上</c:v>
                </c:pt>
              </c:strCache>
            </c:strRef>
          </c:cat>
          <c:val>
            <c:numRef>
              <c:f>Sheet1!$B$12:$N$12</c:f>
              <c:numCache>
                <c:formatCode>\ ###,###,##0;"-"###,###,##0</c:formatCode>
                <c:ptCount val="13"/>
                <c:pt idx="0">
                  <c:v>342</c:v>
                </c:pt>
                <c:pt idx="1">
                  <c:v>587</c:v>
                </c:pt>
                <c:pt idx="2">
                  <c:v>1058</c:v>
                </c:pt>
                <c:pt idx="3">
                  <c:v>1725</c:v>
                </c:pt>
                <c:pt idx="4">
                  <c:v>1778</c:v>
                </c:pt>
                <c:pt idx="5">
                  <c:v>2313</c:v>
                </c:pt>
                <c:pt idx="6">
                  <c:v>2793</c:v>
                </c:pt>
                <c:pt idx="7">
                  <c:v>3128</c:v>
                </c:pt>
                <c:pt idx="8">
                  <c:v>3507</c:v>
                </c:pt>
                <c:pt idx="9">
                  <c:v>3451</c:v>
                </c:pt>
                <c:pt idx="10">
                  <c:v>4593</c:v>
                </c:pt>
                <c:pt idx="11">
                  <c:v>4438</c:v>
                </c:pt>
                <c:pt idx="12">
                  <c:v>5721</c:v>
                </c:pt>
              </c:numCache>
            </c:numRef>
          </c:val>
          <c:extLst>
            <c:ext xmlns:c16="http://schemas.microsoft.com/office/drawing/2014/chart" uri="{C3380CC4-5D6E-409C-BE32-E72D297353CC}">
              <c16:uniqueId val="{00000000-1A00-4AC9-B5A4-79EF1C31992D}"/>
            </c:ext>
          </c:extLst>
        </c:ser>
        <c:ser>
          <c:idx val="1"/>
          <c:order val="1"/>
          <c:tx>
            <c:strRef>
              <c:f>Sheet1!$A$13</c:f>
              <c:strCache>
                <c:ptCount val="1"/>
                <c:pt idx="0">
                  <c:v>紳士服</c:v>
                </c:pt>
              </c:strCache>
            </c:strRef>
          </c:tx>
          <c:spPr>
            <a:solidFill>
              <a:schemeClr val="accent2"/>
            </a:solidFill>
            <a:ln>
              <a:noFill/>
            </a:ln>
            <a:effectLst/>
          </c:spPr>
          <c:invertIfNegative val="0"/>
          <c:cat>
            <c:strRef>
              <c:f>Sheet1!$B$11:$N$11</c:f>
              <c:strCache>
                <c:ptCount val="13"/>
                <c:pt idx="0">
                  <c:v>200万円未満</c:v>
                </c:pt>
                <c:pt idx="1">
                  <c:v>200～300万円</c:v>
                </c:pt>
                <c:pt idx="2">
                  <c:v>300～400万円</c:v>
                </c:pt>
                <c:pt idx="3">
                  <c:v>400～500万円</c:v>
                </c:pt>
                <c:pt idx="4">
                  <c:v>500～600万円</c:v>
                </c:pt>
                <c:pt idx="5">
                  <c:v>600～700万円</c:v>
                </c:pt>
                <c:pt idx="6">
                  <c:v>700～800万円</c:v>
                </c:pt>
                <c:pt idx="7">
                  <c:v>800～900万円</c:v>
                </c:pt>
                <c:pt idx="8">
                  <c:v>900～1,000万円</c:v>
                </c:pt>
                <c:pt idx="9">
                  <c:v>1,000～1,250万円</c:v>
                </c:pt>
                <c:pt idx="10">
                  <c:v>1,250～1,500万円</c:v>
                </c:pt>
                <c:pt idx="11">
                  <c:v>1,500～2,000万円</c:v>
                </c:pt>
                <c:pt idx="12">
                  <c:v>2,000万円以上</c:v>
                </c:pt>
              </c:strCache>
            </c:strRef>
          </c:cat>
          <c:val>
            <c:numRef>
              <c:f>Sheet1!$B$13:$N$13</c:f>
              <c:numCache>
                <c:formatCode>\ ###,###,##0;"-"###,###,##0</c:formatCode>
                <c:ptCount val="13"/>
                <c:pt idx="0">
                  <c:v>56</c:v>
                </c:pt>
                <c:pt idx="1">
                  <c:v>116</c:v>
                </c:pt>
                <c:pt idx="2">
                  <c:v>320</c:v>
                </c:pt>
                <c:pt idx="3">
                  <c:v>404</c:v>
                </c:pt>
                <c:pt idx="4">
                  <c:v>530</c:v>
                </c:pt>
                <c:pt idx="5">
                  <c:v>578</c:v>
                </c:pt>
                <c:pt idx="6">
                  <c:v>838</c:v>
                </c:pt>
                <c:pt idx="7">
                  <c:v>855</c:v>
                </c:pt>
                <c:pt idx="8">
                  <c:v>1044</c:v>
                </c:pt>
                <c:pt idx="9">
                  <c:v>935</c:v>
                </c:pt>
                <c:pt idx="10">
                  <c:v>1017</c:v>
                </c:pt>
                <c:pt idx="11">
                  <c:v>1144</c:v>
                </c:pt>
                <c:pt idx="12">
                  <c:v>1534</c:v>
                </c:pt>
              </c:numCache>
            </c:numRef>
          </c:val>
          <c:extLst>
            <c:ext xmlns:c16="http://schemas.microsoft.com/office/drawing/2014/chart" uri="{C3380CC4-5D6E-409C-BE32-E72D297353CC}">
              <c16:uniqueId val="{00000001-1A00-4AC9-B5A4-79EF1C31992D}"/>
            </c:ext>
          </c:extLst>
        </c:ser>
        <c:ser>
          <c:idx val="2"/>
          <c:order val="2"/>
          <c:tx>
            <c:strRef>
              <c:f>Sheet1!$A$14</c:f>
              <c:strCache>
                <c:ptCount val="1"/>
                <c:pt idx="0">
                  <c:v>婦人服</c:v>
                </c:pt>
              </c:strCache>
            </c:strRef>
          </c:tx>
          <c:spPr>
            <a:solidFill>
              <a:schemeClr val="accent3"/>
            </a:solidFill>
            <a:ln>
              <a:noFill/>
            </a:ln>
            <a:effectLst/>
          </c:spPr>
          <c:invertIfNegative val="0"/>
          <c:cat>
            <c:strRef>
              <c:f>Sheet1!$B$11:$N$11</c:f>
              <c:strCache>
                <c:ptCount val="13"/>
                <c:pt idx="0">
                  <c:v>200万円未満</c:v>
                </c:pt>
                <c:pt idx="1">
                  <c:v>200～300万円</c:v>
                </c:pt>
                <c:pt idx="2">
                  <c:v>300～400万円</c:v>
                </c:pt>
                <c:pt idx="3">
                  <c:v>400～500万円</c:v>
                </c:pt>
                <c:pt idx="4">
                  <c:v>500～600万円</c:v>
                </c:pt>
                <c:pt idx="5">
                  <c:v>600～700万円</c:v>
                </c:pt>
                <c:pt idx="6">
                  <c:v>700～800万円</c:v>
                </c:pt>
                <c:pt idx="7">
                  <c:v>800～900万円</c:v>
                </c:pt>
                <c:pt idx="8">
                  <c:v>900～1,000万円</c:v>
                </c:pt>
                <c:pt idx="9">
                  <c:v>1,000～1,250万円</c:v>
                </c:pt>
                <c:pt idx="10">
                  <c:v>1,250～1,500万円</c:v>
                </c:pt>
                <c:pt idx="11">
                  <c:v>1,500～2,000万円</c:v>
                </c:pt>
                <c:pt idx="12">
                  <c:v>2,000万円以上</c:v>
                </c:pt>
              </c:strCache>
            </c:strRef>
          </c:cat>
          <c:val>
            <c:numRef>
              <c:f>Sheet1!$B$14:$N$14</c:f>
              <c:numCache>
                <c:formatCode>\ ###,###,##0;"-"###,###,##0</c:formatCode>
                <c:ptCount val="13"/>
                <c:pt idx="0">
                  <c:v>201</c:v>
                </c:pt>
                <c:pt idx="1">
                  <c:v>337</c:v>
                </c:pt>
                <c:pt idx="2">
                  <c:v>474</c:v>
                </c:pt>
                <c:pt idx="3">
                  <c:v>866</c:v>
                </c:pt>
                <c:pt idx="4">
                  <c:v>778</c:v>
                </c:pt>
                <c:pt idx="5">
                  <c:v>1085</c:v>
                </c:pt>
                <c:pt idx="6">
                  <c:v>1205</c:v>
                </c:pt>
                <c:pt idx="7">
                  <c:v>1480</c:v>
                </c:pt>
                <c:pt idx="8">
                  <c:v>1683</c:v>
                </c:pt>
                <c:pt idx="9">
                  <c:v>1644</c:v>
                </c:pt>
                <c:pt idx="10">
                  <c:v>2479</c:v>
                </c:pt>
                <c:pt idx="11">
                  <c:v>2348</c:v>
                </c:pt>
                <c:pt idx="12">
                  <c:v>2891</c:v>
                </c:pt>
              </c:numCache>
            </c:numRef>
          </c:val>
          <c:extLst>
            <c:ext xmlns:c16="http://schemas.microsoft.com/office/drawing/2014/chart" uri="{C3380CC4-5D6E-409C-BE32-E72D297353CC}">
              <c16:uniqueId val="{00000002-1A00-4AC9-B5A4-79EF1C31992D}"/>
            </c:ext>
          </c:extLst>
        </c:ser>
        <c:dLbls>
          <c:showLegendKey val="0"/>
          <c:showVal val="0"/>
          <c:showCatName val="0"/>
          <c:showSerName val="0"/>
          <c:showPercent val="0"/>
          <c:showBubbleSize val="0"/>
        </c:dLbls>
        <c:gapWidth val="182"/>
        <c:axId val="541522824"/>
        <c:axId val="541520856"/>
      </c:barChart>
      <c:catAx>
        <c:axId val="54152282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41520856"/>
        <c:crosses val="autoZero"/>
        <c:auto val="1"/>
        <c:lblAlgn val="ctr"/>
        <c:lblOffset val="100"/>
        <c:noMultiLvlLbl val="0"/>
      </c:catAx>
      <c:valAx>
        <c:axId val="541520856"/>
        <c:scaling>
          <c:orientation val="minMax"/>
        </c:scaling>
        <c:delete val="0"/>
        <c:axPos val="b"/>
        <c:majorGridlines>
          <c:spPr>
            <a:ln w="9525" cap="flat" cmpd="sng" algn="ctr">
              <a:solidFill>
                <a:schemeClr val="tx1">
                  <a:lumMod val="15000"/>
                  <a:lumOff val="85000"/>
                </a:schemeClr>
              </a:solidFill>
              <a:round/>
            </a:ln>
            <a:effectLst/>
          </c:spPr>
        </c:majorGridlines>
        <c:numFmt formatCode="\ ###,###,##0;&quot;-&quot;###,###,##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4152282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Sheet1!$C$2</c:f>
              <c:strCache>
                <c:ptCount val="1"/>
                <c:pt idx="0">
                  <c:v>〔自宅用〕婦人用衣類</c:v>
                </c:pt>
              </c:strCache>
            </c:strRef>
          </c:tx>
          <c:spPr>
            <a:solidFill>
              <a:schemeClr val="accent1"/>
            </a:solidFill>
            <a:ln>
              <a:noFill/>
            </a:ln>
            <a:effectLst/>
          </c:spPr>
          <c:invertIfNegative val="0"/>
          <c:cat>
            <c:strRef>
              <c:f>Sheet1!$D$1:$P$1</c:f>
              <c:strCache>
                <c:ptCount val="13"/>
                <c:pt idx="0">
                  <c:v>200万円未満</c:v>
                </c:pt>
                <c:pt idx="1">
                  <c:v>200～300万円</c:v>
                </c:pt>
                <c:pt idx="2">
                  <c:v>300～400万円</c:v>
                </c:pt>
                <c:pt idx="3">
                  <c:v>400～500万円</c:v>
                </c:pt>
                <c:pt idx="4">
                  <c:v>500～600万円</c:v>
                </c:pt>
                <c:pt idx="5">
                  <c:v>600～700万円</c:v>
                </c:pt>
                <c:pt idx="6">
                  <c:v>700～800万円</c:v>
                </c:pt>
                <c:pt idx="7">
                  <c:v>800～900万円</c:v>
                </c:pt>
                <c:pt idx="8">
                  <c:v>900～1,000万円</c:v>
                </c:pt>
                <c:pt idx="9">
                  <c:v>1,000～1,250万円</c:v>
                </c:pt>
                <c:pt idx="10">
                  <c:v>1,250～1,500万円</c:v>
                </c:pt>
                <c:pt idx="11">
                  <c:v>1,500～2,000万円</c:v>
                </c:pt>
                <c:pt idx="12">
                  <c:v>2,000万円以上</c:v>
                </c:pt>
              </c:strCache>
            </c:strRef>
          </c:cat>
          <c:val>
            <c:numRef>
              <c:f>Sheet1!$D$2:$P$2</c:f>
              <c:numCache>
                <c:formatCode>\ ###,###,##0;"-"###,###,##0</c:formatCode>
                <c:ptCount val="13"/>
                <c:pt idx="0">
                  <c:v>353</c:v>
                </c:pt>
                <c:pt idx="1">
                  <c:v>518</c:v>
                </c:pt>
                <c:pt idx="2">
                  <c:v>541</c:v>
                </c:pt>
                <c:pt idx="3">
                  <c:v>667</c:v>
                </c:pt>
                <c:pt idx="4">
                  <c:v>983</c:v>
                </c:pt>
                <c:pt idx="5">
                  <c:v>1151</c:v>
                </c:pt>
                <c:pt idx="6">
                  <c:v>1273</c:v>
                </c:pt>
                <c:pt idx="7">
                  <c:v>1537</c:v>
                </c:pt>
                <c:pt idx="8">
                  <c:v>1727</c:v>
                </c:pt>
                <c:pt idx="9">
                  <c:v>1838</c:v>
                </c:pt>
                <c:pt idx="10">
                  <c:v>2636</c:v>
                </c:pt>
                <c:pt idx="11">
                  <c:v>2697</c:v>
                </c:pt>
                <c:pt idx="12">
                  <c:v>3572</c:v>
                </c:pt>
              </c:numCache>
            </c:numRef>
          </c:val>
          <c:extLst>
            <c:ext xmlns:c16="http://schemas.microsoft.com/office/drawing/2014/chart" uri="{C3380CC4-5D6E-409C-BE32-E72D297353CC}">
              <c16:uniqueId val="{00000000-1992-4C22-A037-DD1611292F79}"/>
            </c:ext>
          </c:extLst>
        </c:ser>
        <c:ser>
          <c:idx val="1"/>
          <c:order val="1"/>
          <c:tx>
            <c:strRef>
              <c:f>Sheet1!$C$3</c:f>
              <c:strCache>
                <c:ptCount val="1"/>
                <c:pt idx="0">
                  <c:v>〔自宅用〕化粧品</c:v>
                </c:pt>
              </c:strCache>
            </c:strRef>
          </c:tx>
          <c:spPr>
            <a:solidFill>
              <a:schemeClr val="accent2"/>
            </a:solidFill>
            <a:ln>
              <a:noFill/>
            </a:ln>
            <a:effectLst/>
          </c:spPr>
          <c:invertIfNegative val="0"/>
          <c:cat>
            <c:strRef>
              <c:f>Sheet1!$D$1:$P$1</c:f>
              <c:strCache>
                <c:ptCount val="13"/>
                <c:pt idx="0">
                  <c:v>200万円未満</c:v>
                </c:pt>
                <c:pt idx="1">
                  <c:v>200～300万円</c:v>
                </c:pt>
                <c:pt idx="2">
                  <c:v>300～400万円</c:v>
                </c:pt>
                <c:pt idx="3">
                  <c:v>400～500万円</c:v>
                </c:pt>
                <c:pt idx="4">
                  <c:v>500～600万円</c:v>
                </c:pt>
                <c:pt idx="5">
                  <c:v>600～700万円</c:v>
                </c:pt>
                <c:pt idx="6">
                  <c:v>700～800万円</c:v>
                </c:pt>
                <c:pt idx="7">
                  <c:v>800～900万円</c:v>
                </c:pt>
                <c:pt idx="8">
                  <c:v>900～1,000万円</c:v>
                </c:pt>
                <c:pt idx="9">
                  <c:v>1,000～1,250万円</c:v>
                </c:pt>
                <c:pt idx="10">
                  <c:v>1,250～1,500万円</c:v>
                </c:pt>
                <c:pt idx="11">
                  <c:v>1,500～2,000万円</c:v>
                </c:pt>
                <c:pt idx="12">
                  <c:v>2,000万円以上</c:v>
                </c:pt>
              </c:strCache>
            </c:strRef>
          </c:cat>
          <c:val>
            <c:numRef>
              <c:f>Sheet1!$D$3:$P$3</c:f>
              <c:numCache>
                <c:formatCode>\ ###,###,##0;"-"###,###,##0</c:formatCode>
                <c:ptCount val="13"/>
                <c:pt idx="0">
                  <c:v>319</c:v>
                </c:pt>
                <c:pt idx="1">
                  <c:v>319</c:v>
                </c:pt>
                <c:pt idx="2">
                  <c:v>461</c:v>
                </c:pt>
                <c:pt idx="3">
                  <c:v>498</c:v>
                </c:pt>
                <c:pt idx="4">
                  <c:v>609</c:v>
                </c:pt>
                <c:pt idx="5">
                  <c:v>821</c:v>
                </c:pt>
                <c:pt idx="6">
                  <c:v>968</c:v>
                </c:pt>
                <c:pt idx="7">
                  <c:v>1025</c:v>
                </c:pt>
                <c:pt idx="8">
                  <c:v>1085</c:v>
                </c:pt>
                <c:pt idx="9">
                  <c:v>1306</c:v>
                </c:pt>
                <c:pt idx="10">
                  <c:v>1537</c:v>
                </c:pt>
                <c:pt idx="11">
                  <c:v>1896</c:v>
                </c:pt>
                <c:pt idx="12">
                  <c:v>1846</c:v>
                </c:pt>
              </c:numCache>
            </c:numRef>
          </c:val>
          <c:extLst>
            <c:ext xmlns:c16="http://schemas.microsoft.com/office/drawing/2014/chart" uri="{C3380CC4-5D6E-409C-BE32-E72D297353CC}">
              <c16:uniqueId val="{00000001-1992-4C22-A037-DD1611292F79}"/>
            </c:ext>
          </c:extLst>
        </c:ser>
        <c:dLbls>
          <c:showLegendKey val="0"/>
          <c:showVal val="0"/>
          <c:showCatName val="0"/>
          <c:showSerName val="0"/>
          <c:showPercent val="0"/>
          <c:showBubbleSize val="0"/>
        </c:dLbls>
        <c:gapWidth val="219"/>
        <c:overlap val="-27"/>
        <c:axId val="614442216"/>
        <c:axId val="614442544"/>
      </c:barChart>
      <c:catAx>
        <c:axId val="6144422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614442544"/>
        <c:crosses val="autoZero"/>
        <c:auto val="1"/>
        <c:lblAlgn val="ctr"/>
        <c:lblOffset val="100"/>
        <c:noMultiLvlLbl val="0"/>
      </c:catAx>
      <c:valAx>
        <c:axId val="614442544"/>
        <c:scaling>
          <c:orientation val="minMax"/>
        </c:scaling>
        <c:delete val="0"/>
        <c:axPos val="l"/>
        <c:majorGridlines>
          <c:spPr>
            <a:ln w="9525" cap="flat" cmpd="sng" algn="ctr">
              <a:solidFill>
                <a:schemeClr val="tx1">
                  <a:lumMod val="15000"/>
                  <a:lumOff val="85000"/>
                </a:schemeClr>
              </a:solidFill>
              <a:round/>
            </a:ln>
            <a:effectLst/>
          </c:spPr>
        </c:majorGridlines>
        <c:numFmt formatCode="\ ###,###,##0;&quot;-&quot;###,###,##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6144422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E972BD0-0D3A-430F-BF2A-8A04CC0CB8BE}"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kumimoji="1" lang="ja-JP" altLang="en-US"/>
        </a:p>
      </dgm:t>
    </dgm:pt>
    <dgm:pt modelId="{962A37AB-F848-4B6D-8F71-661A3C8A86A7}">
      <dgm:prSet/>
      <dgm:spPr>
        <a:solidFill>
          <a:schemeClr val="accent2">
            <a:lumMod val="20000"/>
            <a:lumOff val="80000"/>
          </a:schemeClr>
        </a:solidFill>
      </dgm:spPr>
      <dgm:t>
        <a:bodyPr/>
        <a:lstStyle/>
        <a:p>
          <a:r>
            <a:rPr kumimoji="1" lang="ja-JP" b="1" dirty="0">
              <a:solidFill>
                <a:schemeClr val="tx1"/>
              </a:solidFill>
            </a:rPr>
            <a:t>８０歳代：ネットでの買い物利用が３割増加</a:t>
          </a:r>
          <a:endParaRPr lang="ja-JP" dirty="0">
            <a:solidFill>
              <a:schemeClr val="tx1"/>
            </a:solidFill>
          </a:endParaRPr>
        </a:p>
      </dgm:t>
    </dgm:pt>
    <dgm:pt modelId="{9F962374-2967-4D2A-A270-C94D26CFBB69}" type="parTrans" cxnId="{608D2973-0571-4207-857C-A91128452723}">
      <dgm:prSet/>
      <dgm:spPr/>
      <dgm:t>
        <a:bodyPr/>
        <a:lstStyle/>
        <a:p>
          <a:endParaRPr kumimoji="1" lang="ja-JP" altLang="en-US"/>
        </a:p>
      </dgm:t>
    </dgm:pt>
    <dgm:pt modelId="{6D0DEFBA-E2B7-411E-A56E-5C9A3A7C9B04}" type="sibTrans" cxnId="{608D2973-0571-4207-857C-A91128452723}">
      <dgm:prSet/>
      <dgm:spPr/>
      <dgm:t>
        <a:bodyPr/>
        <a:lstStyle/>
        <a:p>
          <a:endParaRPr kumimoji="1" lang="ja-JP" altLang="en-US"/>
        </a:p>
      </dgm:t>
    </dgm:pt>
    <dgm:pt modelId="{6F26B2D9-C983-4722-BF9F-E4B5657133A4}">
      <dgm:prSet/>
      <dgm:spPr>
        <a:solidFill>
          <a:schemeClr val="accent2">
            <a:lumMod val="20000"/>
            <a:lumOff val="80000"/>
          </a:schemeClr>
        </a:solidFill>
      </dgm:spPr>
      <dgm:t>
        <a:bodyPr/>
        <a:lstStyle/>
        <a:p>
          <a:r>
            <a:rPr kumimoji="1" lang="ja-JP" b="1" dirty="0">
              <a:solidFill>
                <a:schemeClr val="tx1"/>
              </a:solidFill>
            </a:rPr>
            <a:t>６０歳代：７割がスマホ、</a:t>
          </a:r>
          <a:r>
            <a:rPr kumimoji="1" lang="en-US" b="1" dirty="0">
              <a:solidFill>
                <a:schemeClr val="tx1"/>
              </a:solidFill>
            </a:rPr>
            <a:t>PC</a:t>
          </a:r>
          <a:r>
            <a:rPr kumimoji="1" lang="ja-JP" b="1" dirty="0">
              <a:solidFill>
                <a:schemeClr val="tx1"/>
              </a:solidFill>
            </a:rPr>
            <a:t>マルチに利用</a:t>
          </a:r>
          <a:endParaRPr lang="ja-JP" dirty="0">
            <a:solidFill>
              <a:schemeClr val="tx1"/>
            </a:solidFill>
          </a:endParaRPr>
        </a:p>
      </dgm:t>
    </dgm:pt>
    <dgm:pt modelId="{546294DC-5BDE-4ADF-BAF2-6D0636C6C2EC}" type="parTrans" cxnId="{38163441-D372-4313-B329-EFCBDFCC6DAD}">
      <dgm:prSet/>
      <dgm:spPr/>
      <dgm:t>
        <a:bodyPr/>
        <a:lstStyle/>
        <a:p>
          <a:endParaRPr kumimoji="1" lang="ja-JP" altLang="en-US"/>
        </a:p>
      </dgm:t>
    </dgm:pt>
    <dgm:pt modelId="{4CAF9C06-5337-4401-A923-9B5F645A0A72}" type="sibTrans" cxnId="{38163441-D372-4313-B329-EFCBDFCC6DAD}">
      <dgm:prSet/>
      <dgm:spPr/>
      <dgm:t>
        <a:bodyPr/>
        <a:lstStyle/>
        <a:p>
          <a:endParaRPr kumimoji="1" lang="ja-JP" altLang="en-US"/>
        </a:p>
      </dgm:t>
    </dgm:pt>
    <dgm:pt modelId="{FE43E47A-71C5-42EA-B781-01AC5EB4E2E0}" type="pres">
      <dgm:prSet presAssocID="{9E972BD0-0D3A-430F-BF2A-8A04CC0CB8BE}" presName="cycle" presStyleCnt="0">
        <dgm:presLayoutVars>
          <dgm:dir/>
          <dgm:resizeHandles val="exact"/>
        </dgm:presLayoutVars>
      </dgm:prSet>
      <dgm:spPr/>
    </dgm:pt>
    <dgm:pt modelId="{6A12B3CB-9614-41BD-942C-2BF42FF51CDC}" type="pres">
      <dgm:prSet presAssocID="{962A37AB-F848-4B6D-8F71-661A3C8A86A7}" presName="node" presStyleLbl="node1" presStyleIdx="0" presStyleCnt="2" custScaleX="115826" custRadScaleRad="19342" custRadScaleInc="-11451">
        <dgm:presLayoutVars>
          <dgm:bulletEnabled val="1"/>
        </dgm:presLayoutVars>
      </dgm:prSet>
      <dgm:spPr/>
    </dgm:pt>
    <dgm:pt modelId="{B07A44B6-4BD9-4414-8E80-B59AAA8B9D21}" type="pres">
      <dgm:prSet presAssocID="{6D0DEFBA-E2B7-411E-A56E-5C9A3A7C9B04}" presName="sibTrans" presStyleLbl="sibTrans2D1" presStyleIdx="0" presStyleCnt="2" custFlipHor="1" custScaleX="29119" custScaleY="52390" custLinFactY="-32540" custLinFactNeighborX="-13444" custLinFactNeighborY="-100000"/>
      <dgm:spPr/>
    </dgm:pt>
    <dgm:pt modelId="{47813082-9D57-4F5E-AA2F-3A53A436011B}" type="pres">
      <dgm:prSet presAssocID="{6D0DEFBA-E2B7-411E-A56E-5C9A3A7C9B04}" presName="connectorText" presStyleLbl="sibTrans2D1" presStyleIdx="0" presStyleCnt="2"/>
      <dgm:spPr/>
    </dgm:pt>
    <dgm:pt modelId="{D8FE9392-8E3A-4381-94D3-7DDC3E03C0D7}" type="pres">
      <dgm:prSet presAssocID="{6F26B2D9-C983-4722-BF9F-E4B5657133A4}" presName="node" presStyleLbl="node1" presStyleIdx="1" presStyleCnt="2" custRadScaleRad="73643" custRadScaleInc="2993">
        <dgm:presLayoutVars>
          <dgm:bulletEnabled val="1"/>
        </dgm:presLayoutVars>
      </dgm:prSet>
      <dgm:spPr/>
    </dgm:pt>
    <dgm:pt modelId="{AE09479E-3B79-441F-9ECD-5853103F1648}" type="pres">
      <dgm:prSet presAssocID="{4CAF9C06-5337-4401-A923-9B5F645A0A72}" presName="sibTrans" presStyleLbl="sibTrans2D1" presStyleIdx="1" presStyleCnt="2" custScaleX="76741" custLinFactX="100000" custLinFactY="-100000" custLinFactNeighborX="164613" custLinFactNeighborY="-170790"/>
      <dgm:spPr/>
    </dgm:pt>
    <dgm:pt modelId="{1755C79D-4F58-415E-8DB0-18939EDBB368}" type="pres">
      <dgm:prSet presAssocID="{4CAF9C06-5337-4401-A923-9B5F645A0A72}" presName="connectorText" presStyleLbl="sibTrans2D1" presStyleIdx="1" presStyleCnt="2"/>
      <dgm:spPr/>
    </dgm:pt>
  </dgm:ptLst>
  <dgm:cxnLst>
    <dgm:cxn modelId="{5A148405-FEDF-411B-A599-347D3DE0DEAF}" type="presOf" srcId="{6F26B2D9-C983-4722-BF9F-E4B5657133A4}" destId="{D8FE9392-8E3A-4381-94D3-7DDC3E03C0D7}" srcOrd="0" destOrd="0" presId="urn:microsoft.com/office/officeart/2005/8/layout/cycle2"/>
    <dgm:cxn modelId="{A9BF3560-B537-4CA4-835F-797CABBC8997}" type="presOf" srcId="{962A37AB-F848-4B6D-8F71-661A3C8A86A7}" destId="{6A12B3CB-9614-41BD-942C-2BF42FF51CDC}" srcOrd="0" destOrd="0" presId="urn:microsoft.com/office/officeart/2005/8/layout/cycle2"/>
    <dgm:cxn modelId="{38163441-D372-4313-B329-EFCBDFCC6DAD}" srcId="{9E972BD0-0D3A-430F-BF2A-8A04CC0CB8BE}" destId="{6F26B2D9-C983-4722-BF9F-E4B5657133A4}" srcOrd="1" destOrd="0" parTransId="{546294DC-5BDE-4ADF-BAF2-6D0636C6C2EC}" sibTransId="{4CAF9C06-5337-4401-A923-9B5F645A0A72}"/>
    <dgm:cxn modelId="{608D2973-0571-4207-857C-A91128452723}" srcId="{9E972BD0-0D3A-430F-BF2A-8A04CC0CB8BE}" destId="{962A37AB-F848-4B6D-8F71-661A3C8A86A7}" srcOrd="0" destOrd="0" parTransId="{9F962374-2967-4D2A-A270-C94D26CFBB69}" sibTransId="{6D0DEFBA-E2B7-411E-A56E-5C9A3A7C9B04}"/>
    <dgm:cxn modelId="{F004655A-AEBC-4CC1-A22E-B2663BFF32DE}" type="presOf" srcId="{4CAF9C06-5337-4401-A923-9B5F645A0A72}" destId="{1755C79D-4F58-415E-8DB0-18939EDBB368}" srcOrd="1" destOrd="0" presId="urn:microsoft.com/office/officeart/2005/8/layout/cycle2"/>
    <dgm:cxn modelId="{AC721E96-A9C2-4F84-997E-931231255E39}" type="presOf" srcId="{6D0DEFBA-E2B7-411E-A56E-5C9A3A7C9B04}" destId="{B07A44B6-4BD9-4414-8E80-B59AAA8B9D21}" srcOrd="0" destOrd="0" presId="urn:microsoft.com/office/officeart/2005/8/layout/cycle2"/>
    <dgm:cxn modelId="{5858DCC0-8D0F-46C8-83F2-008B9FA0D69C}" type="presOf" srcId="{6D0DEFBA-E2B7-411E-A56E-5C9A3A7C9B04}" destId="{47813082-9D57-4F5E-AA2F-3A53A436011B}" srcOrd="1" destOrd="0" presId="urn:microsoft.com/office/officeart/2005/8/layout/cycle2"/>
    <dgm:cxn modelId="{8CF463D0-6142-48CD-8092-E623057FF037}" type="presOf" srcId="{4CAF9C06-5337-4401-A923-9B5F645A0A72}" destId="{AE09479E-3B79-441F-9ECD-5853103F1648}" srcOrd="0" destOrd="0" presId="urn:microsoft.com/office/officeart/2005/8/layout/cycle2"/>
    <dgm:cxn modelId="{5392A1FD-D891-452A-A3DB-C7995457B8EE}" type="presOf" srcId="{9E972BD0-0D3A-430F-BF2A-8A04CC0CB8BE}" destId="{FE43E47A-71C5-42EA-B781-01AC5EB4E2E0}" srcOrd="0" destOrd="0" presId="urn:microsoft.com/office/officeart/2005/8/layout/cycle2"/>
    <dgm:cxn modelId="{57DF5C0F-3224-4DAA-AD67-8F0E43BB814C}" type="presParOf" srcId="{FE43E47A-71C5-42EA-B781-01AC5EB4E2E0}" destId="{6A12B3CB-9614-41BD-942C-2BF42FF51CDC}" srcOrd="0" destOrd="0" presId="urn:microsoft.com/office/officeart/2005/8/layout/cycle2"/>
    <dgm:cxn modelId="{9E3B5F5F-A82C-40BE-A580-710857D10139}" type="presParOf" srcId="{FE43E47A-71C5-42EA-B781-01AC5EB4E2E0}" destId="{B07A44B6-4BD9-4414-8E80-B59AAA8B9D21}" srcOrd="1" destOrd="0" presId="urn:microsoft.com/office/officeart/2005/8/layout/cycle2"/>
    <dgm:cxn modelId="{6EE50A5F-C0B7-485D-BD09-5A3BFD50759C}" type="presParOf" srcId="{B07A44B6-4BD9-4414-8E80-B59AAA8B9D21}" destId="{47813082-9D57-4F5E-AA2F-3A53A436011B}" srcOrd="0" destOrd="0" presId="urn:microsoft.com/office/officeart/2005/8/layout/cycle2"/>
    <dgm:cxn modelId="{071EC979-2549-474C-810D-E09186995117}" type="presParOf" srcId="{FE43E47A-71C5-42EA-B781-01AC5EB4E2E0}" destId="{D8FE9392-8E3A-4381-94D3-7DDC3E03C0D7}" srcOrd="2" destOrd="0" presId="urn:microsoft.com/office/officeart/2005/8/layout/cycle2"/>
    <dgm:cxn modelId="{523DA278-3172-409A-ABE3-27A5051BB58D}" type="presParOf" srcId="{FE43E47A-71C5-42EA-B781-01AC5EB4E2E0}" destId="{AE09479E-3B79-441F-9ECD-5853103F1648}" srcOrd="3" destOrd="0" presId="urn:microsoft.com/office/officeart/2005/8/layout/cycle2"/>
    <dgm:cxn modelId="{5E04519E-B161-408A-A4DE-95856D9271D9}" type="presParOf" srcId="{AE09479E-3B79-441F-9ECD-5853103F1648}" destId="{1755C79D-4F58-415E-8DB0-18939EDBB368}"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12B3CB-9614-41BD-942C-2BF42FF51CDC}">
      <dsp:nvSpPr>
        <dsp:cNvPr id="0" name=""/>
        <dsp:cNvSpPr/>
      </dsp:nvSpPr>
      <dsp:spPr>
        <a:xfrm>
          <a:off x="3407017" y="4391"/>
          <a:ext cx="4239775" cy="3660469"/>
        </a:xfrm>
        <a:prstGeom prst="ellipse">
          <a:avLst/>
        </a:prstGeom>
        <a:solidFill>
          <a:schemeClr val="accent2">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kumimoji="1" lang="ja-JP" sz="3200" b="1" kern="1200" dirty="0">
              <a:solidFill>
                <a:schemeClr val="tx1"/>
              </a:solidFill>
            </a:rPr>
            <a:t>８０歳代：ネットでの買い物利用が３割増加</a:t>
          </a:r>
          <a:endParaRPr lang="ja-JP" sz="3200" kern="1200" dirty="0">
            <a:solidFill>
              <a:schemeClr val="tx1"/>
            </a:solidFill>
          </a:endParaRPr>
        </a:p>
      </dsp:txBody>
      <dsp:txXfrm>
        <a:off x="4027918" y="540454"/>
        <a:ext cx="2997973" cy="2588343"/>
      </dsp:txXfrm>
    </dsp:sp>
    <dsp:sp modelId="{B07A44B6-4BD9-4414-8E80-B59AAA8B9D21}">
      <dsp:nvSpPr>
        <dsp:cNvPr id="0" name=""/>
        <dsp:cNvSpPr/>
      </dsp:nvSpPr>
      <dsp:spPr>
        <a:xfrm rot="2187928" flipH="1">
          <a:off x="8008119" y="-323615"/>
          <a:ext cx="292296" cy="64723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kumimoji="1" lang="ja-JP" altLang="en-US" sz="1900" kern="1200"/>
        </a:p>
      </dsp:txBody>
      <dsp:txXfrm>
        <a:off x="8087224" y="-168111"/>
        <a:ext cx="204607" cy="388338"/>
      </dsp:txXfrm>
    </dsp:sp>
    <dsp:sp modelId="{D8FE9392-8E3A-4381-94D3-7DDC3E03C0D7}">
      <dsp:nvSpPr>
        <dsp:cNvPr id="0" name=""/>
        <dsp:cNvSpPr/>
      </dsp:nvSpPr>
      <dsp:spPr>
        <a:xfrm>
          <a:off x="7754760" y="4391"/>
          <a:ext cx="3660469" cy="3660469"/>
        </a:xfrm>
        <a:prstGeom prst="ellipse">
          <a:avLst/>
        </a:prstGeom>
        <a:solidFill>
          <a:schemeClr val="accent2">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kumimoji="1" lang="ja-JP" sz="3200" b="1" kern="1200" dirty="0">
              <a:solidFill>
                <a:schemeClr val="tx1"/>
              </a:solidFill>
            </a:rPr>
            <a:t>６０歳代：７割がスマホ、</a:t>
          </a:r>
          <a:r>
            <a:rPr kumimoji="1" lang="en-US" sz="3200" b="1" kern="1200" dirty="0">
              <a:solidFill>
                <a:schemeClr val="tx1"/>
              </a:solidFill>
            </a:rPr>
            <a:t>PC</a:t>
          </a:r>
          <a:r>
            <a:rPr kumimoji="1" lang="ja-JP" sz="3200" b="1" kern="1200" dirty="0">
              <a:solidFill>
                <a:schemeClr val="tx1"/>
              </a:solidFill>
            </a:rPr>
            <a:t>マルチに利用</a:t>
          </a:r>
          <a:endParaRPr lang="ja-JP" sz="3200" kern="1200" dirty="0">
            <a:solidFill>
              <a:schemeClr val="tx1"/>
            </a:solidFill>
          </a:endParaRPr>
        </a:p>
      </dsp:txBody>
      <dsp:txXfrm>
        <a:off x="8290823" y="540454"/>
        <a:ext cx="2588343" cy="2588343"/>
      </dsp:txXfrm>
    </dsp:sp>
    <dsp:sp modelId="{AE09479E-3B79-441F-9ECD-5853103F1648}">
      <dsp:nvSpPr>
        <dsp:cNvPr id="0" name=""/>
        <dsp:cNvSpPr/>
      </dsp:nvSpPr>
      <dsp:spPr>
        <a:xfrm rot="13008598">
          <a:off x="10607960" y="-617704"/>
          <a:ext cx="770888" cy="123540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155700">
            <a:lnSpc>
              <a:spcPct val="90000"/>
            </a:lnSpc>
            <a:spcBef>
              <a:spcPct val="0"/>
            </a:spcBef>
            <a:spcAft>
              <a:spcPct val="35000"/>
            </a:spcAft>
            <a:buNone/>
          </a:pPr>
          <a:endParaRPr kumimoji="1" lang="ja-JP" altLang="en-US" sz="2600" kern="1200"/>
        </a:p>
      </dsp:txBody>
      <dsp:txXfrm rot="10800000">
        <a:off x="10816172" y="-301339"/>
        <a:ext cx="539622" cy="741244"/>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99012"/>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99012"/>
          </a:xfrm>
          <a:prstGeom prst="rect">
            <a:avLst/>
          </a:prstGeom>
        </p:spPr>
        <p:txBody>
          <a:bodyPr vert="horz" lIns="91440" tIns="45720" rIns="91440" bIns="45720" rtlCol="0"/>
          <a:lstStyle>
            <a:lvl1pPr algn="r">
              <a:defRPr sz="1200"/>
            </a:lvl1pPr>
          </a:lstStyle>
          <a:p>
            <a:fld id="{52766653-606D-4C5A-B963-50493EFBB3D9}" type="datetimeFigureOut">
              <a:rPr kumimoji="1" lang="ja-JP" altLang="en-US" smtClean="0"/>
              <a:t>2021/9/5</a:t>
            </a:fld>
            <a:endParaRPr kumimoji="1" lang="ja-JP" altLang="en-US"/>
          </a:p>
        </p:txBody>
      </p:sp>
      <p:sp>
        <p:nvSpPr>
          <p:cNvPr id="4" name="フッター プレースホルダー 3"/>
          <p:cNvSpPr>
            <a:spLocks noGrp="1"/>
          </p:cNvSpPr>
          <p:nvPr>
            <p:ph type="ftr" sz="quarter" idx="2"/>
          </p:nvPr>
        </p:nvSpPr>
        <p:spPr>
          <a:xfrm>
            <a:off x="0" y="9446678"/>
            <a:ext cx="2971800" cy="499011"/>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9446678"/>
            <a:ext cx="2971800" cy="499011"/>
          </a:xfrm>
          <a:prstGeom prst="rect">
            <a:avLst/>
          </a:prstGeom>
        </p:spPr>
        <p:txBody>
          <a:bodyPr vert="horz" lIns="91440" tIns="45720" rIns="91440" bIns="45720" rtlCol="0" anchor="b"/>
          <a:lstStyle>
            <a:lvl1pPr algn="r">
              <a:defRPr sz="1200"/>
            </a:lvl1pPr>
          </a:lstStyle>
          <a:p>
            <a:fld id="{1A869A45-621C-42D1-823C-EDEA62FDC79B}" type="slidenum">
              <a:rPr kumimoji="1" lang="ja-JP" altLang="en-US" smtClean="0"/>
              <a:t>‹#›</a:t>
            </a:fld>
            <a:endParaRPr kumimoji="1" lang="ja-JP" altLang="en-US"/>
          </a:p>
        </p:txBody>
      </p:sp>
    </p:spTree>
    <p:extLst>
      <p:ext uri="{BB962C8B-B14F-4D97-AF65-F5344CB8AC3E}">
        <p14:creationId xmlns:p14="http://schemas.microsoft.com/office/powerpoint/2010/main" val="35325753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98475"/>
          </a:xfrm>
          <a:prstGeom prst="rect">
            <a:avLst/>
          </a:prstGeom>
        </p:spPr>
        <p:txBody>
          <a:bodyPr vert="horz" lIns="91440" tIns="45720" rIns="91440" bIns="45720" rtlCol="0"/>
          <a:lstStyle>
            <a:lvl1pPr algn="r">
              <a:defRPr sz="1200"/>
            </a:lvl1pPr>
          </a:lstStyle>
          <a:p>
            <a:fld id="{6EF6D45D-3042-44CC-A262-78226D2D6AC5}" type="datetimeFigureOut">
              <a:rPr kumimoji="1" lang="ja-JP" altLang="en-US" smtClean="0"/>
              <a:t>2021/9/5</a:t>
            </a:fld>
            <a:endParaRPr kumimoji="1" lang="ja-JP" altLang="en-US"/>
          </a:p>
        </p:txBody>
      </p:sp>
      <p:sp>
        <p:nvSpPr>
          <p:cNvPr id="4" name="スライド イメージ プレースホルダー 3"/>
          <p:cNvSpPr>
            <a:spLocks noGrp="1" noRot="1" noChangeAspect="1"/>
          </p:cNvSpPr>
          <p:nvPr>
            <p:ph type="sldImg" idx="2"/>
          </p:nvPr>
        </p:nvSpPr>
        <p:spPr>
          <a:xfrm>
            <a:off x="444500" y="1243013"/>
            <a:ext cx="5969000" cy="3357562"/>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786313"/>
            <a:ext cx="5486400" cy="391636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7213"/>
            <a:ext cx="2971800"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9447213"/>
            <a:ext cx="2971800" cy="498475"/>
          </a:xfrm>
          <a:prstGeom prst="rect">
            <a:avLst/>
          </a:prstGeom>
        </p:spPr>
        <p:txBody>
          <a:bodyPr vert="horz" lIns="91440" tIns="45720" rIns="91440" bIns="45720" rtlCol="0" anchor="b"/>
          <a:lstStyle>
            <a:lvl1pPr algn="r">
              <a:defRPr sz="1200"/>
            </a:lvl1pPr>
          </a:lstStyle>
          <a:p>
            <a:fld id="{7EC78E70-B0CA-426E-8624-173C871595E8}" type="slidenum">
              <a:rPr kumimoji="1" lang="ja-JP" altLang="en-US" smtClean="0"/>
              <a:t>‹#›</a:t>
            </a:fld>
            <a:endParaRPr kumimoji="1" lang="ja-JP" altLang="en-US"/>
          </a:p>
        </p:txBody>
      </p:sp>
    </p:spTree>
    <p:extLst>
      <p:ext uri="{BB962C8B-B14F-4D97-AF65-F5344CB8AC3E}">
        <p14:creationId xmlns:p14="http://schemas.microsoft.com/office/powerpoint/2010/main" val="98754755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DDDD1D3-FCC0-438E-9D28-6BB35FCF32D6}"/>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75A41A9E-316D-490F-AD48-E2F7E856FB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030F7FC4-D1D3-47F0-BF86-33B8F615882F}"/>
              </a:ext>
            </a:extLst>
          </p:cNvPr>
          <p:cNvSpPr>
            <a:spLocks noGrp="1"/>
          </p:cNvSpPr>
          <p:nvPr>
            <p:ph type="dt" sz="half" idx="10"/>
          </p:nvPr>
        </p:nvSpPr>
        <p:spPr/>
        <p:txBody>
          <a:bodyPr/>
          <a:lstStyle/>
          <a:p>
            <a:fld id="{DDA51639-B2D6-4652-B8C3-1B4C224A7BAF}" type="datetimeFigureOut">
              <a:rPr lang="en-US" smtClean="0"/>
              <a:t>9/5/2021</a:t>
            </a:fld>
            <a:endParaRPr lang="en-US" dirty="0"/>
          </a:p>
        </p:txBody>
      </p:sp>
      <p:sp>
        <p:nvSpPr>
          <p:cNvPr id="5" name="フッター プレースホルダー 4">
            <a:extLst>
              <a:ext uri="{FF2B5EF4-FFF2-40B4-BE49-F238E27FC236}">
                <a16:creationId xmlns:a16="http://schemas.microsoft.com/office/drawing/2014/main" id="{F7670A53-23B9-4DD2-BEBA-D67C36D397EC}"/>
              </a:ext>
            </a:extLst>
          </p:cNvPr>
          <p:cNvSpPr>
            <a:spLocks noGrp="1"/>
          </p:cNvSpPr>
          <p:nvPr>
            <p:ph type="ftr" sz="quarter" idx="11"/>
          </p:nvPr>
        </p:nvSpPr>
        <p:spPr/>
        <p:txBody>
          <a:bodyPr/>
          <a:lstStyle/>
          <a:p>
            <a:endParaRPr lang="en-US" dirty="0"/>
          </a:p>
        </p:txBody>
      </p:sp>
      <p:sp>
        <p:nvSpPr>
          <p:cNvPr id="6" name="スライド番号プレースホルダー 5">
            <a:extLst>
              <a:ext uri="{FF2B5EF4-FFF2-40B4-BE49-F238E27FC236}">
                <a16:creationId xmlns:a16="http://schemas.microsoft.com/office/drawing/2014/main" id="{2D350A9C-6862-46A6-9918-A83DCA13EDCE}"/>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291384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F39BE94-7FC5-4286-9403-0682D253D347}"/>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E6FB74C-7798-40B9-A780-C1F46CA1C115}"/>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C19CAA0-67FC-4C18-B525-A0166A482765}"/>
              </a:ext>
            </a:extLst>
          </p:cNvPr>
          <p:cNvSpPr>
            <a:spLocks noGrp="1"/>
          </p:cNvSpPr>
          <p:nvPr>
            <p:ph type="dt" sz="half" idx="10"/>
          </p:nvPr>
        </p:nvSpPr>
        <p:spPr/>
        <p:txBody>
          <a:bodyPr/>
          <a:lstStyle/>
          <a:p>
            <a:fld id="{CBC48EC7-AF6A-48D3-8284-14BACBEBDD84}" type="datetimeFigureOut">
              <a:rPr lang="en-US" smtClean="0"/>
              <a:t>9/5/2021</a:t>
            </a:fld>
            <a:endParaRPr lang="en-US" dirty="0"/>
          </a:p>
        </p:txBody>
      </p:sp>
      <p:sp>
        <p:nvSpPr>
          <p:cNvPr id="5" name="フッター プレースホルダー 4">
            <a:extLst>
              <a:ext uri="{FF2B5EF4-FFF2-40B4-BE49-F238E27FC236}">
                <a16:creationId xmlns:a16="http://schemas.microsoft.com/office/drawing/2014/main" id="{96044406-4B06-4FF2-9730-6664AE2F7776}"/>
              </a:ext>
            </a:extLst>
          </p:cNvPr>
          <p:cNvSpPr>
            <a:spLocks noGrp="1"/>
          </p:cNvSpPr>
          <p:nvPr>
            <p:ph type="ftr" sz="quarter" idx="11"/>
          </p:nvPr>
        </p:nvSpPr>
        <p:spPr/>
        <p:txBody>
          <a:bodyPr/>
          <a:lstStyle/>
          <a:p>
            <a:endParaRPr lang="en-US" dirty="0"/>
          </a:p>
        </p:txBody>
      </p:sp>
      <p:sp>
        <p:nvSpPr>
          <p:cNvPr id="6" name="スライド番号プレースホルダー 5">
            <a:extLst>
              <a:ext uri="{FF2B5EF4-FFF2-40B4-BE49-F238E27FC236}">
                <a16:creationId xmlns:a16="http://schemas.microsoft.com/office/drawing/2014/main" id="{A0CC0C95-751A-466E-BD57-E1D9969E9874}"/>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248140555"/>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6EAAE672-121B-4580-A118-9AAAB8FDE24A}"/>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08DC57CC-403E-47E0-9DE9-17E455EF3862}"/>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06DD9EB-575E-488F-99EE-83A348A941C6}"/>
              </a:ext>
            </a:extLst>
          </p:cNvPr>
          <p:cNvSpPr>
            <a:spLocks noGrp="1"/>
          </p:cNvSpPr>
          <p:nvPr>
            <p:ph type="dt" sz="half" idx="10"/>
          </p:nvPr>
        </p:nvSpPr>
        <p:spPr/>
        <p:txBody>
          <a:bodyPr/>
          <a:lstStyle/>
          <a:p>
            <a:fld id="{CBC48EC7-AF6A-48D3-8284-14BACBEBDD84}" type="datetimeFigureOut">
              <a:rPr lang="en-US" smtClean="0"/>
              <a:t>9/5/2021</a:t>
            </a:fld>
            <a:endParaRPr lang="en-US" dirty="0"/>
          </a:p>
        </p:txBody>
      </p:sp>
      <p:sp>
        <p:nvSpPr>
          <p:cNvPr id="5" name="フッター プレースホルダー 4">
            <a:extLst>
              <a:ext uri="{FF2B5EF4-FFF2-40B4-BE49-F238E27FC236}">
                <a16:creationId xmlns:a16="http://schemas.microsoft.com/office/drawing/2014/main" id="{1233588A-15AD-4D92-BB61-CB9C76F13D1E}"/>
              </a:ext>
            </a:extLst>
          </p:cNvPr>
          <p:cNvSpPr>
            <a:spLocks noGrp="1"/>
          </p:cNvSpPr>
          <p:nvPr>
            <p:ph type="ftr" sz="quarter" idx="11"/>
          </p:nvPr>
        </p:nvSpPr>
        <p:spPr/>
        <p:txBody>
          <a:bodyPr/>
          <a:lstStyle/>
          <a:p>
            <a:endParaRPr lang="en-US" dirty="0"/>
          </a:p>
        </p:txBody>
      </p:sp>
      <p:sp>
        <p:nvSpPr>
          <p:cNvPr id="6" name="スライド番号プレースホルダー 5">
            <a:extLst>
              <a:ext uri="{FF2B5EF4-FFF2-40B4-BE49-F238E27FC236}">
                <a16:creationId xmlns:a16="http://schemas.microsoft.com/office/drawing/2014/main" id="{2A6E7340-534B-4082-B970-DF3FC5AC0729}"/>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783335785"/>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BB5477E-D43C-4783-A012-673DB4214311}"/>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32D4CF4-9FE2-4916-A740-E28D465F09F3}"/>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A558D11-D014-4AED-AFB0-ED0355F537BB}"/>
              </a:ext>
            </a:extLst>
          </p:cNvPr>
          <p:cNvSpPr>
            <a:spLocks noGrp="1"/>
          </p:cNvSpPr>
          <p:nvPr>
            <p:ph type="dt" sz="half" idx="10"/>
          </p:nvPr>
        </p:nvSpPr>
        <p:spPr/>
        <p:txBody>
          <a:bodyPr/>
          <a:lstStyle/>
          <a:p>
            <a:fld id="{CBC48EC7-AF6A-48D3-8284-14BACBEBDD84}" type="datetimeFigureOut">
              <a:rPr lang="en-US" smtClean="0"/>
              <a:t>9/5/2021</a:t>
            </a:fld>
            <a:endParaRPr lang="en-US" dirty="0"/>
          </a:p>
        </p:txBody>
      </p:sp>
      <p:sp>
        <p:nvSpPr>
          <p:cNvPr id="5" name="フッター プレースホルダー 4">
            <a:extLst>
              <a:ext uri="{FF2B5EF4-FFF2-40B4-BE49-F238E27FC236}">
                <a16:creationId xmlns:a16="http://schemas.microsoft.com/office/drawing/2014/main" id="{663BA25D-CD15-4B1F-B68D-657CA9E0BEDB}"/>
              </a:ext>
            </a:extLst>
          </p:cNvPr>
          <p:cNvSpPr>
            <a:spLocks noGrp="1"/>
          </p:cNvSpPr>
          <p:nvPr>
            <p:ph type="ftr" sz="quarter" idx="11"/>
          </p:nvPr>
        </p:nvSpPr>
        <p:spPr/>
        <p:txBody>
          <a:bodyPr/>
          <a:lstStyle/>
          <a:p>
            <a:endParaRPr lang="en-US" dirty="0"/>
          </a:p>
        </p:txBody>
      </p:sp>
      <p:sp>
        <p:nvSpPr>
          <p:cNvPr id="6" name="スライド番号プレースホルダー 5">
            <a:extLst>
              <a:ext uri="{FF2B5EF4-FFF2-40B4-BE49-F238E27FC236}">
                <a16:creationId xmlns:a16="http://schemas.microsoft.com/office/drawing/2014/main" id="{BC0D558C-F616-4206-95B4-56793418625C}"/>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124434249"/>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C7B3547-D854-4A51-87F4-C52D8E1F9A77}"/>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4F7F121-9150-4829-B6CF-614C3B56702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EEB2F354-B59A-4EA7-A11B-C5A5EA7FA3B9}"/>
              </a:ext>
            </a:extLst>
          </p:cNvPr>
          <p:cNvSpPr>
            <a:spLocks noGrp="1"/>
          </p:cNvSpPr>
          <p:nvPr>
            <p:ph type="dt" sz="half" idx="10"/>
          </p:nvPr>
        </p:nvSpPr>
        <p:spPr/>
        <p:txBody>
          <a:bodyPr/>
          <a:lstStyle/>
          <a:p>
            <a:fld id="{C44961B7-6B89-48AB-966F-622E2788EECC}" type="datetimeFigureOut">
              <a:rPr lang="en-US" smtClean="0"/>
              <a:t>9/5/2021</a:t>
            </a:fld>
            <a:endParaRPr lang="en-US" dirty="0"/>
          </a:p>
        </p:txBody>
      </p:sp>
      <p:sp>
        <p:nvSpPr>
          <p:cNvPr id="5" name="フッター プレースホルダー 4">
            <a:extLst>
              <a:ext uri="{FF2B5EF4-FFF2-40B4-BE49-F238E27FC236}">
                <a16:creationId xmlns:a16="http://schemas.microsoft.com/office/drawing/2014/main" id="{324B65F4-CFB5-4251-9ECF-8C5455E5775E}"/>
              </a:ext>
            </a:extLst>
          </p:cNvPr>
          <p:cNvSpPr>
            <a:spLocks noGrp="1"/>
          </p:cNvSpPr>
          <p:nvPr>
            <p:ph type="ftr" sz="quarter" idx="11"/>
          </p:nvPr>
        </p:nvSpPr>
        <p:spPr/>
        <p:txBody>
          <a:bodyPr/>
          <a:lstStyle/>
          <a:p>
            <a:endParaRPr lang="en-US" dirty="0"/>
          </a:p>
        </p:txBody>
      </p:sp>
      <p:sp>
        <p:nvSpPr>
          <p:cNvPr id="6" name="スライド番号プレースホルダー 5">
            <a:extLst>
              <a:ext uri="{FF2B5EF4-FFF2-40B4-BE49-F238E27FC236}">
                <a16:creationId xmlns:a16="http://schemas.microsoft.com/office/drawing/2014/main" id="{27DFB91A-5733-4922-BCB9-E77E960E555A}"/>
              </a:ext>
            </a:extLst>
          </p:cNvPr>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41988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752CF0F-9221-485D-A0A9-41B24506612B}"/>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BD3DA35-788A-4F6D-A028-03B349EC9823}"/>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67CA75D3-66DB-4CEF-8548-973CC6ECE79D}"/>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AE92495F-B7F0-4399-B26C-9C8186CF70D8}"/>
              </a:ext>
            </a:extLst>
          </p:cNvPr>
          <p:cNvSpPr>
            <a:spLocks noGrp="1"/>
          </p:cNvSpPr>
          <p:nvPr>
            <p:ph type="dt" sz="half" idx="10"/>
          </p:nvPr>
        </p:nvSpPr>
        <p:spPr/>
        <p:txBody>
          <a:bodyPr/>
          <a:lstStyle/>
          <a:p>
            <a:fld id="{CBC48EC7-AF6A-48D3-8284-14BACBEBDD84}" type="datetimeFigureOut">
              <a:rPr lang="en-US" smtClean="0"/>
              <a:t>9/5/2021</a:t>
            </a:fld>
            <a:endParaRPr lang="en-US" dirty="0"/>
          </a:p>
        </p:txBody>
      </p:sp>
      <p:sp>
        <p:nvSpPr>
          <p:cNvPr id="6" name="フッター プレースホルダー 5">
            <a:extLst>
              <a:ext uri="{FF2B5EF4-FFF2-40B4-BE49-F238E27FC236}">
                <a16:creationId xmlns:a16="http://schemas.microsoft.com/office/drawing/2014/main" id="{5C9905E8-DD75-4880-ABE0-798D4A2427E5}"/>
              </a:ext>
            </a:extLst>
          </p:cNvPr>
          <p:cNvSpPr>
            <a:spLocks noGrp="1"/>
          </p:cNvSpPr>
          <p:nvPr>
            <p:ph type="ftr" sz="quarter" idx="11"/>
          </p:nvPr>
        </p:nvSpPr>
        <p:spPr/>
        <p:txBody>
          <a:bodyPr/>
          <a:lstStyle/>
          <a:p>
            <a:endParaRPr lang="en-US" dirty="0"/>
          </a:p>
        </p:txBody>
      </p:sp>
      <p:sp>
        <p:nvSpPr>
          <p:cNvPr id="7" name="スライド番号プレースホルダー 6">
            <a:extLst>
              <a:ext uri="{FF2B5EF4-FFF2-40B4-BE49-F238E27FC236}">
                <a16:creationId xmlns:a16="http://schemas.microsoft.com/office/drawing/2014/main" id="{B0A44CB6-6A4C-41FC-BCB8-68166171413E}"/>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994538040"/>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AAD3BCE-C38C-4964-97F8-64507E2E5AA3}"/>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1B1FDE7-60F4-416B-BA60-765BB48FCE1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7FF45120-1464-432A-A8CC-85609D47B9BE}"/>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AAC76614-2A09-4AB0-8BAF-36D3F08122E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D7AF007A-419F-4CA4-A098-6BD57C19C8A1}"/>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9FE7D0B8-7E72-457F-A7A2-F736E5D7AA8D}"/>
              </a:ext>
            </a:extLst>
          </p:cNvPr>
          <p:cNvSpPr>
            <a:spLocks noGrp="1"/>
          </p:cNvSpPr>
          <p:nvPr>
            <p:ph type="dt" sz="half" idx="10"/>
          </p:nvPr>
        </p:nvSpPr>
        <p:spPr/>
        <p:txBody>
          <a:bodyPr/>
          <a:lstStyle/>
          <a:p>
            <a:fld id="{CBC48EC7-AF6A-48D3-8284-14BACBEBDD84}" type="datetimeFigureOut">
              <a:rPr lang="en-US" smtClean="0"/>
              <a:t>9/5/2021</a:t>
            </a:fld>
            <a:endParaRPr lang="en-US" dirty="0"/>
          </a:p>
        </p:txBody>
      </p:sp>
      <p:sp>
        <p:nvSpPr>
          <p:cNvPr id="8" name="フッター プレースホルダー 7">
            <a:extLst>
              <a:ext uri="{FF2B5EF4-FFF2-40B4-BE49-F238E27FC236}">
                <a16:creationId xmlns:a16="http://schemas.microsoft.com/office/drawing/2014/main" id="{B82B17AE-07CC-4C4E-81B2-36CAD488E38E}"/>
              </a:ext>
            </a:extLst>
          </p:cNvPr>
          <p:cNvSpPr>
            <a:spLocks noGrp="1"/>
          </p:cNvSpPr>
          <p:nvPr>
            <p:ph type="ftr" sz="quarter" idx="11"/>
          </p:nvPr>
        </p:nvSpPr>
        <p:spPr/>
        <p:txBody>
          <a:bodyPr/>
          <a:lstStyle/>
          <a:p>
            <a:endParaRPr lang="en-US" dirty="0"/>
          </a:p>
        </p:txBody>
      </p:sp>
      <p:sp>
        <p:nvSpPr>
          <p:cNvPr id="9" name="スライド番号プレースホルダー 8">
            <a:extLst>
              <a:ext uri="{FF2B5EF4-FFF2-40B4-BE49-F238E27FC236}">
                <a16:creationId xmlns:a16="http://schemas.microsoft.com/office/drawing/2014/main" id="{F77F4151-80A8-42C0-AAF8-B914280533F9}"/>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811037140"/>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0A340CD-99F8-4162-99BF-73A79DAD4CB7}"/>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7683A58D-EE11-49FF-B16D-7AD32F136C2C}"/>
              </a:ext>
            </a:extLst>
          </p:cNvPr>
          <p:cNvSpPr>
            <a:spLocks noGrp="1"/>
          </p:cNvSpPr>
          <p:nvPr>
            <p:ph type="dt" sz="half" idx="10"/>
          </p:nvPr>
        </p:nvSpPr>
        <p:spPr/>
        <p:txBody>
          <a:bodyPr/>
          <a:lstStyle/>
          <a:p>
            <a:fld id="{10B90D90-AA62-404D-A741-635B4370F9CB}" type="datetimeFigureOut">
              <a:rPr lang="en-US" smtClean="0"/>
              <a:t>9/5/2021</a:t>
            </a:fld>
            <a:endParaRPr lang="en-US" dirty="0"/>
          </a:p>
        </p:txBody>
      </p:sp>
      <p:sp>
        <p:nvSpPr>
          <p:cNvPr id="4" name="フッター プレースホルダー 3">
            <a:extLst>
              <a:ext uri="{FF2B5EF4-FFF2-40B4-BE49-F238E27FC236}">
                <a16:creationId xmlns:a16="http://schemas.microsoft.com/office/drawing/2014/main" id="{6E4956F7-5627-4283-946F-079AC2FC3943}"/>
              </a:ext>
            </a:extLst>
          </p:cNvPr>
          <p:cNvSpPr>
            <a:spLocks noGrp="1"/>
          </p:cNvSpPr>
          <p:nvPr>
            <p:ph type="ftr" sz="quarter" idx="11"/>
          </p:nvPr>
        </p:nvSpPr>
        <p:spPr/>
        <p:txBody>
          <a:bodyPr/>
          <a:lstStyle/>
          <a:p>
            <a:endParaRPr lang="en-US" dirty="0"/>
          </a:p>
        </p:txBody>
      </p:sp>
      <p:sp>
        <p:nvSpPr>
          <p:cNvPr id="5" name="スライド番号プレースホルダー 4">
            <a:extLst>
              <a:ext uri="{FF2B5EF4-FFF2-40B4-BE49-F238E27FC236}">
                <a16:creationId xmlns:a16="http://schemas.microsoft.com/office/drawing/2014/main" id="{79BE45C6-C510-47E0-9DD7-F4AE365C6CC6}"/>
              </a:ext>
            </a:extLst>
          </p:cNvPr>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4387061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4D65F771-AA90-4F0D-B4D5-73BFDA3C6D7F}"/>
              </a:ext>
            </a:extLst>
          </p:cNvPr>
          <p:cNvSpPr>
            <a:spLocks noGrp="1"/>
          </p:cNvSpPr>
          <p:nvPr>
            <p:ph type="dt" sz="half" idx="10"/>
          </p:nvPr>
        </p:nvSpPr>
        <p:spPr/>
        <p:txBody>
          <a:bodyPr/>
          <a:lstStyle/>
          <a:p>
            <a:fld id="{A57002E4-6836-46D1-9DBB-3C27C0DD3A89}" type="datetimeFigureOut">
              <a:rPr lang="en-US" smtClean="0"/>
              <a:t>9/5/2021</a:t>
            </a:fld>
            <a:endParaRPr lang="en-US" dirty="0"/>
          </a:p>
        </p:txBody>
      </p:sp>
      <p:sp>
        <p:nvSpPr>
          <p:cNvPr id="3" name="フッター プレースホルダー 2">
            <a:extLst>
              <a:ext uri="{FF2B5EF4-FFF2-40B4-BE49-F238E27FC236}">
                <a16:creationId xmlns:a16="http://schemas.microsoft.com/office/drawing/2014/main" id="{50C7F74D-14EC-44C3-916B-4BD36F736BFF}"/>
              </a:ext>
            </a:extLst>
          </p:cNvPr>
          <p:cNvSpPr>
            <a:spLocks noGrp="1"/>
          </p:cNvSpPr>
          <p:nvPr>
            <p:ph type="ftr" sz="quarter" idx="11"/>
          </p:nvPr>
        </p:nvSpPr>
        <p:spPr/>
        <p:txBody>
          <a:bodyPr/>
          <a:lstStyle/>
          <a:p>
            <a:endParaRPr lang="en-US" dirty="0"/>
          </a:p>
        </p:txBody>
      </p:sp>
      <p:sp>
        <p:nvSpPr>
          <p:cNvPr id="4" name="スライド番号プレースホルダー 3">
            <a:extLst>
              <a:ext uri="{FF2B5EF4-FFF2-40B4-BE49-F238E27FC236}">
                <a16:creationId xmlns:a16="http://schemas.microsoft.com/office/drawing/2014/main" id="{51D04CF1-5231-4B4B-B3AE-9731B8CE2B6E}"/>
              </a:ext>
            </a:extLst>
          </p:cNvPr>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10904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70EDC0A-A9BA-48BD-A34C-1FACB258E357}"/>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E9A81C1-AD86-4893-A477-5ECF354300B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6FFC9E63-0564-4560-A3C5-CEDE857CAD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E53AFAC2-2EC7-40B6-820B-B017F8792A8A}"/>
              </a:ext>
            </a:extLst>
          </p:cNvPr>
          <p:cNvSpPr>
            <a:spLocks noGrp="1"/>
          </p:cNvSpPr>
          <p:nvPr>
            <p:ph type="dt" sz="half" idx="10"/>
          </p:nvPr>
        </p:nvSpPr>
        <p:spPr/>
        <p:txBody>
          <a:bodyPr/>
          <a:lstStyle/>
          <a:p>
            <a:fld id="{CBC48EC7-AF6A-48D3-8284-14BACBEBDD84}" type="datetimeFigureOut">
              <a:rPr lang="en-US" smtClean="0"/>
              <a:t>9/5/2021</a:t>
            </a:fld>
            <a:endParaRPr lang="en-US" dirty="0"/>
          </a:p>
        </p:txBody>
      </p:sp>
      <p:sp>
        <p:nvSpPr>
          <p:cNvPr id="6" name="フッター プレースホルダー 5">
            <a:extLst>
              <a:ext uri="{FF2B5EF4-FFF2-40B4-BE49-F238E27FC236}">
                <a16:creationId xmlns:a16="http://schemas.microsoft.com/office/drawing/2014/main" id="{8F13EED3-BA9B-4E70-ACCD-48CB780B24A3}"/>
              </a:ext>
            </a:extLst>
          </p:cNvPr>
          <p:cNvSpPr>
            <a:spLocks noGrp="1"/>
          </p:cNvSpPr>
          <p:nvPr>
            <p:ph type="ftr" sz="quarter" idx="11"/>
          </p:nvPr>
        </p:nvSpPr>
        <p:spPr/>
        <p:txBody>
          <a:bodyPr/>
          <a:lstStyle/>
          <a:p>
            <a:endParaRPr lang="en-US" dirty="0"/>
          </a:p>
        </p:txBody>
      </p:sp>
      <p:sp>
        <p:nvSpPr>
          <p:cNvPr id="7" name="スライド番号プレースホルダー 6">
            <a:extLst>
              <a:ext uri="{FF2B5EF4-FFF2-40B4-BE49-F238E27FC236}">
                <a16:creationId xmlns:a16="http://schemas.microsoft.com/office/drawing/2014/main" id="{E93B7A37-3B1C-4596-B1D9-B43AABB7AC18}"/>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244956668"/>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873ED11-AD6C-467A-AAE8-0CD09862560F}"/>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0E3F7A28-F9F8-45C7-9304-21340E433D9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7CAB4B41-FE07-4312-9DEC-E663519468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E26887A6-649F-44FE-9714-15EF794F0781}"/>
              </a:ext>
            </a:extLst>
          </p:cNvPr>
          <p:cNvSpPr>
            <a:spLocks noGrp="1"/>
          </p:cNvSpPr>
          <p:nvPr>
            <p:ph type="dt" sz="half" idx="10"/>
          </p:nvPr>
        </p:nvSpPr>
        <p:spPr/>
        <p:txBody>
          <a:bodyPr/>
          <a:lstStyle/>
          <a:p>
            <a:fld id="{AB334A90-EB03-42F3-8859-2C2B2724C058}" type="datetimeFigureOut">
              <a:rPr lang="en-US" smtClean="0"/>
              <a:t>9/5/2021</a:t>
            </a:fld>
            <a:endParaRPr lang="en-US" dirty="0"/>
          </a:p>
        </p:txBody>
      </p:sp>
      <p:sp>
        <p:nvSpPr>
          <p:cNvPr id="6" name="フッター プレースホルダー 5">
            <a:extLst>
              <a:ext uri="{FF2B5EF4-FFF2-40B4-BE49-F238E27FC236}">
                <a16:creationId xmlns:a16="http://schemas.microsoft.com/office/drawing/2014/main" id="{FAE6DA4E-278A-47B0-AF36-B64BD89C14EE}"/>
              </a:ext>
            </a:extLst>
          </p:cNvPr>
          <p:cNvSpPr>
            <a:spLocks noGrp="1"/>
          </p:cNvSpPr>
          <p:nvPr>
            <p:ph type="ftr" sz="quarter" idx="11"/>
          </p:nvPr>
        </p:nvSpPr>
        <p:spPr/>
        <p:txBody>
          <a:bodyPr/>
          <a:lstStyle/>
          <a:p>
            <a:endParaRPr lang="en-US" dirty="0"/>
          </a:p>
        </p:txBody>
      </p:sp>
      <p:sp>
        <p:nvSpPr>
          <p:cNvPr id="7" name="スライド番号プレースホルダー 6">
            <a:extLst>
              <a:ext uri="{FF2B5EF4-FFF2-40B4-BE49-F238E27FC236}">
                <a16:creationId xmlns:a16="http://schemas.microsoft.com/office/drawing/2014/main" id="{394D051D-E192-42FB-A5D2-4AED38F44DEB}"/>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627525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F456778C-15E9-4A5F-9D5B-6BADB3D4D0E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4B6919F-DBC8-44D8-9195-8811AFDC586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8AED810-3BED-4BAC-9C97-BA25A29401F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C48EC7-AF6A-48D3-8284-14BACBEBDD84}" type="datetimeFigureOut">
              <a:rPr lang="en-US" smtClean="0"/>
              <a:t>9/5/2021</a:t>
            </a:fld>
            <a:endParaRPr lang="en-US" dirty="0"/>
          </a:p>
        </p:txBody>
      </p:sp>
      <p:sp>
        <p:nvSpPr>
          <p:cNvPr id="5" name="フッター プレースホルダー 4">
            <a:extLst>
              <a:ext uri="{FF2B5EF4-FFF2-40B4-BE49-F238E27FC236}">
                <a16:creationId xmlns:a16="http://schemas.microsoft.com/office/drawing/2014/main" id="{F29D812F-FF49-4B9E-BFC9-0E65BE990D8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スライド番号プレースホルダー 5">
            <a:extLst>
              <a:ext uri="{FF2B5EF4-FFF2-40B4-BE49-F238E27FC236}">
                <a16:creationId xmlns:a16="http://schemas.microsoft.com/office/drawing/2014/main" id="{A5B7AAB7-02BB-4709-B50D-BEC643E88B7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683754002"/>
      </p:ext>
    </p:extLst>
  </p:cSld>
  <p:clrMap bg1="lt1" tx1="dk1" bg2="lt2" tx2="dk2" accent1="accent1" accent2="accent2" accent3="accent3" accent4="accent4" accent5="accent5" accent6="accent6" hlink="hlink" folHlink="folHlink"/>
  <p:sldLayoutIdLst>
    <p:sldLayoutId id="2147483895" r:id="rId1"/>
    <p:sldLayoutId id="2147483896" r:id="rId2"/>
    <p:sldLayoutId id="2147483897" r:id="rId3"/>
    <p:sldLayoutId id="2147483898" r:id="rId4"/>
    <p:sldLayoutId id="2147483899" r:id="rId5"/>
    <p:sldLayoutId id="2147483900" r:id="rId6"/>
    <p:sldLayoutId id="2147483901" r:id="rId7"/>
    <p:sldLayoutId id="2147483902" r:id="rId8"/>
    <p:sldLayoutId id="2147483903" r:id="rId9"/>
    <p:sldLayoutId id="2147483904" r:id="rId10"/>
    <p:sldLayoutId id="2147483905" r:id="rId1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stat.go.jp/info/today/162.html"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www.caa.go.jp/policies/policy/consumer_policy/caution/internet/pdf/caution_internet_200205_0002.pdf" TargetMode="External"/><Relationship Id="rId2" Type="http://schemas.openxmlformats.org/officeDocument/2006/relationships/hyperlink" Target="https://ecnomikata.com/ecnews/27106/"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custom-fashion-magazine.com/64406/"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www.meti.go.jp/shingikai/mono_info_service/department_store/pdf/001_04_00.pdf" TargetMode="External"/><Relationship Id="rId2" Type="http://schemas.openxmlformats.org/officeDocument/2006/relationships/hyperlink" Target="https://www.myvoice.co.jp/biz/surveys/23604/index.html" TargetMode="External"/><Relationship Id="rId1" Type="http://schemas.openxmlformats.org/officeDocument/2006/relationships/slideLayout" Target="../slideLayouts/slideLayout2.xml"/><Relationship Id="rId5" Type="http://schemas.openxmlformats.org/officeDocument/2006/relationships/hyperlink" Target="https://bodygram.com/ja/blog/blogs-ApparelChallenges" TargetMode="External"/><Relationship Id="rId4" Type="http://schemas.openxmlformats.org/officeDocument/2006/relationships/hyperlink" Target="https://www.wwdjapan.com/articles/1168383"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netshop.impress.co.jp/node/8343"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solutions.toppan-f.co.jp/uploads/2020/11/2011_01.pdf#_ga=2.50174630.1432765834.1628507491-659660236.1628507491" TargetMode="External"/><Relationship Id="rId2" Type="http://schemas.openxmlformats.org/officeDocument/2006/relationships/hyperlink" Target="https://cs2.toray.co.jp/news/tbr/newsrrs01.nsf/0/2F5487840816D94149258603002D8F93/$FILE/K2010_012_018.pdf"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45988" y="349852"/>
            <a:ext cx="11846011" cy="3079148"/>
          </a:xfrm>
        </p:spPr>
        <p:txBody>
          <a:bodyPr>
            <a:normAutofit/>
          </a:bodyPr>
          <a:lstStyle/>
          <a:p>
            <a:pPr algn="l"/>
            <a:r>
              <a:rPr kumimoji="1" lang="ja-JP" altLang="en-US" sz="4400" b="1" dirty="0"/>
              <a:t>新高齢女性に対する消費額の減少における</a:t>
            </a:r>
            <a:br>
              <a:rPr kumimoji="1" lang="en-US" altLang="ja-JP" sz="4400" b="1" dirty="0"/>
            </a:br>
            <a:r>
              <a:rPr kumimoji="1" lang="ja-JP" altLang="en-US" sz="4400" b="1" dirty="0"/>
              <a:t>経済・文化への影響</a:t>
            </a:r>
            <a:endParaRPr kumimoji="1" lang="ja-JP" altLang="en-US" sz="2700" dirty="0"/>
          </a:p>
        </p:txBody>
      </p:sp>
      <p:sp>
        <p:nvSpPr>
          <p:cNvPr id="3" name="サブタイトル 2"/>
          <p:cNvSpPr>
            <a:spLocks noGrp="1"/>
          </p:cNvSpPr>
          <p:nvPr>
            <p:ph type="subTitle" idx="1"/>
          </p:nvPr>
        </p:nvSpPr>
        <p:spPr>
          <a:xfrm>
            <a:off x="2137144" y="4055096"/>
            <a:ext cx="8536718" cy="1624735"/>
          </a:xfrm>
        </p:spPr>
        <p:txBody>
          <a:bodyPr>
            <a:normAutofit/>
          </a:bodyPr>
          <a:lstStyle/>
          <a:p>
            <a:r>
              <a:rPr kumimoji="1" lang="ja-JP" altLang="en-US" dirty="0">
                <a:solidFill>
                  <a:schemeClr val="tx1"/>
                </a:solidFill>
              </a:rPr>
              <a:t>経済社会学会</a:t>
            </a:r>
            <a:r>
              <a:rPr lang="ja-JP" altLang="en-US" dirty="0">
                <a:solidFill>
                  <a:schemeClr val="tx1"/>
                </a:solidFill>
              </a:rPr>
              <a:t>全国大会　</a:t>
            </a:r>
            <a:r>
              <a:rPr kumimoji="1" lang="en-US" altLang="ja-JP" dirty="0">
                <a:solidFill>
                  <a:schemeClr val="tx1"/>
                </a:solidFill>
              </a:rPr>
              <a:t>2021</a:t>
            </a:r>
            <a:r>
              <a:rPr kumimoji="1" lang="ja-JP" altLang="en-US" dirty="0">
                <a:solidFill>
                  <a:schemeClr val="tx1"/>
                </a:solidFill>
              </a:rPr>
              <a:t>年</a:t>
            </a:r>
            <a:r>
              <a:rPr kumimoji="1" lang="en-US" altLang="ja-JP" dirty="0">
                <a:solidFill>
                  <a:schemeClr val="tx1"/>
                </a:solidFill>
              </a:rPr>
              <a:t>9</a:t>
            </a:r>
            <a:r>
              <a:rPr kumimoji="1" lang="ja-JP" altLang="en-US" dirty="0">
                <a:solidFill>
                  <a:schemeClr val="tx1"/>
                </a:solidFill>
              </a:rPr>
              <a:t>月</a:t>
            </a:r>
            <a:r>
              <a:rPr kumimoji="1" lang="en-US" altLang="ja-JP" dirty="0">
                <a:solidFill>
                  <a:schemeClr val="tx1"/>
                </a:solidFill>
              </a:rPr>
              <a:t>5</a:t>
            </a:r>
            <a:r>
              <a:rPr kumimoji="1" lang="ja-JP" altLang="en-US" dirty="0">
                <a:solidFill>
                  <a:schemeClr val="tx1"/>
                </a:solidFill>
              </a:rPr>
              <a:t>日　</a:t>
            </a:r>
            <a:endParaRPr kumimoji="1" lang="en-US" altLang="ja-JP" dirty="0">
              <a:solidFill>
                <a:schemeClr val="tx1"/>
              </a:solidFill>
            </a:endParaRPr>
          </a:p>
          <a:p>
            <a:r>
              <a:rPr kumimoji="1" lang="ja-JP" altLang="en-US" dirty="0">
                <a:solidFill>
                  <a:schemeClr val="tx1"/>
                </a:solidFill>
              </a:rPr>
              <a:t>柏木理佳　</a:t>
            </a:r>
            <a:r>
              <a:rPr lang="ja-JP" altLang="en-US" dirty="0">
                <a:solidFill>
                  <a:schemeClr val="tx1"/>
                </a:solidFill>
              </a:rPr>
              <a:t>Ａ：１４３０～１５３０</a:t>
            </a:r>
            <a:endParaRPr kumimoji="1" lang="ja-JP" altLang="en-US" dirty="0">
              <a:solidFill>
                <a:schemeClr val="tx1"/>
              </a:solidFill>
            </a:endParaRPr>
          </a:p>
        </p:txBody>
      </p:sp>
    </p:spTree>
    <p:extLst>
      <p:ext uri="{BB962C8B-B14F-4D97-AF65-F5344CB8AC3E}">
        <p14:creationId xmlns:p14="http://schemas.microsoft.com/office/powerpoint/2010/main" val="35686956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48036" y="155350"/>
            <a:ext cx="8911687" cy="1280890"/>
          </a:xfrm>
        </p:spPr>
        <p:txBody>
          <a:bodyPr/>
          <a:lstStyle/>
          <a:p>
            <a:endParaRPr kumimoji="1" lang="ja-JP" altLang="en-US" dirty="0"/>
          </a:p>
        </p:txBody>
      </p:sp>
      <p:pic>
        <p:nvPicPr>
          <p:cNvPr id="4" name="Picture 2" descr="図　ネットショッピング利用世帯の割合の推移（世帯主の年齢階級別）（二人以上の世帯、2017年1月～2020年6月）"/>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70933" y="0"/>
            <a:ext cx="11921067" cy="6315575"/>
          </a:xfrm>
          <a:prstGeom prst="rect">
            <a:avLst/>
          </a:prstGeom>
          <a:noFill/>
          <a:extLst>
            <a:ext uri="{909E8E84-426E-40DD-AFC4-6F175D3DCCD1}">
              <a14:hiddenFill xmlns:a14="http://schemas.microsoft.com/office/drawing/2010/main">
                <a:solidFill>
                  <a:srgbClr val="FFFFFF"/>
                </a:solidFill>
              </a14:hiddenFill>
            </a:ext>
          </a:extLst>
        </p:spPr>
      </p:pic>
      <p:sp>
        <p:nvSpPr>
          <p:cNvPr id="6" name="正方形/長方形 5">
            <a:extLst>
              <a:ext uri="{FF2B5EF4-FFF2-40B4-BE49-F238E27FC236}">
                <a16:creationId xmlns:a16="http://schemas.microsoft.com/office/drawing/2014/main" id="{ECDA05B7-A87E-4A0B-85E1-AF481A9229EC}"/>
              </a:ext>
            </a:extLst>
          </p:cNvPr>
          <p:cNvSpPr/>
          <p:nvPr/>
        </p:nvSpPr>
        <p:spPr>
          <a:xfrm>
            <a:off x="270933" y="155350"/>
            <a:ext cx="8267586" cy="81974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4400" b="1" dirty="0">
                <a:solidFill>
                  <a:schemeClr val="tx1"/>
                </a:solidFill>
                <a:latin typeface="ＭＳ ゴシック" panose="020B0609070205080204" pitchFamily="49" charset="-128"/>
                <a:ea typeface="ＭＳ ゴシック" panose="020B0609070205080204" pitchFamily="49" charset="-128"/>
              </a:rPr>
              <a:t>65</a:t>
            </a:r>
            <a:r>
              <a:rPr kumimoji="1" lang="ja-JP" altLang="en-US" sz="4400" b="1" dirty="0">
                <a:solidFill>
                  <a:schemeClr val="tx1"/>
                </a:solidFill>
                <a:latin typeface="ＭＳ ゴシック" panose="020B0609070205080204" pitchFamily="49" charset="-128"/>
                <a:ea typeface="ＭＳ ゴシック" panose="020B0609070205080204" pitchFamily="49" charset="-128"/>
              </a:rPr>
              <a:t>歳以降が鈍化から急増へ</a:t>
            </a:r>
          </a:p>
        </p:txBody>
      </p:sp>
      <p:sp>
        <p:nvSpPr>
          <p:cNvPr id="3" name="正方形/長方形 2">
            <a:extLst>
              <a:ext uri="{FF2B5EF4-FFF2-40B4-BE49-F238E27FC236}">
                <a16:creationId xmlns:a16="http://schemas.microsoft.com/office/drawing/2014/main" id="{32955694-F227-45AA-B53C-6AF4F7FC1A2E}"/>
              </a:ext>
            </a:extLst>
          </p:cNvPr>
          <p:cNvSpPr/>
          <p:nvPr/>
        </p:nvSpPr>
        <p:spPr>
          <a:xfrm>
            <a:off x="135924" y="6426630"/>
            <a:ext cx="12702746" cy="55203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050" dirty="0">
                <a:latin typeface="ＭＳ 明朝" panose="02020609040205080304" pitchFamily="17" charset="-128"/>
                <a:ea typeface="ＭＳ 明朝" panose="02020609040205080304" pitchFamily="17" charset="-128"/>
              </a:rPr>
              <a:t>総務省統計局　統計</a:t>
            </a:r>
            <a:r>
              <a:rPr kumimoji="1" lang="en-US" altLang="ja-JP" sz="1050" dirty="0">
                <a:latin typeface="ＭＳ 明朝" panose="02020609040205080304" pitchFamily="17" charset="-128"/>
                <a:ea typeface="ＭＳ 明朝" panose="02020609040205080304" pitchFamily="17" charset="-128"/>
              </a:rPr>
              <a:t>Today</a:t>
            </a:r>
            <a:r>
              <a:rPr kumimoji="1" lang="ja-JP" altLang="en-US" sz="1050" dirty="0">
                <a:latin typeface="ＭＳ 明朝" panose="02020609040205080304" pitchFamily="17" charset="-128"/>
                <a:ea typeface="ＭＳ 明朝" panose="02020609040205080304" pitchFamily="17" charset="-128"/>
              </a:rPr>
              <a:t>　</a:t>
            </a:r>
            <a:r>
              <a:rPr kumimoji="1" lang="en-US" altLang="ja-JP" sz="1050" dirty="0">
                <a:latin typeface="ＭＳ 明朝" panose="02020609040205080304" pitchFamily="17" charset="-128"/>
                <a:ea typeface="ＭＳ 明朝" panose="02020609040205080304" pitchFamily="17" charset="-128"/>
              </a:rPr>
              <a:t>no162</a:t>
            </a:r>
            <a:r>
              <a:rPr kumimoji="1" lang="ja-JP" altLang="en-US" sz="1050" dirty="0">
                <a:latin typeface="ＭＳ 明朝" panose="02020609040205080304" pitchFamily="17" charset="-128"/>
                <a:ea typeface="ＭＳ 明朝" panose="02020609040205080304" pitchFamily="17" charset="-128"/>
              </a:rPr>
              <a:t>「新型コロナウイルスで感染症で変わるネットショッピング」</a:t>
            </a:r>
            <a:r>
              <a:rPr kumimoji="1" lang="en-US" altLang="ja-JP" sz="1050" dirty="0">
                <a:latin typeface="ＭＳ 明朝" panose="02020609040205080304" pitchFamily="17" charset="-128"/>
                <a:ea typeface="ＭＳ 明朝" panose="02020609040205080304" pitchFamily="17" charset="-128"/>
              </a:rPr>
              <a:t>https://www.stat.go.jp/info/today/162.html</a:t>
            </a:r>
          </a:p>
          <a:p>
            <a:pPr algn="ctr"/>
            <a:r>
              <a:rPr kumimoji="1" lang="ja-JP" altLang="en-US" sz="1050" dirty="0">
                <a:latin typeface="ＭＳ 明朝" panose="02020609040205080304" pitchFamily="17" charset="-128"/>
                <a:ea typeface="ＭＳ 明朝" panose="02020609040205080304" pitchFamily="17" charset="-128"/>
              </a:rPr>
              <a:t>　　　</a:t>
            </a:r>
          </a:p>
        </p:txBody>
      </p:sp>
    </p:spTree>
    <p:extLst>
      <p:ext uri="{BB962C8B-B14F-4D97-AF65-F5344CB8AC3E}">
        <p14:creationId xmlns:p14="http://schemas.microsoft.com/office/powerpoint/2010/main" val="19533802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59493"/>
            <a:ext cx="12587288" cy="988540"/>
          </a:xfrm>
        </p:spPr>
        <p:txBody>
          <a:bodyPr>
            <a:normAutofit/>
          </a:bodyPr>
          <a:lstStyle/>
          <a:p>
            <a:r>
              <a:rPr kumimoji="1" lang="ja-JP" altLang="en-US" dirty="0"/>
              <a:t>高齢者のオンライン消費の増加</a:t>
            </a:r>
          </a:p>
        </p:txBody>
      </p:sp>
      <p:sp>
        <p:nvSpPr>
          <p:cNvPr id="3" name="コンテンツ プレースホルダー 2"/>
          <p:cNvSpPr>
            <a:spLocks noGrp="1"/>
          </p:cNvSpPr>
          <p:nvPr>
            <p:ph idx="1"/>
          </p:nvPr>
        </p:nvSpPr>
        <p:spPr>
          <a:xfrm>
            <a:off x="172995" y="1014412"/>
            <a:ext cx="11861915" cy="5843587"/>
          </a:xfrm>
        </p:spPr>
        <p:txBody>
          <a:bodyPr>
            <a:normAutofit fontScale="92500" lnSpcReduction="10000"/>
          </a:bodyPr>
          <a:lstStyle/>
          <a:p>
            <a:r>
              <a:rPr lang="en-US" altLang="ja-JP" sz="2800" b="1" dirty="0">
                <a:latin typeface="+mn-ea"/>
              </a:rPr>
              <a:t>EC</a:t>
            </a:r>
            <a:r>
              <a:rPr lang="ja-JP" altLang="en-US" sz="2800" b="1" dirty="0">
                <a:latin typeface="+mn-ea"/>
              </a:rPr>
              <a:t>を利用した</a:t>
            </a:r>
            <a:r>
              <a:rPr lang="en-US" altLang="ja-JP" sz="2800" b="1" dirty="0">
                <a:latin typeface="+mn-ea"/>
              </a:rPr>
              <a:t>2</a:t>
            </a:r>
            <a:r>
              <a:rPr lang="ja-JP" altLang="en-US" sz="2800" b="1" dirty="0">
                <a:latin typeface="+mn-ea"/>
              </a:rPr>
              <a:t>人以上の世帯の割合が、</a:t>
            </a:r>
            <a:r>
              <a:rPr lang="en-US" altLang="ja-JP" sz="2800" b="1" dirty="0">
                <a:latin typeface="+mn-ea"/>
              </a:rPr>
              <a:t>2020</a:t>
            </a:r>
            <a:r>
              <a:rPr lang="ja-JP" altLang="en-US" sz="2800" b="1" dirty="0">
                <a:latin typeface="+mn-ea"/>
              </a:rPr>
              <a:t>年</a:t>
            </a:r>
            <a:r>
              <a:rPr lang="en-US" altLang="ja-JP" sz="2800" b="1" dirty="0">
                <a:latin typeface="+mn-ea"/>
              </a:rPr>
              <a:t>5</a:t>
            </a:r>
            <a:r>
              <a:rPr lang="ja-JP" altLang="en-US" sz="2800" b="1" dirty="0">
                <a:latin typeface="+mn-ea"/>
              </a:rPr>
              <a:t>月に初めて</a:t>
            </a:r>
            <a:r>
              <a:rPr lang="en-US" altLang="ja-JP" sz="2800" b="1" dirty="0">
                <a:latin typeface="+mn-ea"/>
              </a:rPr>
              <a:t>5</a:t>
            </a:r>
            <a:r>
              <a:rPr lang="ja-JP" altLang="en-US" sz="2800" b="1" dirty="0">
                <a:latin typeface="+mn-ea"/>
              </a:rPr>
              <a:t>割を超えた</a:t>
            </a:r>
            <a:endParaRPr lang="en-US" altLang="ja-JP" sz="2800" b="1" dirty="0">
              <a:latin typeface="+mn-ea"/>
            </a:endParaRPr>
          </a:p>
          <a:p>
            <a:pPr marL="0" indent="0">
              <a:buNone/>
            </a:pPr>
            <a:endParaRPr lang="en-US" altLang="ja-JP" sz="2800" b="1" dirty="0">
              <a:latin typeface="+mn-ea"/>
            </a:endParaRPr>
          </a:p>
          <a:p>
            <a:pPr marL="0" indent="0">
              <a:buNone/>
            </a:pPr>
            <a:r>
              <a:rPr lang="ja-JP" altLang="en-US" sz="2800" b="1" dirty="0">
                <a:latin typeface="+mn-ea"/>
              </a:rPr>
              <a:t>オンラインショッピング利用世帯の割合は</a:t>
            </a:r>
            <a:endParaRPr lang="en-US" altLang="ja-JP" sz="2800" b="1" dirty="0">
              <a:latin typeface="+mn-ea"/>
            </a:endParaRPr>
          </a:p>
          <a:p>
            <a:pPr marL="0" indent="0">
              <a:buNone/>
            </a:pPr>
            <a:r>
              <a:rPr lang="en-US" altLang="ja-JP" sz="2800" b="1" dirty="0">
                <a:latin typeface="+mn-ea"/>
              </a:rPr>
              <a:t>2020</a:t>
            </a:r>
            <a:r>
              <a:rPr lang="ja-JP" altLang="en-US" sz="2800" b="1" dirty="0">
                <a:latin typeface="+mn-ea"/>
              </a:rPr>
              <a:t>年</a:t>
            </a:r>
            <a:r>
              <a:rPr lang="en-US" altLang="ja-JP" sz="2800" b="1" dirty="0">
                <a:latin typeface="+mn-ea"/>
              </a:rPr>
              <a:t>5</a:t>
            </a:r>
            <a:r>
              <a:rPr lang="ja-JP" altLang="en-US" sz="2800" b="1" dirty="0">
                <a:latin typeface="+mn-ea"/>
              </a:rPr>
              <a:t>月</a:t>
            </a:r>
            <a:r>
              <a:rPr lang="en-US" altLang="ja-JP" sz="2800" b="1" dirty="0">
                <a:latin typeface="+mn-ea"/>
              </a:rPr>
              <a:t>50.5</a:t>
            </a:r>
            <a:r>
              <a:rPr lang="ja-JP" altLang="en-US" sz="2800" b="1" dirty="0">
                <a:latin typeface="+mn-ea"/>
              </a:rPr>
              <a:t>％→</a:t>
            </a:r>
            <a:r>
              <a:rPr lang="en-US" altLang="ja-JP" sz="2800" b="1" dirty="0">
                <a:latin typeface="+mn-ea"/>
              </a:rPr>
              <a:t>2021</a:t>
            </a:r>
            <a:r>
              <a:rPr lang="ja-JP" altLang="en-US" sz="2800" b="1" dirty="0">
                <a:latin typeface="+mn-ea"/>
              </a:rPr>
              <a:t>年</a:t>
            </a:r>
            <a:r>
              <a:rPr lang="en-US" altLang="ja-JP" sz="2800" b="1" dirty="0">
                <a:latin typeface="+mn-ea"/>
              </a:rPr>
              <a:t>5</a:t>
            </a:r>
            <a:r>
              <a:rPr lang="ja-JP" altLang="en-US" sz="2800" b="1" dirty="0">
                <a:latin typeface="+mn-ea"/>
              </a:rPr>
              <a:t>月　</a:t>
            </a:r>
            <a:r>
              <a:rPr lang="en-US" altLang="ja-JP" sz="2800" b="1" dirty="0">
                <a:latin typeface="+mn-ea"/>
              </a:rPr>
              <a:t>52</a:t>
            </a:r>
            <a:r>
              <a:rPr lang="ja-JP" altLang="en-US" sz="2800" b="1" dirty="0">
                <a:latin typeface="+mn-ea"/>
              </a:rPr>
              <a:t>％</a:t>
            </a:r>
            <a:endParaRPr lang="en-US" altLang="ja-JP" sz="2800" b="1" dirty="0">
              <a:latin typeface="+mn-ea"/>
            </a:endParaRPr>
          </a:p>
          <a:p>
            <a:pPr marL="0" indent="0">
              <a:buNone/>
            </a:pPr>
            <a:r>
              <a:rPr lang="ja-JP" altLang="en-US" b="1" dirty="0">
                <a:latin typeface="+mn-ea"/>
              </a:rPr>
              <a:t>　　　　　　　　　　</a:t>
            </a:r>
            <a:r>
              <a:rPr lang="en-US" altLang="ja-JP" sz="2800" b="1" dirty="0">
                <a:latin typeface="+mn-ea"/>
              </a:rPr>
              <a:t>2020</a:t>
            </a:r>
            <a:r>
              <a:rPr lang="ja-JP" altLang="en-US" sz="2800" b="1" dirty="0">
                <a:latin typeface="+mn-ea"/>
              </a:rPr>
              <a:t>年</a:t>
            </a:r>
            <a:r>
              <a:rPr lang="en-US" altLang="ja-JP" sz="2800" b="1" dirty="0">
                <a:latin typeface="+mn-ea"/>
              </a:rPr>
              <a:t>5</a:t>
            </a:r>
            <a:r>
              <a:rPr lang="ja-JP" altLang="en-US" sz="2800" b="1" dirty="0">
                <a:latin typeface="+mn-ea"/>
              </a:rPr>
              <a:t>月：</a:t>
            </a:r>
            <a:r>
              <a:rPr lang="en-US" altLang="ja-JP" sz="2800" b="1" dirty="0">
                <a:latin typeface="+mn-ea"/>
              </a:rPr>
              <a:t>15,873</a:t>
            </a:r>
            <a:r>
              <a:rPr lang="ja-JP" altLang="en-US" sz="2800" b="1" dirty="0">
                <a:latin typeface="+mn-ea"/>
              </a:rPr>
              <a:t>円：世帯（</a:t>
            </a:r>
            <a:r>
              <a:rPr lang="en-US" altLang="ja-JP" sz="2800" b="1" dirty="0">
                <a:latin typeface="+mn-ea"/>
              </a:rPr>
              <a:t>33,144</a:t>
            </a:r>
            <a:r>
              <a:rPr lang="ja-JP" altLang="en-US" sz="2800" b="1" dirty="0">
                <a:latin typeface="+mn-ea"/>
              </a:rPr>
              <a:t>円）</a:t>
            </a:r>
            <a:endParaRPr lang="en-US" altLang="ja-JP" sz="2800" b="1" dirty="0">
              <a:latin typeface="+mn-ea"/>
            </a:endParaRPr>
          </a:p>
          <a:p>
            <a:pPr marL="0" indent="0">
              <a:buNone/>
            </a:pPr>
            <a:r>
              <a:rPr lang="ja-JP" altLang="en-US" sz="2800" b="1" dirty="0">
                <a:latin typeface="+mn-ea"/>
              </a:rPr>
              <a:t>                              →</a:t>
            </a:r>
            <a:r>
              <a:rPr lang="en-US" altLang="ja-JP" sz="2800" b="1" dirty="0">
                <a:latin typeface="+mn-ea"/>
              </a:rPr>
              <a:t>2021</a:t>
            </a:r>
            <a:r>
              <a:rPr lang="ja-JP" altLang="en-US" sz="2800" b="1" dirty="0">
                <a:latin typeface="+mn-ea"/>
              </a:rPr>
              <a:t>年</a:t>
            </a:r>
            <a:r>
              <a:rPr lang="en-US" altLang="ja-JP" sz="2800" b="1" dirty="0">
                <a:latin typeface="+mn-ea"/>
              </a:rPr>
              <a:t>5</a:t>
            </a:r>
            <a:r>
              <a:rPr lang="ja-JP" altLang="en-US" sz="2800" b="1" dirty="0">
                <a:latin typeface="+mn-ea"/>
              </a:rPr>
              <a:t>月：</a:t>
            </a:r>
            <a:r>
              <a:rPr lang="en-US" altLang="ja-JP" sz="2800" b="1" dirty="0">
                <a:latin typeface="+mn-ea"/>
              </a:rPr>
              <a:t>17,275</a:t>
            </a:r>
            <a:r>
              <a:rPr lang="ja-JP" altLang="en-US" sz="2800" b="1" dirty="0">
                <a:latin typeface="+mn-ea"/>
              </a:rPr>
              <a:t>円：世帯（</a:t>
            </a:r>
            <a:r>
              <a:rPr lang="en-US" altLang="ja-JP" sz="2800" b="1" dirty="0">
                <a:latin typeface="+mn-ea"/>
              </a:rPr>
              <a:t>31,465</a:t>
            </a:r>
            <a:r>
              <a:rPr lang="ja-JP" altLang="en-US" sz="2800" b="1" dirty="0">
                <a:latin typeface="+mn-ea"/>
              </a:rPr>
              <a:t>円）</a:t>
            </a:r>
            <a:endParaRPr lang="en-US" altLang="ja-JP" sz="2800" b="1" dirty="0">
              <a:latin typeface="+mn-ea"/>
            </a:endParaRPr>
          </a:p>
          <a:p>
            <a:endParaRPr lang="ja-JP" altLang="en-US" sz="2800" dirty="0"/>
          </a:p>
          <a:p>
            <a:r>
              <a:rPr lang="en-US" altLang="ja-JP" sz="2800" b="1" dirty="0"/>
              <a:t>2020</a:t>
            </a:r>
            <a:r>
              <a:rPr lang="ja-JP" altLang="en-US" sz="2800" b="1" dirty="0"/>
              <a:t>年</a:t>
            </a:r>
            <a:r>
              <a:rPr lang="en-US" altLang="ja-JP" sz="2800" b="1" dirty="0"/>
              <a:t>6</a:t>
            </a:r>
            <a:r>
              <a:rPr lang="ja-JP" altLang="en-US" sz="2800" b="1" dirty="0"/>
              <a:t>～</a:t>
            </a:r>
            <a:r>
              <a:rPr lang="en-US" altLang="ja-JP" sz="2800" b="1" dirty="0"/>
              <a:t>8</a:t>
            </a:r>
            <a:r>
              <a:rPr lang="ja-JP" altLang="en-US" sz="2800" b="1" dirty="0"/>
              <a:t>月を前年同期比で、全世代で消費行動のデジタルシフト</a:t>
            </a:r>
            <a:endParaRPr lang="en-US" altLang="ja-JP" sz="2800" b="1" dirty="0"/>
          </a:p>
          <a:p>
            <a:r>
              <a:rPr lang="ja-JP" altLang="en-US" sz="2800" b="1" dirty="0">
                <a:solidFill>
                  <a:srgbClr val="FF0000"/>
                </a:solidFill>
              </a:rPr>
              <a:t>中でも</a:t>
            </a:r>
            <a:r>
              <a:rPr lang="en-US" altLang="ja-JP" sz="2800" b="1" dirty="0">
                <a:solidFill>
                  <a:srgbClr val="FF0000"/>
                </a:solidFill>
              </a:rPr>
              <a:t>55</a:t>
            </a:r>
            <a:r>
              <a:rPr lang="ja-JP" altLang="en-US" sz="2800" b="1" dirty="0">
                <a:solidFill>
                  <a:srgbClr val="FF0000"/>
                </a:solidFill>
              </a:rPr>
              <a:t>歳</a:t>
            </a:r>
            <a:r>
              <a:rPr lang="en-US" altLang="ja-JP" sz="2800" b="1" dirty="0">
                <a:solidFill>
                  <a:srgbClr val="FF0000"/>
                </a:solidFill>
              </a:rPr>
              <a:t>〜64</a:t>
            </a:r>
            <a:r>
              <a:rPr lang="ja-JP" altLang="en-US" sz="2800" b="1" dirty="0">
                <a:solidFill>
                  <a:srgbClr val="FF0000"/>
                </a:solidFill>
              </a:rPr>
              <a:t>歳世帯では</a:t>
            </a:r>
            <a:r>
              <a:rPr lang="en-US" altLang="ja-JP" sz="2800" b="1" dirty="0">
                <a:solidFill>
                  <a:srgbClr val="FF0000"/>
                </a:solidFill>
              </a:rPr>
              <a:t>EC</a:t>
            </a:r>
            <a:r>
              <a:rPr lang="ja-JP" altLang="en-US" sz="2800" b="1" dirty="0">
                <a:solidFill>
                  <a:srgbClr val="FF0000"/>
                </a:solidFill>
              </a:rPr>
              <a:t>利用が</a:t>
            </a:r>
            <a:r>
              <a:rPr lang="en-US" altLang="ja-JP" sz="2800" b="1" dirty="0">
                <a:solidFill>
                  <a:srgbClr val="FF0000"/>
                </a:solidFill>
              </a:rPr>
              <a:t>60</a:t>
            </a:r>
            <a:r>
              <a:rPr lang="ja-JP" altLang="en-US" sz="2800" b="1" dirty="0">
                <a:solidFill>
                  <a:srgbClr val="FF0000"/>
                </a:solidFill>
              </a:rPr>
              <a:t>％近く、</a:t>
            </a:r>
            <a:r>
              <a:rPr lang="en-US" altLang="ja-JP" sz="2800" b="1" dirty="0">
                <a:solidFill>
                  <a:srgbClr val="FF0000"/>
                </a:solidFill>
              </a:rPr>
              <a:t>65</a:t>
            </a:r>
            <a:r>
              <a:rPr lang="ja-JP" altLang="en-US" sz="2800" b="1" dirty="0">
                <a:solidFill>
                  <a:srgbClr val="FF0000"/>
                </a:solidFill>
              </a:rPr>
              <a:t>歳以上も</a:t>
            </a:r>
            <a:r>
              <a:rPr lang="en-US" altLang="ja-JP" sz="2800" b="1" dirty="0">
                <a:solidFill>
                  <a:srgbClr val="FF0000"/>
                </a:solidFill>
              </a:rPr>
              <a:t>6</a:t>
            </a:r>
            <a:r>
              <a:rPr lang="ja-JP" altLang="en-US" sz="2800" b="1" dirty="0">
                <a:solidFill>
                  <a:srgbClr val="FF0000"/>
                </a:solidFill>
              </a:rPr>
              <a:t>月には</a:t>
            </a:r>
            <a:r>
              <a:rPr lang="en-US" altLang="ja-JP" sz="2800" b="1" dirty="0">
                <a:solidFill>
                  <a:srgbClr val="FF0000"/>
                </a:solidFill>
              </a:rPr>
              <a:t>31.2%</a:t>
            </a:r>
            <a:r>
              <a:rPr lang="ja-JP" altLang="en-US" sz="2800" b="1" dirty="0">
                <a:solidFill>
                  <a:srgbClr val="FF0000"/>
                </a:solidFill>
              </a:rPr>
              <a:t>増加</a:t>
            </a:r>
            <a:endParaRPr lang="en-US" altLang="ja-JP" sz="2800" b="1" dirty="0">
              <a:solidFill>
                <a:srgbClr val="FF0000"/>
              </a:solidFill>
            </a:endParaRPr>
          </a:p>
          <a:p>
            <a:r>
              <a:rPr lang="ja-JP" altLang="en-US" sz="2800" b="1" dirty="0">
                <a:solidFill>
                  <a:srgbClr val="FF0000"/>
                </a:solidFill>
              </a:rPr>
              <a:t>衣類では、平均では女性は男性の</a:t>
            </a:r>
            <a:r>
              <a:rPr lang="en-US" altLang="ja-JP" sz="2800" b="1" dirty="0">
                <a:solidFill>
                  <a:srgbClr val="FF0000"/>
                </a:solidFill>
              </a:rPr>
              <a:t>2</a:t>
            </a:r>
            <a:r>
              <a:rPr lang="ja-JP" altLang="en-US" sz="2800" b="1" dirty="0">
                <a:solidFill>
                  <a:srgbClr val="FF0000"/>
                </a:solidFill>
              </a:rPr>
              <a:t>倍。</a:t>
            </a:r>
            <a:r>
              <a:rPr kumimoji="1" lang="ja-JP" altLang="en-US" sz="2800" b="1" dirty="0">
                <a:solidFill>
                  <a:schemeClr val="tx1"/>
                </a:solidFill>
                <a:latin typeface="+mn-ea"/>
              </a:rPr>
              <a:t>リアル店舗での買い物では男女の支出額はほぼ同じだが、オンラインショッピングでは女性は男性の２倍の支出。</a:t>
            </a:r>
            <a:endParaRPr kumimoji="1" lang="en-US" altLang="ja-JP" sz="2800" b="1" dirty="0">
              <a:solidFill>
                <a:schemeClr val="tx1"/>
              </a:solidFill>
              <a:latin typeface="+mn-ea"/>
            </a:endParaRPr>
          </a:p>
          <a:p>
            <a:r>
              <a:rPr lang="ja-JP" altLang="en-US" sz="2800" b="1" dirty="0">
                <a:solidFill>
                  <a:srgbClr val="FF0000"/>
                </a:solidFill>
              </a:rPr>
              <a:t>直近では</a:t>
            </a:r>
            <a:r>
              <a:rPr lang="en-US" altLang="ja-JP" sz="2800" b="1" dirty="0">
                <a:solidFill>
                  <a:srgbClr val="FF0000"/>
                </a:solidFill>
              </a:rPr>
              <a:t>6</a:t>
            </a:r>
            <a:r>
              <a:rPr lang="ja-JP" altLang="en-US" sz="2800" b="1" dirty="0">
                <a:solidFill>
                  <a:srgbClr val="FF0000"/>
                </a:solidFill>
              </a:rPr>
              <a:t>月は</a:t>
            </a:r>
            <a:r>
              <a:rPr lang="en-US" altLang="ja-JP" sz="2800" b="1" dirty="0">
                <a:solidFill>
                  <a:srgbClr val="FF0000"/>
                </a:solidFill>
              </a:rPr>
              <a:t>5</a:t>
            </a:r>
            <a:r>
              <a:rPr lang="ja-JP" altLang="en-US" sz="2800" b="1" dirty="0">
                <a:solidFill>
                  <a:srgbClr val="FF0000"/>
                </a:solidFill>
              </a:rPr>
              <a:t>月より婦人服支出が半分に減少</a:t>
            </a:r>
            <a:endParaRPr lang="en-US" altLang="ja-JP" sz="2800" b="1" dirty="0">
              <a:solidFill>
                <a:srgbClr val="FF0000"/>
              </a:solidFill>
            </a:endParaRPr>
          </a:p>
          <a:p>
            <a:pPr marL="0" indent="0">
              <a:buNone/>
            </a:pPr>
            <a:endParaRPr lang="en-US" altLang="ja-JP" sz="2800" b="1" dirty="0"/>
          </a:p>
          <a:p>
            <a:pPr marL="0" indent="0">
              <a:buNone/>
            </a:pPr>
            <a:endParaRPr lang="en-US" altLang="ja-JP" sz="2800" b="1" dirty="0"/>
          </a:p>
          <a:p>
            <a:endParaRPr lang="en-US" altLang="ja-JP" sz="2800" b="1" dirty="0"/>
          </a:p>
          <a:p>
            <a:endParaRPr lang="ja-JP" altLang="en-US" sz="2800" dirty="0"/>
          </a:p>
          <a:p>
            <a:endParaRPr lang="ja-JP" altLang="en-US" sz="2800" dirty="0"/>
          </a:p>
        </p:txBody>
      </p:sp>
    </p:spTree>
    <p:extLst>
      <p:ext uri="{BB962C8B-B14F-4D97-AF65-F5344CB8AC3E}">
        <p14:creationId xmlns:p14="http://schemas.microsoft.com/office/powerpoint/2010/main" val="29653529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4545CAB-0D48-4F57-884B-81BFE0840630}"/>
              </a:ext>
            </a:extLst>
          </p:cNvPr>
          <p:cNvSpPr>
            <a:spLocks noGrp="1"/>
          </p:cNvSpPr>
          <p:nvPr>
            <p:ph type="title"/>
          </p:nvPr>
        </p:nvSpPr>
        <p:spPr>
          <a:xfrm>
            <a:off x="185351" y="160638"/>
            <a:ext cx="11319262" cy="1638600"/>
          </a:xfrm>
        </p:spPr>
        <p:txBody>
          <a:bodyPr>
            <a:normAutofit/>
          </a:bodyPr>
          <a:lstStyle/>
          <a:p>
            <a:r>
              <a:rPr kumimoji="1" lang="ja-JP" altLang="en-US" dirty="0"/>
              <a:t>　　　　　オンラインショッピング</a:t>
            </a:r>
            <a:br>
              <a:rPr kumimoji="1" lang="en-US" altLang="ja-JP" dirty="0"/>
            </a:br>
            <a:r>
              <a:rPr kumimoji="1" lang="ja-JP" altLang="en-US" dirty="0"/>
              <a:t>　　　　家電　　　　　　　婦人用衣類</a:t>
            </a:r>
          </a:p>
        </p:txBody>
      </p:sp>
      <p:pic>
        <p:nvPicPr>
          <p:cNvPr id="3074" name="Picture 2" descr="図　家電、婦人用衣類">
            <a:extLst>
              <a:ext uri="{FF2B5EF4-FFF2-40B4-BE49-F238E27FC236}">
                <a16:creationId xmlns:a16="http://schemas.microsoft.com/office/drawing/2014/main" id="{399A3197-B217-4A30-A5D5-3DE869AECD5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8832" y="1614487"/>
            <a:ext cx="12006648" cy="4346319"/>
          </a:xfrm>
          <a:prstGeom prst="rect">
            <a:avLst/>
          </a:prstGeom>
          <a:noFill/>
          <a:extLst>
            <a:ext uri="{909E8E84-426E-40DD-AFC4-6F175D3DCCD1}">
              <a14:hiddenFill xmlns:a14="http://schemas.microsoft.com/office/drawing/2010/main">
                <a:solidFill>
                  <a:srgbClr val="FFFFFF"/>
                </a:solidFill>
              </a14:hiddenFill>
            </a:ext>
          </a:extLst>
        </p:spPr>
      </p:pic>
      <p:sp>
        <p:nvSpPr>
          <p:cNvPr id="4" name="正方形/長方形 3">
            <a:extLst>
              <a:ext uri="{FF2B5EF4-FFF2-40B4-BE49-F238E27FC236}">
                <a16:creationId xmlns:a16="http://schemas.microsoft.com/office/drawing/2014/main" id="{2B349823-85FA-4EE1-B6D3-2B2E35C533E4}"/>
              </a:ext>
            </a:extLst>
          </p:cNvPr>
          <p:cNvSpPr/>
          <p:nvPr/>
        </p:nvSpPr>
        <p:spPr>
          <a:xfrm>
            <a:off x="1" y="5960807"/>
            <a:ext cx="12192000" cy="114918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200" i="0" dirty="0">
                <a:solidFill>
                  <a:schemeClr val="tx1"/>
                </a:solidFill>
                <a:effectLst/>
                <a:latin typeface="+mn-ea"/>
              </a:rPr>
              <a:t>全体では</a:t>
            </a:r>
            <a:r>
              <a:rPr lang="en-US" altLang="ja-JP" sz="1200" i="0" dirty="0">
                <a:solidFill>
                  <a:schemeClr val="tx1"/>
                </a:solidFill>
                <a:effectLst/>
                <a:latin typeface="+mn-ea"/>
              </a:rPr>
              <a:t>2017</a:t>
            </a:r>
            <a:r>
              <a:rPr lang="ja-JP" altLang="en-US" sz="1200" i="0" dirty="0">
                <a:solidFill>
                  <a:schemeClr val="tx1"/>
                </a:solidFill>
                <a:effectLst/>
                <a:latin typeface="+mn-ea"/>
              </a:rPr>
              <a:t>年</a:t>
            </a:r>
            <a:r>
              <a:rPr lang="en-US" altLang="ja-JP" sz="1200" i="0" dirty="0">
                <a:solidFill>
                  <a:schemeClr val="tx1"/>
                </a:solidFill>
                <a:effectLst/>
                <a:latin typeface="+mn-ea"/>
              </a:rPr>
              <a:t>1</a:t>
            </a:r>
            <a:r>
              <a:rPr lang="ja-JP" altLang="en-US" sz="1200" i="0" dirty="0">
                <a:solidFill>
                  <a:schemeClr val="tx1"/>
                </a:solidFill>
                <a:effectLst/>
                <a:latin typeface="+mn-ea"/>
              </a:rPr>
              <a:t>月の</a:t>
            </a:r>
            <a:r>
              <a:rPr lang="en-US" altLang="ja-JP" sz="1200" i="0" dirty="0">
                <a:solidFill>
                  <a:schemeClr val="tx1"/>
                </a:solidFill>
                <a:effectLst/>
                <a:latin typeface="+mn-ea"/>
              </a:rPr>
              <a:t>10,534</a:t>
            </a:r>
            <a:r>
              <a:rPr lang="ja-JP" altLang="en-US" sz="1200" i="0" dirty="0">
                <a:solidFill>
                  <a:schemeClr val="tx1"/>
                </a:solidFill>
                <a:effectLst/>
                <a:latin typeface="+mn-ea"/>
              </a:rPr>
              <a:t>円から</a:t>
            </a:r>
            <a:r>
              <a:rPr lang="en-US" altLang="ja-JP" sz="1200" i="0" dirty="0">
                <a:solidFill>
                  <a:schemeClr val="tx1"/>
                </a:solidFill>
                <a:effectLst/>
                <a:latin typeface="+mn-ea"/>
              </a:rPr>
              <a:t>2020</a:t>
            </a:r>
            <a:r>
              <a:rPr lang="ja-JP" altLang="en-US" sz="1200" i="0" dirty="0">
                <a:solidFill>
                  <a:schemeClr val="tx1"/>
                </a:solidFill>
                <a:effectLst/>
                <a:latin typeface="+mn-ea"/>
              </a:rPr>
              <a:t>年</a:t>
            </a:r>
            <a:r>
              <a:rPr lang="en-US" altLang="ja-JP" sz="1200" i="0" dirty="0">
                <a:solidFill>
                  <a:schemeClr val="tx1"/>
                </a:solidFill>
                <a:effectLst/>
                <a:latin typeface="+mn-ea"/>
              </a:rPr>
              <a:t>1</a:t>
            </a:r>
            <a:r>
              <a:rPr lang="ja-JP" altLang="en-US" sz="1200" i="0" dirty="0">
                <a:solidFill>
                  <a:schemeClr val="tx1"/>
                </a:solidFill>
                <a:effectLst/>
                <a:latin typeface="+mn-ea"/>
              </a:rPr>
              <a:t>月は</a:t>
            </a:r>
            <a:r>
              <a:rPr lang="en-US" altLang="ja-JP" sz="1200" i="0" dirty="0">
                <a:solidFill>
                  <a:schemeClr val="tx1"/>
                </a:solidFill>
                <a:effectLst/>
                <a:latin typeface="+mn-ea"/>
              </a:rPr>
              <a:t>14,336</a:t>
            </a:r>
            <a:r>
              <a:rPr lang="ja-JP" altLang="en-US" sz="1200" i="0" dirty="0">
                <a:solidFill>
                  <a:schemeClr val="tx1"/>
                </a:solidFill>
                <a:effectLst/>
                <a:latin typeface="+mn-ea"/>
              </a:rPr>
              <a:t>円となり、</a:t>
            </a:r>
            <a:r>
              <a:rPr lang="en-US" altLang="ja-JP" sz="1200" i="0" dirty="0">
                <a:solidFill>
                  <a:schemeClr val="tx1"/>
                </a:solidFill>
                <a:effectLst/>
                <a:latin typeface="+mn-ea"/>
              </a:rPr>
              <a:t>36.1</a:t>
            </a:r>
            <a:r>
              <a:rPr lang="ja-JP" altLang="en-US" sz="1200" i="0" dirty="0">
                <a:solidFill>
                  <a:schemeClr val="tx1"/>
                </a:solidFill>
                <a:effectLst/>
                <a:latin typeface="+mn-ea"/>
              </a:rPr>
              <a:t>％増となっています。緊急事態宣言が発出された</a:t>
            </a:r>
            <a:r>
              <a:rPr lang="en-US" altLang="ja-JP" sz="1200" i="0" dirty="0">
                <a:solidFill>
                  <a:schemeClr val="tx1"/>
                </a:solidFill>
                <a:effectLst/>
                <a:latin typeface="+mn-ea"/>
              </a:rPr>
              <a:t>4</a:t>
            </a:r>
            <a:r>
              <a:rPr lang="ja-JP" altLang="en-US" sz="1200" i="0" dirty="0">
                <a:solidFill>
                  <a:schemeClr val="tx1"/>
                </a:solidFill>
                <a:effectLst/>
                <a:latin typeface="+mn-ea"/>
              </a:rPr>
              <a:t>月以降は、</a:t>
            </a:r>
            <a:r>
              <a:rPr lang="en-US" altLang="ja-JP" sz="1200" i="0" dirty="0">
                <a:solidFill>
                  <a:schemeClr val="tx1"/>
                </a:solidFill>
                <a:effectLst/>
                <a:latin typeface="+mn-ea"/>
              </a:rPr>
              <a:t>14,622</a:t>
            </a:r>
            <a:r>
              <a:rPr lang="ja-JP" altLang="en-US" sz="1200" i="0" dirty="0">
                <a:solidFill>
                  <a:schemeClr val="tx1"/>
                </a:solidFill>
                <a:effectLst/>
                <a:latin typeface="+mn-ea"/>
              </a:rPr>
              <a:t>円（</a:t>
            </a:r>
            <a:r>
              <a:rPr lang="en-US" altLang="ja-JP" sz="1200" i="0" dirty="0">
                <a:solidFill>
                  <a:schemeClr val="tx1"/>
                </a:solidFill>
                <a:effectLst/>
                <a:latin typeface="+mn-ea"/>
              </a:rPr>
              <a:t>4</a:t>
            </a:r>
            <a:r>
              <a:rPr lang="ja-JP" altLang="en-US" sz="1200" i="0" dirty="0">
                <a:solidFill>
                  <a:schemeClr val="tx1"/>
                </a:solidFill>
                <a:effectLst/>
                <a:latin typeface="+mn-ea"/>
              </a:rPr>
              <a:t>月）、</a:t>
            </a:r>
            <a:r>
              <a:rPr lang="en-US" altLang="ja-JP" sz="1200" i="0" dirty="0">
                <a:solidFill>
                  <a:schemeClr val="tx1"/>
                </a:solidFill>
                <a:effectLst/>
                <a:latin typeface="+mn-ea"/>
              </a:rPr>
              <a:t>15,873</a:t>
            </a:r>
            <a:r>
              <a:rPr lang="ja-JP" altLang="en-US" sz="1200" i="0" dirty="0">
                <a:solidFill>
                  <a:schemeClr val="tx1"/>
                </a:solidFill>
                <a:effectLst/>
                <a:latin typeface="+mn-ea"/>
              </a:rPr>
              <a:t>円（</a:t>
            </a:r>
            <a:r>
              <a:rPr lang="en-US" altLang="ja-JP" sz="1200" i="0" dirty="0">
                <a:solidFill>
                  <a:schemeClr val="tx1"/>
                </a:solidFill>
                <a:effectLst/>
                <a:latin typeface="+mn-ea"/>
              </a:rPr>
              <a:t>5</a:t>
            </a:r>
            <a:r>
              <a:rPr lang="ja-JP" altLang="en-US" sz="1200" i="0" dirty="0">
                <a:solidFill>
                  <a:schemeClr val="tx1"/>
                </a:solidFill>
                <a:effectLst/>
                <a:latin typeface="+mn-ea"/>
              </a:rPr>
              <a:t>月）、</a:t>
            </a:r>
            <a:r>
              <a:rPr lang="en-US" altLang="ja-JP" sz="1200" i="0" dirty="0">
                <a:solidFill>
                  <a:schemeClr val="tx1"/>
                </a:solidFill>
                <a:effectLst/>
                <a:latin typeface="+mn-ea"/>
              </a:rPr>
              <a:t>17,252</a:t>
            </a:r>
            <a:r>
              <a:rPr lang="ja-JP" altLang="en-US" sz="1200" i="0" dirty="0">
                <a:solidFill>
                  <a:schemeClr val="tx1"/>
                </a:solidFill>
                <a:effectLst/>
                <a:latin typeface="+mn-ea"/>
              </a:rPr>
              <a:t>円（</a:t>
            </a:r>
            <a:r>
              <a:rPr lang="en-US" altLang="ja-JP" sz="1200" i="0" dirty="0">
                <a:solidFill>
                  <a:schemeClr val="tx1"/>
                </a:solidFill>
                <a:effectLst/>
                <a:latin typeface="+mn-ea"/>
              </a:rPr>
              <a:t>6</a:t>
            </a:r>
            <a:r>
              <a:rPr lang="ja-JP" altLang="en-US" sz="1200" i="0" dirty="0">
                <a:solidFill>
                  <a:schemeClr val="tx1"/>
                </a:solidFill>
                <a:effectLst/>
                <a:latin typeface="+mn-ea"/>
              </a:rPr>
              <a:t>月）</a:t>
            </a:r>
            <a:endParaRPr lang="en-US" altLang="ja-JP" sz="1200" i="0" dirty="0">
              <a:solidFill>
                <a:schemeClr val="tx1"/>
              </a:solidFill>
              <a:effectLst/>
              <a:latin typeface="+mn-ea"/>
            </a:endParaRPr>
          </a:p>
          <a:p>
            <a:r>
              <a:rPr lang="ja-JP" altLang="en-US" sz="1200" i="0" dirty="0">
                <a:solidFill>
                  <a:schemeClr val="tx1"/>
                </a:solidFill>
                <a:effectLst/>
                <a:latin typeface="+mn-ea"/>
              </a:rPr>
              <a:t>旅行関係費とチケットの支出が全体の</a:t>
            </a:r>
            <a:r>
              <a:rPr lang="en-US" altLang="ja-JP" sz="1200" i="0" dirty="0">
                <a:solidFill>
                  <a:schemeClr val="tx1"/>
                </a:solidFill>
                <a:effectLst/>
                <a:latin typeface="+mn-ea"/>
              </a:rPr>
              <a:t>3</a:t>
            </a:r>
            <a:r>
              <a:rPr lang="ja-JP" altLang="en-US" sz="1200" i="0" dirty="0">
                <a:solidFill>
                  <a:schemeClr val="tx1"/>
                </a:solidFill>
                <a:effectLst/>
                <a:latin typeface="+mn-ea"/>
              </a:rPr>
              <a:t>割弱だったが、コロナ渦で家電、婦人用衣類、健康食品、化粧品など幅広くなった。</a:t>
            </a:r>
            <a:endParaRPr lang="en-US" altLang="ja-JP" sz="1200" i="0" dirty="0">
              <a:solidFill>
                <a:schemeClr val="tx1"/>
              </a:solidFill>
              <a:effectLst/>
              <a:latin typeface="+mn-ea"/>
            </a:endParaRPr>
          </a:p>
          <a:p>
            <a:r>
              <a:rPr kumimoji="1" lang="ja-JP" altLang="en-US" sz="1200" dirty="0">
                <a:solidFill>
                  <a:schemeClr val="tx1"/>
                </a:solidFill>
                <a:latin typeface="+mn-ea"/>
              </a:rPr>
              <a:t>総務省統計局　統計</a:t>
            </a:r>
            <a:r>
              <a:rPr kumimoji="1" lang="en-US" altLang="ja-JP" sz="1200" dirty="0">
                <a:solidFill>
                  <a:schemeClr val="tx1"/>
                </a:solidFill>
                <a:latin typeface="+mn-ea"/>
              </a:rPr>
              <a:t>Today</a:t>
            </a:r>
            <a:r>
              <a:rPr kumimoji="1" lang="ja-JP" altLang="en-US" sz="1200" dirty="0">
                <a:solidFill>
                  <a:schemeClr val="tx1"/>
                </a:solidFill>
                <a:latin typeface="+mn-ea"/>
              </a:rPr>
              <a:t>　</a:t>
            </a:r>
            <a:r>
              <a:rPr kumimoji="1" lang="en-US" altLang="ja-JP" sz="1200" dirty="0">
                <a:solidFill>
                  <a:schemeClr val="tx1"/>
                </a:solidFill>
                <a:latin typeface="+mn-ea"/>
              </a:rPr>
              <a:t>no162</a:t>
            </a:r>
            <a:r>
              <a:rPr kumimoji="1" lang="ja-JP" altLang="en-US" sz="1200" dirty="0">
                <a:solidFill>
                  <a:schemeClr val="tx1"/>
                </a:solidFill>
                <a:latin typeface="+mn-ea"/>
              </a:rPr>
              <a:t>「新型コロナウイルスで感染症で変わるネットショッピング　</a:t>
            </a:r>
            <a:r>
              <a:rPr lang="en-US" altLang="ja-JP" sz="1200" i="0" dirty="0">
                <a:solidFill>
                  <a:schemeClr val="tx1"/>
                </a:solidFill>
                <a:effectLst/>
                <a:latin typeface="+mn-ea"/>
                <a:hlinkClick r:id="rId3">
                  <a:extLst>
                    <a:ext uri="{A12FA001-AC4F-418D-AE19-62706E023703}">
                      <ahyp:hlinkClr xmlns:ahyp="http://schemas.microsoft.com/office/drawing/2018/hyperlinkcolor" val="tx"/>
                    </a:ext>
                  </a:extLst>
                </a:hlinkClick>
              </a:rPr>
              <a:t>https://www.stat.go.jp/info/today/162.html</a:t>
            </a:r>
            <a:r>
              <a:rPr lang="ja-JP" altLang="en-US" sz="1200" i="0" dirty="0">
                <a:solidFill>
                  <a:schemeClr val="tx1"/>
                </a:solidFill>
                <a:effectLst/>
                <a:latin typeface="+mn-ea"/>
              </a:rPr>
              <a:t>　</a:t>
            </a:r>
            <a:endParaRPr lang="en-US" altLang="ja-JP" sz="1200" i="0" dirty="0">
              <a:solidFill>
                <a:schemeClr val="tx1"/>
              </a:solidFill>
              <a:effectLst/>
              <a:latin typeface="+mn-ea"/>
            </a:endParaRPr>
          </a:p>
        </p:txBody>
      </p:sp>
      <p:sp>
        <p:nvSpPr>
          <p:cNvPr id="3" name="矢印: 上 2">
            <a:extLst>
              <a:ext uri="{FF2B5EF4-FFF2-40B4-BE49-F238E27FC236}">
                <a16:creationId xmlns:a16="http://schemas.microsoft.com/office/drawing/2014/main" id="{3BE1EB96-7793-439D-A33D-D1F792105A31}"/>
              </a:ext>
            </a:extLst>
          </p:cNvPr>
          <p:cNvSpPr/>
          <p:nvPr/>
        </p:nvSpPr>
        <p:spPr>
          <a:xfrm>
            <a:off x="11197754" y="2767913"/>
            <a:ext cx="613717" cy="132217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8311452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84296F37-C5BD-406D-82A5-4FCDC85A3522}"/>
              </a:ext>
            </a:extLst>
          </p:cNvPr>
          <p:cNvSpPr>
            <a:spLocks noGrp="1"/>
          </p:cNvSpPr>
          <p:nvPr>
            <p:ph sz="half" idx="1"/>
          </p:nvPr>
        </p:nvSpPr>
        <p:spPr>
          <a:xfrm>
            <a:off x="1618734" y="222424"/>
            <a:ext cx="10573265" cy="877328"/>
          </a:xfrm>
        </p:spPr>
        <p:txBody>
          <a:bodyPr>
            <a:normAutofit/>
          </a:bodyPr>
          <a:lstStyle/>
          <a:p>
            <a:pPr marL="0" indent="0">
              <a:buNone/>
            </a:pPr>
            <a:endParaRPr lang="en-US" altLang="ja-JP" sz="2400" b="1" dirty="0"/>
          </a:p>
          <a:p>
            <a:pPr marL="0" indent="0">
              <a:buNone/>
            </a:pPr>
            <a:endParaRPr lang="en-US" altLang="ja-JP" dirty="0"/>
          </a:p>
          <a:p>
            <a:pPr marL="0" indent="0">
              <a:buNone/>
            </a:pPr>
            <a:endParaRPr kumimoji="1" lang="en-US" altLang="ja-JP" dirty="0"/>
          </a:p>
          <a:p>
            <a:pPr marL="0" indent="0">
              <a:buNone/>
            </a:pPr>
            <a:endParaRPr kumimoji="1" lang="ja-JP" altLang="en-US" dirty="0"/>
          </a:p>
        </p:txBody>
      </p:sp>
      <p:graphicFrame>
        <p:nvGraphicFramePr>
          <p:cNvPr id="8" name="表 8">
            <a:extLst>
              <a:ext uri="{FF2B5EF4-FFF2-40B4-BE49-F238E27FC236}">
                <a16:creationId xmlns:a16="http://schemas.microsoft.com/office/drawing/2014/main" id="{E9C35A1B-7A1B-4D49-AA41-615EC87D6EDB}"/>
              </a:ext>
            </a:extLst>
          </p:cNvPr>
          <p:cNvGraphicFramePr>
            <a:graphicFrameLocks noGrp="1"/>
          </p:cNvGraphicFramePr>
          <p:nvPr>
            <p:extLst>
              <p:ext uri="{D42A27DB-BD31-4B8C-83A1-F6EECF244321}">
                <p14:modId xmlns:p14="http://schemas.microsoft.com/office/powerpoint/2010/main" val="2962327010"/>
              </p:ext>
            </p:extLst>
          </p:nvPr>
        </p:nvGraphicFramePr>
        <p:xfrm>
          <a:off x="-98854" y="1"/>
          <a:ext cx="11516497" cy="3508407"/>
        </p:xfrm>
        <a:graphic>
          <a:graphicData uri="http://schemas.openxmlformats.org/drawingml/2006/table">
            <a:tbl>
              <a:tblPr firstRow="1" bandRow="1">
                <a:tableStyleId>{5C22544A-7EE6-4342-B048-85BDC9FD1C3A}</a:tableStyleId>
              </a:tblPr>
              <a:tblGrid>
                <a:gridCol w="3704351">
                  <a:extLst>
                    <a:ext uri="{9D8B030D-6E8A-4147-A177-3AD203B41FA5}">
                      <a16:colId xmlns:a16="http://schemas.microsoft.com/office/drawing/2014/main" val="1704277754"/>
                    </a:ext>
                  </a:extLst>
                </a:gridCol>
                <a:gridCol w="3154200">
                  <a:extLst>
                    <a:ext uri="{9D8B030D-6E8A-4147-A177-3AD203B41FA5}">
                      <a16:colId xmlns:a16="http://schemas.microsoft.com/office/drawing/2014/main" val="1467313436"/>
                    </a:ext>
                  </a:extLst>
                </a:gridCol>
                <a:gridCol w="4657946">
                  <a:extLst>
                    <a:ext uri="{9D8B030D-6E8A-4147-A177-3AD203B41FA5}">
                      <a16:colId xmlns:a16="http://schemas.microsoft.com/office/drawing/2014/main" val="107434391"/>
                    </a:ext>
                  </a:extLst>
                </a:gridCol>
              </a:tblGrid>
              <a:tr h="834992">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dirty="0">
                          <a:solidFill>
                            <a:schemeClr val="tx1"/>
                          </a:solidFill>
                        </a:rPr>
                        <a:t>オンライン物販・消費が占める割合</a:t>
                      </a:r>
                      <a:endParaRPr kumimoji="1" lang="en-US" altLang="ja-JP" sz="1800" dirty="0">
                        <a:solidFill>
                          <a:schemeClr val="tx1"/>
                        </a:solidFill>
                      </a:endParaRPr>
                    </a:p>
                    <a:p>
                      <a:endParaRPr kumimoji="1" lang="ja-JP" altLang="en-US" sz="1800" b="1" dirty="0">
                        <a:solidFill>
                          <a:schemeClr val="tx1"/>
                        </a:solidFill>
                      </a:endParaRPr>
                    </a:p>
                  </a:txBody>
                  <a:tcPr>
                    <a:solidFill>
                      <a:schemeClr val="accent3">
                        <a:lumMod val="20000"/>
                        <a:lumOff val="80000"/>
                      </a:schemeClr>
                    </a:solidFill>
                  </a:tcPr>
                </a:tc>
                <a:tc>
                  <a:txBody>
                    <a:bodyPr/>
                    <a:lstStyle/>
                    <a:p>
                      <a:r>
                        <a:rPr kumimoji="1" lang="ja-JP" altLang="en-US" sz="1800" dirty="0">
                          <a:solidFill>
                            <a:schemeClr val="tx1"/>
                          </a:solidFill>
                        </a:rPr>
                        <a:t>（</a:t>
                      </a:r>
                      <a:r>
                        <a:rPr kumimoji="1" lang="en-US" altLang="ja-JP" sz="1800" dirty="0">
                          <a:solidFill>
                            <a:schemeClr val="tx1"/>
                          </a:solidFill>
                        </a:rPr>
                        <a:t>2017</a:t>
                      </a:r>
                      <a:r>
                        <a:rPr kumimoji="1" lang="ja-JP" altLang="en-US" sz="1800" dirty="0">
                          <a:solidFill>
                            <a:schemeClr val="tx1"/>
                          </a:solidFill>
                        </a:rPr>
                        <a:t>）</a:t>
                      </a:r>
                    </a:p>
                  </a:txBody>
                  <a:tcPr>
                    <a:solidFill>
                      <a:schemeClr val="accent3">
                        <a:lumMod val="20000"/>
                        <a:lumOff val="80000"/>
                      </a:schemeClr>
                    </a:solidFill>
                  </a:tcPr>
                </a:tc>
                <a:tc>
                  <a:txBody>
                    <a:bodyPr/>
                    <a:lstStyle/>
                    <a:p>
                      <a:r>
                        <a:rPr kumimoji="1" lang="ja-JP" altLang="en-US" sz="1800" dirty="0">
                          <a:solidFill>
                            <a:schemeClr val="tx1"/>
                          </a:solidFill>
                        </a:rPr>
                        <a:t>（</a:t>
                      </a:r>
                      <a:r>
                        <a:rPr kumimoji="1" lang="en-US" altLang="ja-JP" sz="1800" dirty="0">
                          <a:solidFill>
                            <a:schemeClr val="tx1"/>
                          </a:solidFill>
                        </a:rPr>
                        <a:t>2019</a:t>
                      </a:r>
                      <a:r>
                        <a:rPr kumimoji="1" lang="ja-JP" altLang="en-US" sz="1800" dirty="0">
                          <a:solidFill>
                            <a:schemeClr val="tx1"/>
                          </a:solidFill>
                        </a:rPr>
                        <a:t>）</a:t>
                      </a:r>
                    </a:p>
                  </a:txBody>
                  <a:tcPr>
                    <a:solidFill>
                      <a:schemeClr val="accent3">
                        <a:lumMod val="20000"/>
                        <a:lumOff val="80000"/>
                      </a:schemeClr>
                    </a:solidFill>
                  </a:tcPr>
                </a:tc>
                <a:extLst>
                  <a:ext uri="{0D108BD9-81ED-4DB2-BD59-A6C34878D82A}">
                    <a16:rowId xmlns:a16="http://schemas.microsoft.com/office/drawing/2014/main" val="1198368973"/>
                  </a:ext>
                </a:extLst>
              </a:tr>
              <a:tr h="519049">
                <a:tc>
                  <a:txBody>
                    <a:bodyPr/>
                    <a:lstStyle/>
                    <a:p>
                      <a:r>
                        <a:rPr kumimoji="1" lang="ja-JP" altLang="en-US" sz="1800" b="1" dirty="0">
                          <a:solidFill>
                            <a:schemeClr val="tx1"/>
                          </a:solidFill>
                        </a:rPr>
                        <a:t>事務用品・文房具</a:t>
                      </a:r>
                    </a:p>
                  </a:txBody>
                  <a:tcPr>
                    <a:solidFill>
                      <a:schemeClr val="accent3">
                        <a:lumMod val="20000"/>
                        <a:lumOff val="80000"/>
                      </a:schemeClr>
                    </a:solidFill>
                  </a:tcPr>
                </a:tc>
                <a:tc>
                  <a:txBody>
                    <a:bodyPr/>
                    <a:lstStyle/>
                    <a:p>
                      <a:r>
                        <a:rPr kumimoji="1" lang="ja-JP" altLang="en-US" sz="1800" b="1" dirty="0">
                          <a:solidFill>
                            <a:schemeClr val="tx1"/>
                          </a:solidFill>
                        </a:rPr>
                        <a:t>３７．４％</a:t>
                      </a:r>
                    </a:p>
                  </a:txBody>
                  <a:tcPr>
                    <a:solidFill>
                      <a:schemeClr val="accent3">
                        <a:lumMod val="20000"/>
                        <a:lumOff val="80000"/>
                      </a:schemeClr>
                    </a:solidFill>
                  </a:tcPr>
                </a:tc>
                <a:tc>
                  <a:txBody>
                    <a:bodyPr/>
                    <a:lstStyle/>
                    <a:p>
                      <a:r>
                        <a:rPr kumimoji="1" lang="ja-JP" altLang="en-US" sz="1800" b="1" dirty="0">
                          <a:solidFill>
                            <a:schemeClr val="tx1"/>
                          </a:solidFill>
                        </a:rPr>
                        <a:t>４１．８％</a:t>
                      </a:r>
                    </a:p>
                  </a:txBody>
                  <a:tcPr>
                    <a:solidFill>
                      <a:schemeClr val="accent3">
                        <a:lumMod val="20000"/>
                        <a:lumOff val="80000"/>
                      </a:schemeClr>
                    </a:solidFill>
                  </a:tcPr>
                </a:tc>
                <a:extLst>
                  <a:ext uri="{0D108BD9-81ED-4DB2-BD59-A6C34878D82A}">
                    <a16:rowId xmlns:a16="http://schemas.microsoft.com/office/drawing/2014/main" val="1534149118"/>
                  </a:ext>
                </a:extLst>
              </a:tr>
              <a:tr h="496481">
                <a:tc>
                  <a:txBody>
                    <a:bodyPr/>
                    <a:lstStyle/>
                    <a:p>
                      <a:r>
                        <a:rPr kumimoji="1" lang="ja-JP" altLang="en-US" sz="1800" b="1" dirty="0"/>
                        <a:t>生活家電・</a:t>
                      </a:r>
                      <a:r>
                        <a:rPr kumimoji="1" lang="en-US" altLang="ja-JP" sz="1800" b="1" dirty="0"/>
                        <a:t>AV</a:t>
                      </a:r>
                      <a:r>
                        <a:rPr kumimoji="1" lang="ja-JP" altLang="en-US" sz="1800" b="1" dirty="0"/>
                        <a:t>機器等</a:t>
                      </a:r>
                    </a:p>
                  </a:txBody>
                  <a:tcPr/>
                </a:tc>
                <a:tc>
                  <a:txBody>
                    <a:bodyPr/>
                    <a:lstStyle/>
                    <a:p>
                      <a:r>
                        <a:rPr kumimoji="1" lang="ja-JP" altLang="en-US" sz="1800" b="1" dirty="0"/>
                        <a:t>３０．２％</a:t>
                      </a:r>
                    </a:p>
                  </a:txBody>
                  <a:tcPr/>
                </a:tc>
                <a:tc>
                  <a:txBody>
                    <a:bodyPr/>
                    <a:lstStyle/>
                    <a:p>
                      <a:r>
                        <a:rPr kumimoji="1" lang="ja-JP" altLang="en-US" sz="1800" b="1" dirty="0"/>
                        <a:t>３４．２％</a:t>
                      </a:r>
                    </a:p>
                  </a:txBody>
                  <a:tcPr/>
                </a:tc>
                <a:extLst>
                  <a:ext uri="{0D108BD9-81ED-4DB2-BD59-A6C34878D82A}">
                    <a16:rowId xmlns:a16="http://schemas.microsoft.com/office/drawing/2014/main" val="3695669436"/>
                  </a:ext>
                </a:extLst>
              </a:tr>
              <a:tr h="584494">
                <a:tc>
                  <a:txBody>
                    <a:bodyPr/>
                    <a:lstStyle/>
                    <a:p>
                      <a:r>
                        <a:rPr kumimoji="1" lang="ja-JP" altLang="en-US" sz="1800" b="1" dirty="0"/>
                        <a:t>雑貨・家具・インテリア</a:t>
                      </a:r>
                    </a:p>
                  </a:txBody>
                  <a:tcPr/>
                </a:tc>
                <a:tc>
                  <a:txBody>
                    <a:bodyPr/>
                    <a:lstStyle/>
                    <a:p>
                      <a:r>
                        <a:rPr kumimoji="1" lang="ja-JP" altLang="en-US" sz="1800" b="1" dirty="0"/>
                        <a:t>２０．４％</a:t>
                      </a:r>
                    </a:p>
                  </a:txBody>
                  <a:tcPr/>
                </a:tc>
                <a:tc>
                  <a:txBody>
                    <a:bodyPr/>
                    <a:lstStyle/>
                    <a:p>
                      <a:r>
                        <a:rPr kumimoji="1" lang="ja-JP" altLang="en-US" sz="1800" b="1" dirty="0"/>
                        <a:t>２３％</a:t>
                      </a:r>
                    </a:p>
                  </a:txBody>
                  <a:tcPr/>
                </a:tc>
                <a:extLst>
                  <a:ext uri="{0D108BD9-81ED-4DB2-BD59-A6C34878D82A}">
                    <a16:rowId xmlns:a16="http://schemas.microsoft.com/office/drawing/2014/main" val="2114500706"/>
                  </a:ext>
                </a:extLst>
              </a:tr>
              <a:tr h="993983">
                <a:tc>
                  <a:txBody>
                    <a:bodyPr/>
                    <a:lstStyle/>
                    <a:p>
                      <a:r>
                        <a:rPr kumimoji="1" lang="ja-JP" altLang="en-US" sz="1800" b="1" dirty="0">
                          <a:solidFill>
                            <a:srgbClr val="FF0000"/>
                          </a:solidFill>
                        </a:rPr>
                        <a:t>衣類・服飾雑貨等</a:t>
                      </a:r>
                    </a:p>
                  </a:txBody>
                  <a:tcPr/>
                </a:tc>
                <a:tc>
                  <a:txBody>
                    <a:bodyPr/>
                    <a:lstStyle/>
                    <a:p>
                      <a:r>
                        <a:rPr kumimoji="1" lang="ja-JP" altLang="en-US" sz="1800" b="1" dirty="0">
                          <a:solidFill>
                            <a:srgbClr val="FF0000"/>
                          </a:solidFill>
                        </a:rPr>
                        <a:t>１１．５％</a:t>
                      </a:r>
                      <a:endParaRPr kumimoji="1" lang="en-US" altLang="ja-JP" sz="1800" b="1" dirty="0">
                        <a:solidFill>
                          <a:srgbClr val="FF0000"/>
                        </a:solidFill>
                      </a:endParaRPr>
                    </a:p>
                    <a:p>
                      <a:endParaRPr kumimoji="1" lang="ja-JP" altLang="en-US" sz="1800" b="1" dirty="0">
                        <a:solidFill>
                          <a:srgbClr val="FF0000"/>
                        </a:solidFill>
                      </a:endParaRPr>
                    </a:p>
                  </a:txBody>
                  <a:tcPr/>
                </a:tc>
                <a:tc>
                  <a:txBody>
                    <a:bodyPr/>
                    <a:lstStyle/>
                    <a:p>
                      <a:r>
                        <a:rPr kumimoji="1" lang="ja-JP" altLang="en-US" sz="1800" b="1" dirty="0">
                          <a:solidFill>
                            <a:srgbClr val="FF0000"/>
                          </a:solidFill>
                        </a:rPr>
                        <a:t>１４％</a:t>
                      </a:r>
                      <a:endParaRPr kumimoji="1" lang="en-US" altLang="ja-JP" sz="1800" b="1" dirty="0">
                        <a:solidFill>
                          <a:srgbClr val="FF0000"/>
                        </a:solidFill>
                      </a:endParaRPr>
                    </a:p>
                    <a:p>
                      <a:endParaRPr kumimoji="1" lang="ja-JP" altLang="en-US" sz="1800" b="1" dirty="0">
                        <a:solidFill>
                          <a:srgbClr val="FF0000"/>
                        </a:solidFill>
                      </a:endParaRPr>
                    </a:p>
                  </a:txBody>
                  <a:tcPr/>
                </a:tc>
                <a:extLst>
                  <a:ext uri="{0D108BD9-81ED-4DB2-BD59-A6C34878D82A}">
                    <a16:rowId xmlns:a16="http://schemas.microsoft.com/office/drawing/2014/main" val="2440791533"/>
                  </a:ext>
                </a:extLst>
              </a:tr>
            </a:tbl>
          </a:graphicData>
        </a:graphic>
      </p:graphicFrame>
      <p:sp>
        <p:nvSpPr>
          <p:cNvPr id="9" name="四角形: 角を丸くする 8">
            <a:extLst>
              <a:ext uri="{FF2B5EF4-FFF2-40B4-BE49-F238E27FC236}">
                <a16:creationId xmlns:a16="http://schemas.microsoft.com/office/drawing/2014/main" id="{108FED8F-1542-4898-8E45-434C6A8E0401}"/>
              </a:ext>
            </a:extLst>
          </p:cNvPr>
          <p:cNvSpPr/>
          <p:nvPr/>
        </p:nvSpPr>
        <p:spPr>
          <a:xfrm>
            <a:off x="-296563" y="3524766"/>
            <a:ext cx="13402961" cy="342899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marL="0" indent="0">
              <a:buNone/>
            </a:pPr>
            <a:endParaRPr kumimoji="1" lang="en-US" altLang="ja-JP" sz="2400" b="1" dirty="0"/>
          </a:p>
          <a:p>
            <a:pPr marL="0" indent="0">
              <a:buNone/>
            </a:pPr>
            <a:endParaRPr kumimoji="1" lang="en-US" altLang="ja-JP" sz="2400" b="1" dirty="0"/>
          </a:p>
          <a:p>
            <a:pPr marL="0" indent="0">
              <a:buNone/>
            </a:pPr>
            <a:r>
              <a:rPr kumimoji="1" lang="ja-JP" altLang="en-US" sz="1600" b="1" dirty="0"/>
              <a:t>オンライン消費額</a:t>
            </a:r>
            <a:r>
              <a:rPr kumimoji="1" lang="en-US" altLang="ja-JP" sz="1600" b="1" dirty="0"/>
              <a:t>16.5</a:t>
            </a:r>
            <a:r>
              <a:rPr kumimoji="1" lang="ja-JP" altLang="en-US" sz="1600" b="1" dirty="0"/>
              <a:t>兆円のうち</a:t>
            </a:r>
            <a:r>
              <a:rPr lang="ja-JP" altLang="en-US" sz="1600" b="1" dirty="0"/>
              <a:t>約５割が衣類・食料・家電などの物販系分野。約３５％（旅行などのサービス系）、約１２％（オンラインゲーム等デジタル分野）</a:t>
            </a:r>
            <a:endParaRPr lang="en-US" altLang="ja-JP" sz="1600" b="1" dirty="0"/>
          </a:p>
          <a:p>
            <a:pPr marL="0" indent="0">
              <a:buNone/>
            </a:pPr>
            <a:endParaRPr lang="en-US" altLang="ja-JP" sz="2400" b="1" dirty="0"/>
          </a:p>
          <a:p>
            <a:r>
              <a:rPr kumimoji="1" lang="ja-JP" altLang="en-US" sz="2400" b="1" dirty="0"/>
              <a:t>→しかし物販全体の市場では１割弱しかオンラインショッピングは占めていない</a:t>
            </a:r>
            <a:endParaRPr kumimoji="1" lang="en-US" altLang="ja-JP" sz="1800" b="1" dirty="0"/>
          </a:p>
          <a:p>
            <a:endParaRPr kumimoji="1" lang="en-US" altLang="ja-JP" b="1" dirty="0"/>
          </a:p>
          <a:p>
            <a:endParaRPr kumimoji="1" lang="en-US" altLang="ja-JP" sz="1800" b="1" dirty="0">
              <a:latin typeface="HGｺﾞｼｯｸM" panose="020B0609000000000000" pitchFamily="49" charset="-128"/>
              <a:ea typeface="HGｺﾞｼｯｸM" panose="020B0609000000000000" pitchFamily="49" charset="-128"/>
            </a:endParaRPr>
          </a:p>
          <a:p>
            <a:r>
              <a:rPr kumimoji="1" lang="ja-JP" altLang="en-US" dirty="0">
                <a:latin typeface="HGｺﾞｼｯｸM" panose="020B0609000000000000" pitchFamily="49" charset="-128"/>
                <a:ea typeface="HGｺﾞｼｯｸM" panose="020B0609000000000000" pitchFamily="49" charset="-128"/>
              </a:rPr>
              <a:t>「内閣府平成</a:t>
            </a:r>
            <a:r>
              <a:rPr kumimoji="1" lang="en-US" altLang="ja-JP" dirty="0">
                <a:latin typeface="HGｺﾞｼｯｸM" panose="020B0609000000000000" pitchFamily="49" charset="-128"/>
                <a:ea typeface="HGｺﾞｼｯｸM" panose="020B0609000000000000" pitchFamily="49" charset="-128"/>
              </a:rPr>
              <a:t>30</a:t>
            </a:r>
            <a:r>
              <a:rPr kumimoji="1" lang="ja-JP" altLang="en-US" dirty="0">
                <a:latin typeface="HGｺﾞｼｯｸM" panose="020B0609000000000000" pitchFamily="49" charset="-128"/>
                <a:ea typeface="HGｺﾞｼｯｸM" panose="020B0609000000000000" pitchFamily="49" charset="-128"/>
              </a:rPr>
              <a:t>年度　年次経済財政報告　第</a:t>
            </a:r>
            <a:r>
              <a:rPr kumimoji="1" lang="en-US" altLang="ja-JP" dirty="0">
                <a:latin typeface="HGｺﾞｼｯｸM" panose="020B0609000000000000" pitchFamily="49" charset="-128"/>
                <a:ea typeface="HGｺﾞｼｯｸM" panose="020B0609000000000000" pitchFamily="49" charset="-128"/>
              </a:rPr>
              <a:t>1</a:t>
            </a:r>
            <a:r>
              <a:rPr kumimoji="1" lang="ja-JP" altLang="en-US" dirty="0">
                <a:latin typeface="HGｺﾞｼｯｸM" panose="020B0609000000000000" pitchFamily="49" charset="-128"/>
                <a:ea typeface="HGｺﾞｼｯｸM" panose="020B0609000000000000" pitchFamily="49" charset="-128"/>
              </a:rPr>
              <a:t>章　景気回復の現状と課題　第</a:t>
            </a:r>
            <a:r>
              <a:rPr kumimoji="1" lang="en-US" altLang="ja-JP" dirty="0">
                <a:latin typeface="HGｺﾞｼｯｸM" panose="020B0609000000000000" pitchFamily="49" charset="-128"/>
                <a:ea typeface="HGｺﾞｼｯｸM" panose="020B0609000000000000" pitchFamily="49" charset="-128"/>
              </a:rPr>
              <a:t>3</a:t>
            </a:r>
            <a:r>
              <a:rPr kumimoji="1" lang="ja-JP" altLang="en-US" dirty="0">
                <a:latin typeface="HGｺﾞｼｯｸM" panose="020B0609000000000000" pitchFamily="49" charset="-128"/>
                <a:ea typeface="HGｺﾞｼｯｸM" panose="020B0609000000000000" pitchFamily="49" charset="-128"/>
              </a:rPr>
              <a:t>節　消費行動分析の新たな視点」</a:t>
            </a:r>
            <a:endParaRPr kumimoji="1" lang="en-US" altLang="ja-JP" dirty="0">
              <a:latin typeface="HGｺﾞｼｯｸM" panose="020B0609000000000000" pitchFamily="49" charset="-128"/>
              <a:ea typeface="HGｺﾞｼｯｸM" panose="020B0609000000000000" pitchFamily="49" charset="-128"/>
            </a:endParaRPr>
          </a:p>
          <a:p>
            <a:r>
              <a:rPr kumimoji="1" lang="ja-JP" altLang="en-US" sz="1800" dirty="0">
                <a:latin typeface="HGｺﾞｼｯｸM" panose="020B0609000000000000" pitchFamily="49" charset="-128"/>
                <a:ea typeface="HGｺﾞｼｯｸM" panose="020B0609000000000000" pitchFamily="49" charset="-128"/>
              </a:rPr>
              <a:t>「内閣府令和</a:t>
            </a:r>
            <a:r>
              <a:rPr kumimoji="1" lang="en-US" altLang="ja-JP" sz="1800" dirty="0">
                <a:latin typeface="HGｺﾞｼｯｸM" panose="020B0609000000000000" pitchFamily="49" charset="-128"/>
                <a:ea typeface="HGｺﾞｼｯｸM" panose="020B0609000000000000" pitchFamily="49" charset="-128"/>
              </a:rPr>
              <a:t>2</a:t>
            </a:r>
            <a:r>
              <a:rPr kumimoji="1" lang="ja-JP" altLang="en-US" sz="1800" dirty="0">
                <a:latin typeface="HGｺﾞｼｯｸM" panose="020B0609000000000000" pitchFamily="49" charset="-128"/>
                <a:ea typeface="HGｺﾞｼｯｸM" panose="020B0609000000000000" pitchFamily="49" charset="-128"/>
              </a:rPr>
              <a:t>年度　年次経済財政報告　第４－１－３図　</a:t>
            </a:r>
            <a:r>
              <a:rPr kumimoji="1" lang="en-US" altLang="ja-JP" sz="1800" dirty="0" err="1">
                <a:latin typeface="HGｺﾞｼｯｸM" panose="020B0609000000000000" pitchFamily="49" charset="-128"/>
                <a:ea typeface="HGｺﾞｼｯｸM" panose="020B0609000000000000" pitchFamily="49" charset="-128"/>
              </a:rPr>
              <a:t>BtoC</a:t>
            </a:r>
            <a:r>
              <a:rPr kumimoji="1" lang="ja-JP" altLang="en-US" sz="1800" dirty="0">
                <a:latin typeface="HGｺﾞｼｯｸM" panose="020B0609000000000000" pitchFamily="49" charset="-128"/>
                <a:ea typeface="HGｺﾞｼｯｸM" panose="020B0609000000000000" pitchFamily="49" charset="-128"/>
              </a:rPr>
              <a:t>市場の内訳」</a:t>
            </a:r>
            <a:endParaRPr kumimoji="1" lang="en-US" altLang="ja-JP" sz="1800" dirty="0">
              <a:latin typeface="HGｺﾞｼｯｸM" panose="020B0609000000000000" pitchFamily="49" charset="-128"/>
              <a:ea typeface="HGｺﾞｼｯｸM" panose="020B0609000000000000" pitchFamily="49" charset="-128"/>
            </a:endParaRPr>
          </a:p>
          <a:p>
            <a:endParaRPr kumimoji="1" lang="en-US" altLang="ja-JP" sz="1800" b="1" dirty="0"/>
          </a:p>
        </p:txBody>
      </p:sp>
    </p:spTree>
    <p:extLst>
      <p:ext uri="{BB962C8B-B14F-4D97-AF65-F5344CB8AC3E}">
        <p14:creationId xmlns:p14="http://schemas.microsoft.com/office/powerpoint/2010/main" val="24891521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角丸四角形 8"/>
          <p:cNvSpPr/>
          <p:nvPr/>
        </p:nvSpPr>
        <p:spPr>
          <a:xfrm>
            <a:off x="6096000" y="1400839"/>
            <a:ext cx="5904392" cy="108514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3200" b="1" dirty="0">
                <a:solidFill>
                  <a:schemeClr val="tx1"/>
                </a:solidFill>
              </a:rPr>
              <a:t>６５歳以上利用者は１９％</a:t>
            </a:r>
          </a:p>
        </p:txBody>
      </p:sp>
      <p:sp>
        <p:nvSpPr>
          <p:cNvPr id="10" name="角丸四角形 9"/>
          <p:cNvSpPr/>
          <p:nvPr/>
        </p:nvSpPr>
        <p:spPr>
          <a:xfrm>
            <a:off x="-1" y="1400839"/>
            <a:ext cx="5766485" cy="118696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b="1" dirty="0">
                <a:solidFill>
                  <a:schemeClr val="tx1"/>
                </a:solidFill>
              </a:rPr>
              <a:t>64</a:t>
            </a:r>
            <a:r>
              <a:rPr kumimoji="1" lang="ja-JP" altLang="en-US" sz="2800" b="1" dirty="0">
                <a:solidFill>
                  <a:schemeClr val="tx1"/>
                </a:solidFill>
              </a:rPr>
              <a:t>歳未満の利用者は４７％</a:t>
            </a:r>
          </a:p>
        </p:txBody>
      </p:sp>
      <p:sp>
        <p:nvSpPr>
          <p:cNvPr id="17" name="正方形/長方形 16"/>
          <p:cNvSpPr/>
          <p:nvPr/>
        </p:nvSpPr>
        <p:spPr>
          <a:xfrm>
            <a:off x="86497" y="37365"/>
            <a:ext cx="11897419" cy="108514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オンラインショッピング</a:t>
            </a:r>
            <a:endParaRPr kumimoji="1" lang="en-US" altLang="ja-JP" dirty="0">
              <a:solidFill>
                <a:schemeClr val="tx1"/>
              </a:solidFill>
            </a:endParaRPr>
          </a:p>
          <a:p>
            <a:pPr algn="ctr"/>
            <a:r>
              <a:rPr kumimoji="1" lang="ja-JP" altLang="en-US" dirty="0">
                <a:solidFill>
                  <a:schemeClr val="tx1"/>
                </a:solidFill>
              </a:rPr>
              <a:t>（</a:t>
            </a:r>
            <a:r>
              <a:rPr kumimoji="1" lang="en-US" altLang="ja-JP" dirty="0">
                <a:solidFill>
                  <a:schemeClr val="tx1"/>
                </a:solidFill>
              </a:rPr>
              <a:t>2</a:t>
            </a:r>
            <a:r>
              <a:rPr kumimoji="1" lang="ja-JP" altLang="en-US" dirty="0">
                <a:solidFill>
                  <a:schemeClr val="tx1"/>
                </a:solidFill>
              </a:rPr>
              <a:t>人以上の世帯）利用者は全体では３３％がオンラインショッピング</a:t>
            </a:r>
          </a:p>
        </p:txBody>
      </p:sp>
      <p:sp>
        <p:nvSpPr>
          <p:cNvPr id="2" name="正方形/長方形 1">
            <a:extLst>
              <a:ext uri="{FF2B5EF4-FFF2-40B4-BE49-F238E27FC236}">
                <a16:creationId xmlns:a16="http://schemas.microsoft.com/office/drawing/2014/main" id="{3F4239D7-4BAC-463E-9BCD-C4F011077FE0}"/>
              </a:ext>
            </a:extLst>
          </p:cNvPr>
          <p:cNvSpPr/>
          <p:nvPr/>
        </p:nvSpPr>
        <p:spPr>
          <a:xfrm>
            <a:off x="180622" y="6190735"/>
            <a:ext cx="12011377" cy="75376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a:t>「総務省　家計消費状況調査」、内閣府年次経済財政報告「平成</a:t>
            </a:r>
            <a:r>
              <a:rPr kumimoji="1" lang="en-US" altLang="ja-JP" sz="1200" dirty="0"/>
              <a:t>30</a:t>
            </a:r>
            <a:r>
              <a:rPr kumimoji="1" lang="ja-JP" altLang="en-US" sz="1200" dirty="0"/>
              <a:t>年度　年次経済財政報告」第１章「景気回復の現状と課題」第３節消費行動の新たな視点</a:t>
            </a:r>
          </a:p>
          <a:p>
            <a:pPr algn="ctr"/>
            <a:endParaRPr kumimoji="1" lang="ja-JP" altLang="en-US" dirty="0"/>
          </a:p>
        </p:txBody>
      </p:sp>
      <p:sp>
        <p:nvSpPr>
          <p:cNvPr id="6" name="吹き出し: 上矢印 5">
            <a:extLst>
              <a:ext uri="{FF2B5EF4-FFF2-40B4-BE49-F238E27FC236}">
                <a16:creationId xmlns:a16="http://schemas.microsoft.com/office/drawing/2014/main" id="{1DA83CBA-0E7B-474C-B76A-283F996EB0E3}"/>
              </a:ext>
            </a:extLst>
          </p:cNvPr>
          <p:cNvSpPr/>
          <p:nvPr/>
        </p:nvSpPr>
        <p:spPr>
          <a:xfrm>
            <a:off x="0" y="2585445"/>
            <a:ext cx="5766484" cy="2975096"/>
          </a:xfrm>
          <a:prstGeom prst="upArrow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3200" b="1" dirty="0"/>
              <a:t>500</a:t>
            </a:r>
            <a:r>
              <a:rPr kumimoji="1" lang="ja-JP" altLang="en-US" sz="3200" b="1" dirty="0"/>
              <a:t>万円が分岐点</a:t>
            </a:r>
            <a:endParaRPr kumimoji="1" lang="en-US" altLang="ja-JP" sz="3200" b="1" dirty="0"/>
          </a:p>
          <a:p>
            <a:pPr algn="ctr"/>
            <a:r>
              <a:rPr kumimoji="1" lang="en-US" altLang="ja-JP" sz="3200" b="1" dirty="0"/>
              <a:t>500</a:t>
            </a:r>
            <a:r>
              <a:rPr kumimoji="1" lang="ja-JP" altLang="en-US" sz="3200" b="1" dirty="0"/>
              <a:t>万円超えると</a:t>
            </a:r>
            <a:r>
              <a:rPr kumimoji="1" lang="en-US" altLang="ja-JP" sz="3200" b="1" dirty="0"/>
              <a:t>54</a:t>
            </a:r>
            <a:r>
              <a:rPr kumimoji="1" lang="ja-JP" altLang="en-US" sz="3200" b="1" dirty="0"/>
              <a:t>％</a:t>
            </a:r>
            <a:endParaRPr kumimoji="1" lang="en-US" altLang="ja-JP" sz="3200" b="1" dirty="0"/>
          </a:p>
          <a:p>
            <a:pPr algn="ctr"/>
            <a:r>
              <a:rPr kumimoji="1" lang="ja-JP" altLang="en-US" sz="3200" b="1" dirty="0"/>
              <a:t>以下は</a:t>
            </a:r>
            <a:r>
              <a:rPr kumimoji="1" lang="en-US" altLang="ja-JP" sz="3200" b="1" dirty="0"/>
              <a:t>35</a:t>
            </a:r>
            <a:r>
              <a:rPr kumimoji="1" lang="ja-JP" altLang="en-US" sz="3200" b="1" dirty="0"/>
              <a:t>％</a:t>
            </a:r>
          </a:p>
        </p:txBody>
      </p:sp>
      <p:sp>
        <p:nvSpPr>
          <p:cNvPr id="7" name="吹き出し: 上矢印 6">
            <a:extLst>
              <a:ext uri="{FF2B5EF4-FFF2-40B4-BE49-F238E27FC236}">
                <a16:creationId xmlns:a16="http://schemas.microsoft.com/office/drawing/2014/main" id="{BE257D01-98E3-4713-8BB5-C6A4D604F33E}"/>
              </a:ext>
            </a:extLst>
          </p:cNvPr>
          <p:cNvSpPr/>
          <p:nvPr/>
        </p:nvSpPr>
        <p:spPr>
          <a:xfrm>
            <a:off x="6217431" y="2439862"/>
            <a:ext cx="5766485" cy="3120679"/>
          </a:xfrm>
          <a:prstGeom prst="upArrow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3200" b="1" dirty="0"/>
              <a:t>400</a:t>
            </a:r>
            <a:r>
              <a:rPr kumimoji="1" lang="ja-JP" altLang="en-US" sz="3200" b="1" dirty="0"/>
              <a:t>万円が分岐点</a:t>
            </a:r>
            <a:endParaRPr kumimoji="1" lang="en-US" altLang="ja-JP" sz="3200" b="1" dirty="0"/>
          </a:p>
          <a:p>
            <a:pPr algn="ctr"/>
            <a:r>
              <a:rPr kumimoji="1" lang="en-US" altLang="ja-JP" sz="3200" b="1" dirty="0">
                <a:solidFill>
                  <a:srgbClr val="FF0000"/>
                </a:solidFill>
              </a:rPr>
              <a:t>400</a:t>
            </a:r>
            <a:r>
              <a:rPr kumimoji="1" lang="ja-JP" altLang="en-US" sz="3200" b="1" dirty="0">
                <a:solidFill>
                  <a:srgbClr val="FF0000"/>
                </a:solidFill>
              </a:rPr>
              <a:t>万超えると２９％</a:t>
            </a:r>
            <a:r>
              <a:rPr kumimoji="1" lang="ja-JP" altLang="en-US" sz="3200" b="1" dirty="0"/>
              <a:t>、以下は１２％</a:t>
            </a:r>
          </a:p>
        </p:txBody>
      </p:sp>
    </p:spTree>
    <p:extLst>
      <p:ext uri="{BB962C8B-B14F-4D97-AF65-F5344CB8AC3E}">
        <p14:creationId xmlns:p14="http://schemas.microsoft.com/office/powerpoint/2010/main" val="12963660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459D7EE-74C5-4C4D-828C-8CA7F38BE034}"/>
              </a:ext>
            </a:extLst>
          </p:cNvPr>
          <p:cNvSpPr>
            <a:spLocks noGrp="1"/>
          </p:cNvSpPr>
          <p:nvPr>
            <p:ph type="title"/>
          </p:nvPr>
        </p:nvSpPr>
        <p:spPr>
          <a:xfrm>
            <a:off x="-242889" y="185351"/>
            <a:ext cx="12434889" cy="1322173"/>
          </a:xfrm>
        </p:spPr>
        <p:txBody>
          <a:bodyPr>
            <a:normAutofit/>
          </a:bodyPr>
          <a:lstStyle/>
          <a:p>
            <a:r>
              <a:rPr kumimoji="1" lang="ja-JP" altLang="en-US" dirty="0"/>
              <a:t>しかしオンラインショッピング利用世帯に限定</a:t>
            </a:r>
            <a:br>
              <a:rPr kumimoji="1" lang="en-US" altLang="ja-JP" dirty="0"/>
            </a:br>
            <a:r>
              <a:rPr lang="ja-JP" altLang="en-US" dirty="0"/>
              <a:t>中高年の支出額は多い</a:t>
            </a:r>
            <a:endParaRPr kumimoji="1" lang="ja-JP" altLang="en-US" dirty="0"/>
          </a:p>
        </p:txBody>
      </p:sp>
      <p:sp>
        <p:nvSpPr>
          <p:cNvPr id="3" name="コンテンツ プレースホルダー 2">
            <a:extLst>
              <a:ext uri="{FF2B5EF4-FFF2-40B4-BE49-F238E27FC236}">
                <a16:creationId xmlns:a16="http://schemas.microsoft.com/office/drawing/2014/main" id="{E1E021BE-0B83-4C21-AFA5-F0E97F208F5B}"/>
              </a:ext>
            </a:extLst>
          </p:cNvPr>
          <p:cNvSpPr>
            <a:spLocks noGrp="1"/>
          </p:cNvSpPr>
          <p:nvPr>
            <p:ph idx="1"/>
          </p:nvPr>
        </p:nvSpPr>
        <p:spPr>
          <a:xfrm>
            <a:off x="-86496" y="1749967"/>
            <a:ext cx="12191999" cy="4663190"/>
          </a:xfrm>
        </p:spPr>
        <p:txBody>
          <a:bodyPr>
            <a:normAutofit/>
          </a:bodyPr>
          <a:lstStyle/>
          <a:p>
            <a:r>
              <a:rPr lang="en-US" altLang="ja-JP" sz="2400" b="1" dirty="0">
                <a:solidFill>
                  <a:schemeClr val="tx1"/>
                </a:solidFill>
                <a:latin typeface="ＭＳ Ｐゴシック" panose="020B0600070205080204" pitchFamily="50" charset="-128"/>
                <a:ea typeface="ＭＳ Ｐゴシック" panose="020B0600070205080204" pitchFamily="50" charset="-128"/>
              </a:rPr>
              <a:t>39</a:t>
            </a:r>
            <a:r>
              <a:rPr lang="ja-JP" altLang="en-US" sz="2400" b="1" dirty="0">
                <a:solidFill>
                  <a:schemeClr val="tx1"/>
                </a:solidFill>
                <a:latin typeface="ＭＳ Ｐゴシック" panose="020B0600070205080204" pitchFamily="50" charset="-128"/>
                <a:ea typeface="ＭＳ Ｐゴシック" panose="020B0600070205080204" pitchFamily="50" charset="-128"/>
              </a:rPr>
              <a:t>歳以下の平均は約２．６万円、</a:t>
            </a:r>
            <a:r>
              <a:rPr lang="en-US" altLang="ja-JP" sz="2400" b="1" dirty="0">
                <a:solidFill>
                  <a:schemeClr val="tx1"/>
                </a:solidFill>
                <a:latin typeface="ＭＳ Ｐゴシック" panose="020B0600070205080204" pitchFamily="50" charset="-128"/>
                <a:ea typeface="ＭＳ Ｐゴシック" panose="020B0600070205080204" pitchFamily="50" charset="-128"/>
              </a:rPr>
              <a:t>40</a:t>
            </a:r>
            <a:r>
              <a:rPr lang="ja-JP" altLang="en-US" sz="2400" b="1" dirty="0">
                <a:solidFill>
                  <a:schemeClr val="tx1"/>
                </a:solidFill>
                <a:latin typeface="ＭＳ Ｐゴシック" panose="020B0600070205080204" pitchFamily="50" charset="-128"/>
                <a:ea typeface="ＭＳ Ｐゴシック" panose="020B0600070205080204" pitchFamily="50" charset="-128"/>
              </a:rPr>
              <a:t>代は約２．８万円、</a:t>
            </a:r>
            <a:r>
              <a:rPr lang="en-US" altLang="ja-JP" sz="2400" b="1" dirty="0">
                <a:solidFill>
                  <a:srgbClr val="FF0000"/>
                </a:solidFill>
                <a:latin typeface="ＭＳ Ｐゴシック" panose="020B0600070205080204" pitchFamily="50" charset="-128"/>
                <a:ea typeface="ＭＳ Ｐゴシック" panose="020B0600070205080204" pitchFamily="50" charset="-128"/>
              </a:rPr>
              <a:t>50</a:t>
            </a:r>
            <a:r>
              <a:rPr lang="ja-JP" altLang="en-US" sz="2400" b="1" dirty="0">
                <a:solidFill>
                  <a:srgbClr val="FF0000"/>
                </a:solidFill>
                <a:latin typeface="ＭＳ Ｐゴシック" panose="020B0600070205080204" pitchFamily="50" charset="-128"/>
                <a:ea typeface="ＭＳ Ｐゴシック" panose="020B0600070205080204" pitchFamily="50" charset="-128"/>
              </a:rPr>
              <a:t>代は約３．３万円と徐々に増加、</a:t>
            </a:r>
            <a:r>
              <a:rPr lang="en-US" altLang="ja-JP" sz="2400" b="1" dirty="0">
                <a:solidFill>
                  <a:srgbClr val="FF0000"/>
                </a:solidFill>
                <a:latin typeface="ＭＳ Ｐゴシック" panose="020B0600070205080204" pitchFamily="50" charset="-128"/>
                <a:ea typeface="ＭＳ Ｐゴシック" panose="020B0600070205080204" pitchFamily="50" charset="-128"/>
              </a:rPr>
              <a:t>60</a:t>
            </a:r>
            <a:r>
              <a:rPr lang="ja-JP" altLang="en-US" sz="2400" b="1" dirty="0">
                <a:solidFill>
                  <a:srgbClr val="FF0000"/>
                </a:solidFill>
                <a:latin typeface="ＭＳ Ｐゴシック" panose="020B0600070205080204" pitchFamily="50" charset="-128"/>
                <a:ea typeface="ＭＳ Ｐゴシック" panose="020B0600070205080204" pitchFamily="50" charset="-128"/>
              </a:rPr>
              <a:t>歳以上では、約</a:t>
            </a:r>
            <a:r>
              <a:rPr lang="en-US" altLang="ja-JP" sz="2400" b="1" dirty="0">
                <a:solidFill>
                  <a:srgbClr val="FF0000"/>
                </a:solidFill>
                <a:latin typeface="ＭＳ Ｐゴシック" panose="020B0600070205080204" pitchFamily="50" charset="-128"/>
                <a:ea typeface="ＭＳ Ｐゴシック" panose="020B0600070205080204" pitchFamily="50" charset="-128"/>
              </a:rPr>
              <a:t>3</a:t>
            </a:r>
            <a:r>
              <a:rPr lang="ja-JP" altLang="en-US" sz="2400" b="1" dirty="0">
                <a:solidFill>
                  <a:srgbClr val="FF0000"/>
                </a:solidFill>
                <a:latin typeface="ＭＳ Ｐゴシック" panose="020B0600070205080204" pitchFamily="50" charset="-128"/>
                <a:ea typeface="ＭＳ Ｐゴシック" panose="020B0600070205080204" pitchFamily="50" charset="-128"/>
              </a:rPr>
              <a:t>万円）</a:t>
            </a:r>
            <a:endParaRPr lang="en-US" altLang="ja-JP" sz="2400" b="1" dirty="0">
              <a:solidFill>
                <a:srgbClr val="FF0000"/>
              </a:solidFill>
              <a:latin typeface="ＭＳ Ｐゴシック" panose="020B0600070205080204" pitchFamily="50" charset="-128"/>
              <a:ea typeface="ＭＳ Ｐゴシック" panose="020B0600070205080204" pitchFamily="50" charset="-128"/>
            </a:endParaRPr>
          </a:p>
          <a:p>
            <a:pPr marL="0" indent="0">
              <a:buNone/>
            </a:pPr>
            <a:r>
              <a:rPr lang="ja-JP" altLang="en-US" sz="2400" b="1" dirty="0">
                <a:solidFill>
                  <a:schemeClr val="tx1"/>
                </a:solidFill>
              </a:rPr>
              <a:t>　　しかし、</a:t>
            </a:r>
            <a:r>
              <a:rPr lang="ja-JP" altLang="en-US" sz="2400" b="1" dirty="0">
                <a:solidFill>
                  <a:srgbClr val="FF0000"/>
                </a:solidFill>
              </a:rPr>
              <a:t>スマホ</a:t>
            </a:r>
            <a:r>
              <a:rPr lang="ja-JP" altLang="en-US" sz="2400" b="1" dirty="0">
                <a:solidFill>
                  <a:schemeClr val="tx1"/>
                </a:solidFill>
              </a:rPr>
              <a:t>でのショッピングは</a:t>
            </a:r>
            <a:r>
              <a:rPr lang="en-US" altLang="ja-JP" sz="2400" b="1" dirty="0">
                <a:solidFill>
                  <a:schemeClr val="tx1"/>
                </a:solidFill>
              </a:rPr>
              <a:t>39</a:t>
            </a:r>
            <a:r>
              <a:rPr lang="ja-JP" altLang="en-US" sz="2400" b="1" dirty="0">
                <a:solidFill>
                  <a:schemeClr val="tx1"/>
                </a:solidFill>
              </a:rPr>
              <a:t>歳以下は</a:t>
            </a:r>
            <a:r>
              <a:rPr lang="en-US" altLang="ja-JP" sz="2400" b="1" dirty="0">
                <a:solidFill>
                  <a:schemeClr val="tx1"/>
                </a:solidFill>
              </a:rPr>
              <a:t>55</a:t>
            </a:r>
            <a:r>
              <a:rPr lang="ja-JP" altLang="en-US" sz="2400" b="1" dirty="0">
                <a:solidFill>
                  <a:schemeClr val="tx1"/>
                </a:solidFill>
              </a:rPr>
              <a:t>％、</a:t>
            </a:r>
            <a:r>
              <a:rPr lang="en-US" altLang="ja-JP" sz="2400" b="1" dirty="0">
                <a:solidFill>
                  <a:schemeClr val="tx1"/>
                </a:solidFill>
              </a:rPr>
              <a:t>40</a:t>
            </a:r>
            <a:r>
              <a:rPr lang="ja-JP" altLang="en-US" sz="2400" b="1" dirty="0">
                <a:solidFill>
                  <a:schemeClr val="tx1"/>
                </a:solidFill>
              </a:rPr>
              <a:t>代は４４％、</a:t>
            </a:r>
            <a:r>
              <a:rPr lang="en-US" altLang="ja-JP" sz="2400" b="1" dirty="0">
                <a:solidFill>
                  <a:schemeClr val="tx1"/>
                </a:solidFill>
              </a:rPr>
              <a:t>50</a:t>
            </a:r>
            <a:r>
              <a:rPr lang="ja-JP" altLang="en-US" sz="2400" b="1" dirty="0">
                <a:solidFill>
                  <a:schemeClr val="tx1"/>
                </a:solidFill>
              </a:rPr>
              <a:t>代は３０％、</a:t>
            </a:r>
            <a:r>
              <a:rPr lang="en-US" altLang="ja-JP" sz="2400" b="1" dirty="0">
                <a:solidFill>
                  <a:schemeClr val="tx1"/>
                </a:solidFill>
              </a:rPr>
              <a:t>60</a:t>
            </a:r>
            <a:r>
              <a:rPr lang="ja-JP" altLang="en-US" sz="2400" b="1" dirty="0">
                <a:solidFill>
                  <a:schemeClr val="tx1"/>
                </a:solidFill>
              </a:rPr>
              <a:t>歳以上は１４％と年齢とともに減少。</a:t>
            </a:r>
            <a:endParaRPr lang="en-US" altLang="ja-JP" sz="2400" b="1" dirty="0">
              <a:solidFill>
                <a:schemeClr val="tx1"/>
              </a:solidFill>
            </a:endParaRPr>
          </a:p>
          <a:p>
            <a:pPr marL="0" indent="0">
              <a:buNone/>
            </a:pPr>
            <a:r>
              <a:rPr lang="ja-JP" altLang="en-US" sz="2400" b="1" dirty="0">
                <a:solidFill>
                  <a:schemeClr val="tx1"/>
                </a:solidFill>
              </a:rPr>
              <a:t>　　</a:t>
            </a:r>
            <a:endParaRPr lang="en-US" altLang="ja-JP" sz="2400" b="1" dirty="0">
              <a:solidFill>
                <a:schemeClr val="tx1"/>
              </a:solidFill>
            </a:endParaRPr>
          </a:p>
          <a:p>
            <a:pPr marL="0" indent="0">
              <a:buNone/>
            </a:pPr>
            <a:r>
              <a:rPr lang="ja-JP" altLang="en-US" sz="2400" b="1" dirty="0"/>
              <a:t>　</a:t>
            </a:r>
            <a:endParaRPr lang="en-US" altLang="ja-JP" sz="2400" b="1" dirty="0"/>
          </a:p>
          <a:p>
            <a:pPr marL="0" indent="0">
              <a:buNone/>
            </a:pPr>
            <a:endParaRPr kumimoji="1" lang="ja-JP" altLang="en-US" sz="2400" dirty="0"/>
          </a:p>
        </p:txBody>
      </p:sp>
      <p:sp>
        <p:nvSpPr>
          <p:cNvPr id="4" name="正方形/長方形 3">
            <a:extLst>
              <a:ext uri="{FF2B5EF4-FFF2-40B4-BE49-F238E27FC236}">
                <a16:creationId xmlns:a16="http://schemas.microsoft.com/office/drawing/2014/main" id="{A31B1C87-5E69-4E1F-9A44-6B2B1A4491EB}"/>
              </a:ext>
            </a:extLst>
          </p:cNvPr>
          <p:cNvSpPr/>
          <p:nvPr/>
        </p:nvSpPr>
        <p:spPr>
          <a:xfrm>
            <a:off x="86497" y="6153665"/>
            <a:ext cx="12105501" cy="51898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dirty="0"/>
              <a:t>内閣府年次経済財政報告「平成</a:t>
            </a:r>
            <a:r>
              <a:rPr kumimoji="1" lang="en-US" altLang="ja-JP" sz="1400" dirty="0"/>
              <a:t>30</a:t>
            </a:r>
            <a:r>
              <a:rPr kumimoji="1" lang="ja-JP" altLang="en-US" sz="1400" dirty="0"/>
              <a:t>年度　年次経済財政報告」第１章「景気回復の現状と課題」第３節消費行動の新たな視点　第１－３－４図インターネットを利用した支出がある世帯の特徴、２０１５－２０１７年ネット使用</a:t>
            </a:r>
          </a:p>
        </p:txBody>
      </p:sp>
      <p:sp>
        <p:nvSpPr>
          <p:cNvPr id="5" name="正方形/長方形 4">
            <a:extLst>
              <a:ext uri="{FF2B5EF4-FFF2-40B4-BE49-F238E27FC236}">
                <a16:creationId xmlns:a16="http://schemas.microsoft.com/office/drawing/2014/main" id="{E82F3022-8528-4372-8E91-636D37A74EE8}"/>
              </a:ext>
            </a:extLst>
          </p:cNvPr>
          <p:cNvSpPr/>
          <p:nvPr/>
        </p:nvSpPr>
        <p:spPr>
          <a:xfrm>
            <a:off x="86497" y="3429000"/>
            <a:ext cx="12105503" cy="257638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3200" b="1" dirty="0">
                <a:latin typeface="ＭＳ Ｐゴシック" panose="020B0600070205080204" pitchFamily="50" charset="-128"/>
                <a:ea typeface="ＭＳ Ｐゴシック" panose="020B0600070205080204" pitchFamily="50" charset="-128"/>
              </a:rPr>
              <a:t>オンラインショッピングを全くしない世帯を含めると高齢者の支出は他の世代より少ないが、オンラインショッピングをする世帯に限定（全体の５割）では、</a:t>
            </a:r>
            <a:r>
              <a:rPr kumimoji="1" lang="ja-JP" altLang="en-US" sz="3200" b="1" dirty="0">
                <a:solidFill>
                  <a:srgbClr val="FF0000"/>
                </a:solidFill>
                <a:latin typeface="ＭＳ Ｐゴシック" panose="020B0600070205080204" pitchFamily="50" charset="-128"/>
                <a:ea typeface="ＭＳ Ｐゴシック" panose="020B0600070205080204" pitchFamily="50" charset="-128"/>
              </a:rPr>
              <a:t>高齢者のほうが支出額は多い。</a:t>
            </a:r>
            <a:endParaRPr kumimoji="1" lang="ja-JP" altLang="en-US" sz="3200" b="1" dirty="0">
              <a:solidFill>
                <a:schemeClr val="tx1"/>
              </a:solidFill>
              <a:latin typeface="ＭＳ Ｐゴシック" panose="020B0600070205080204" pitchFamily="50" charset="-128"/>
              <a:ea typeface="ＭＳ Ｐゴシック" panose="020B0600070205080204" pitchFamily="50" charset="-128"/>
            </a:endParaRPr>
          </a:p>
        </p:txBody>
      </p:sp>
      <p:sp>
        <p:nvSpPr>
          <p:cNvPr id="6" name="正方形/長方形 5">
            <a:extLst>
              <a:ext uri="{FF2B5EF4-FFF2-40B4-BE49-F238E27FC236}">
                <a16:creationId xmlns:a16="http://schemas.microsoft.com/office/drawing/2014/main" id="{F5071941-9C1B-4A20-BDFE-9086887D27EC}"/>
              </a:ext>
            </a:extLst>
          </p:cNvPr>
          <p:cNvSpPr/>
          <p:nvPr/>
        </p:nvSpPr>
        <p:spPr>
          <a:xfrm>
            <a:off x="6632812" y="5718412"/>
            <a:ext cx="5704764" cy="43525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800" b="1">
                <a:solidFill>
                  <a:srgbClr val="FF0000"/>
                </a:solidFill>
                <a:latin typeface="ＭＳ Ｐゴシック" panose="020B0600070205080204" pitchFamily="50" charset="-128"/>
                <a:ea typeface="ＭＳ Ｐゴシック" panose="020B0600070205080204" pitchFamily="50" charset="-128"/>
              </a:rPr>
              <a:t>スマホ利用で加速する？リキッド消費が鍵！</a:t>
            </a:r>
            <a:endParaRPr kumimoji="1" lang="en-US" altLang="ja-JP" sz="1800" b="1" dirty="0">
              <a:solidFill>
                <a:srgbClr val="FF0000"/>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2202061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8C2F5FC-92EC-4314-855E-2AC21193EB39}"/>
              </a:ext>
            </a:extLst>
          </p:cNvPr>
          <p:cNvSpPr>
            <a:spLocks noGrp="1"/>
          </p:cNvSpPr>
          <p:nvPr>
            <p:ph type="title"/>
          </p:nvPr>
        </p:nvSpPr>
        <p:spPr>
          <a:xfrm>
            <a:off x="224481" y="55605"/>
            <a:ext cx="10766854" cy="673444"/>
          </a:xfrm>
        </p:spPr>
        <p:txBody>
          <a:bodyPr>
            <a:normAutofit fontScale="90000"/>
          </a:bodyPr>
          <a:lstStyle/>
          <a:p>
            <a:r>
              <a:rPr kumimoji="1" lang="ja-JP" altLang="en-US" b="1" dirty="0">
                <a:latin typeface="ＭＳ ゴシック" panose="020B0609070205080204" pitchFamily="49" charset="-128"/>
                <a:ea typeface="ＭＳ ゴシック" panose="020B0609070205080204" pitchFamily="49" charset="-128"/>
              </a:rPr>
              <a:t>リキッド消費：</a:t>
            </a:r>
            <a:r>
              <a:rPr kumimoji="1" lang="en-US" altLang="ja-JP" b="1" dirty="0" err="1">
                <a:latin typeface="ＭＳ ゴシック" panose="020B0609070205080204" pitchFamily="49" charset="-128"/>
                <a:ea typeface="ＭＳ ゴシック" panose="020B0609070205080204" pitchFamily="49" charset="-128"/>
              </a:rPr>
              <a:t>Bardhi&amp;Eckhardt</a:t>
            </a:r>
            <a:r>
              <a:rPr kumimoji="1" lang="en-US" altLang="ja-JP" b="1" dirty="0">
                <a:latin typeface="ＭＳ ゴシック" panose="020B0609070205080204" pitchFamily="49" charset="-128"/>
                <a:ea typeface="ＭＳ ゴシック" panose="020B0609070205080204" pitchFamily="49" charset="-128"/>
              </a:rPr>
              <a:t>(2017)</a:t>
            </a:r>
            <a:r>
              <a:rPr kumimoji="1" lang="ja-JP" altLang="en-US" b="1" dirty="0">
                <a:latin typeface="ＭＳ ゴシック" panose="020B0609070205080204" pitchFamily="49" charset="-128"/>
                <a:ea typeface="ＭＳ ゴシック" panose="020B0609070205080204" pitchFamily="49" charset="-128"/>
              </a:rPr>
              <a:t>が提唱　</a:t>
            </a:r>
            <a:br>
              <a:rPr lang="en-US" altLang="ja-JP" sz="3100" b="1" dirty="0">
                <a:latin typeface="ＭＳ ゴシック" panose="020B0609070205080204" pitchFamily="49" charset="-128"/>
                <a:ea typeface="ＭＳ ゴシック" panose="020B0609070205080204" pitchFamily="49" charset="-128"/>
              </a:rPr>
            </a:br>
            <a:endParaRPr kumimoji="1" lang="ja-JP" altLang="en-US" sz="3100" b="1" dirty="0">
              <a:latin typeface="ＭＳ ゴシック" panose="020B0609070205080204" pitchFamily="49" charset="-128"/>
              <a:ea typeface="ＭＳ ゴシック" panose="020B0609070205080204" pitchFamily="49" charset="-128"/>
            </a:endParaRPr>
          </a:p>
        </p:txBody>
      </p:sp>
      <p:sp>
        <p:nvSpPr>
          <p:cNvPr id="3" name="コンテンツ プレースホルダー 2">
            <a:extLst>
              <a:ext uri="{FF2B5EF4-FFF2-40B4-BE49-F238E27FC236}">
                <a16:creationId xmlns:a16="http://schemas.microsoft.com/office/drawing/2014/main" id="{0394968E-8443-4BCC-99B0-3B128D7DA0E2}"/>
              </a:ext>
            </a:extLst>
          </p:cNvPr>
          <p:cNvSpPr>
            <a:spLocks noGrp="1"/>
          </p:cNvSpPr>
          <p:nvPr>
            <p:ph idx="1"/>
          </p:nvPr>
        </p:nvSpPr>
        <p:spPr>
          <a:xfrm>
            <a:off x="164757" y="556054"/>
            <a:ext cx="12027243" cy="6647935"/>
          </a:xfrm>
        </p:spPr>
        <p:txBody>
          <a:bodyPr>
            <a:normAutofit/>
          </a:bodyPr>
          <a:lstStyle/>
          <a:p>
            <a:pPr marL="0" indent="0">
              <a:buNone/>
            </a:pPr>
            <a:r>
              <a:rPr lang="ja-JP" altLang="en-US" sz="2800" dirty="0">
                <a:solidFill>
                  <a:schemeClr val="tx1"/>
                </a:solidFill>
                <a:latin typeface="ＭＳ ゴシック" panose="020B0609070205080204" pitchFamily="49" charset="-128"/>
                <a:ea typeface="ＭＳ ゴシック" panose="020B0609070205080204" pitchFamily="49" charset="-128"/>
              </a:rPr>
              <a:t>リキッド概念：近代社会が液状化（</a:t>
            </a:r>
            <a:r>
              <a:rPr lang="en-US" altLang="ja-JP" sz="2800" i="0" dirty="0" err="1">
                <a:solidFill>
                  <a:schemeClr val="tx1"/>
                </a:solidFill>
                <a:effectLst/>
                <a:latin typeface="ＭＳ ゴシック" panose="020B0609070205080204" pitchFamily="49" charset="-128"/>
                <a:ea typeface="ＭＳ ゴシック" panose="020B0609070205080204" pitchFamily="49" charset="-128"/>
              </a:rPr>
              <a:t>Bauman,Zygmun</a:t>
            </a:r>
            <a:r>
              <a:rPr lang="ja-JP" altLang="en-US" sz="2800" i="0" dirty="0">
                <a:solidFill>
                  <a:schemeClr val="tx1"/>
                </a:solidFill>
                <a:effectLst/>
                <a:latin typeface="ＭＳ ゴシック" panose="020B0609070205080204" pitchFamily="49" charset="-128"/>
                <a:ea typeface="ＭＳ ゴシック" panose="020B0609070205080204" pitchFamily="49" charset="-128"/>
              </a:rPr>
              <a:t>）</a:t>
            </a:r>
            <a:r>
              <a:rPr lang="ja-JP" altLang="en-US" sz="2800" dirty="0">
                <a:solidFill>
                  <a:schemeClr val="tx1"/>
                </a:solidFill>
                <a:latin typeface="ＭＳ ゴシック" panose="020B0609070205080204" pitchFamily="49" charset="-128"/>
                <a:ea typeface="ＭＳ ゴシック" panose="020B0609070205080204" pitchFamily="49" charset="-128"/>
              </a:rPr>
              <a:t>価値理性という概念について、</a:t>
            </a:r>
            <a:r>
              <a:rPr lang="en-US" altLang="ja-JP" sz="2800" dirty="0">
                <a:solidFill>
                  <a:schemeClr val="tx1"/>
                </a:solidFill>
                <a:latin typeface="ＭＳ ゴシック" panose="020B0609070205080204" pitchFamily="49" charset="-128"/>
                <a:ea typeface="ＭＳ ゴシック" panose="020B0609070205080204" pitchFamily="49" charset="-128"/>
              </a:rPr>
              <a:t>M.</a:t>
            </a:r>
            <a:r>
              <a:rPr lang="ja-JP" altLang="en-US" sz="2800" dirty="0">
                <a:solidFill>
                  <a:schemeClr val="tx1"/>
                </a:solidFill>
                <a:latin typeface="ＭＳ ゴシック" panose="020B0609070205080204" pitchFamily="49" charset="-128"/>
                <a:ea typeface="ＭＳ ゴシック" panose="020B0609070205080204" pitchFamily="49" charset="-128"/>
              </a:rPr>
              <a:t>ウェーバーの歴史観は現在の歴史的流れの内容を把握しようとする人には役に立たず、時間は価値の獲得で賢く節約され管理されるべき手段→ソフトウエア時代は価値獲得の手段。時間の効率化は、価値が均等化。</a:t>
            </a:r>
            <a:r>
              <a:rPr lang="en-US" altLang="ja-JP" sz="2800" dirty="0">
                <a:solidFill>
                  <a:schemeClr val="tx1"/>
                </a:solidFill>
                <a:latin typeface="ＭＳ ゴシック" panose="020B0609070205080204" pitchFamily="49" charset="-128"/>
                <a:ea typeface="ＭＳ ゴシック" panose="020B0609070205080204" pitchFamily="49" charset="-128"/>
              </a:rPr>
              <a:t>Journal of consumption research[liquid consumption](2017)</a:t>
            </a:r>
            <a:r>
              <a:rPr lang="ja-JP" altLang="en-US" sz="2800" dirty="0">
                <a:solidFill>
                  <a:schemeClr val="tx1"/>
                </a:solidFill>
                <a:latin typeface="ＭＳ ゴシック" panose="020B0609070205080204" pitchFamily="49" charset="-128"/>
                <a:ea typeface="ＭＳ ゴシック" panose="020B0609070205080204" pitchFamily="49" charset="-128"/>
              </a:rPr>
              <a:t>で</a:t>
            </a:r>
            <a:r>
              <a:rPr lang="en-US" altLang="ja-JP" sz="2800" dirty="0" err="1">
                <a:solidFill>
                  <a:schemeClr val="tx1"/>
                </a:solidFill>
                <a:latin typeface="ＭＳ ゴシック" panose="020B0609070205080204" pitchFamily="49" charset="-128"/>
                <a:ea typeface="ＭＳ ゴシック" panose="020B0609070205080204" pitchFamily="49" charset="-128"/>
              </a:rPr>
              <a:t>Bardhi&amp;Eckhardt</a:t>
            </a:r>
            <a:endParaRPr lang="en-US" altLang="ja-JP" sz="2800" dirty="0">
              <a:solidFill>
                <a:schemeClr val="tx1"/>
              </a:solidFill>
              <a:latin typeface="ＭＳ ゴシック" panose="020B0609070205080204" pitchFamily="49" charset="-128"/>
              <a:ea typeface="ＭＳ ゴシック" panose="020B0609070205080204" pitchFamily="49" charset="-128"/>
            </a:endParaRPr>
          </a:p>
          <a:p>
            <a:r>
              <a:rPr lang="ja-JP" altLang="en-US" sz="2800" dirty="0">
                <a:solidFill>
                  <a:schemeClr val="tx1"/>
                </a:solidFill>
                <a:latin typeface="ＭＳ ゴシック" panose="020B0609070205080204" pitchFamily="49" charset="-128"/>
                <a:ea typeface="ＭＳ ゴシック" panose="020B0609070205080204" pitchFamily="49" charset="-128"/>
              </a:rPr>
              <a:t>手段的合理性（問題を特定化し、効率化し費用効果的な問題解決に直線的に取り組む、合理性が経済的、社会的交換、個人的関係の基礎）個人化リスクと不確実性、生活やアイデンティティの断片化</a:t>
            </a:r>
            <a:endParaRPr lang="en-US" altLang="ja-JP" sz="2800" dirty="0">
              <a:solidFill>
                <a:schemeClr val="tx1"/>
              </a:solidFill>
              <a:latin typeface="ＭＳ ゴシック" panose="020B0609070205080204" pitchFamily="49" charset="-128"/>
              <a:ea typeface="ＭＳ ゴシック" panose="020B0609070205080204" pitchFamily="49" charset="-128"/>
            </a:endParaRPr>
          </a:p>
          <a:p>
            <a:r>
              <a:rPr lang="ja-JP" altLang="en-US" sz="2800" dirty="0">
                <a:solidFill>
                  <a:schemeClr val="tx1"/>
                </a:solidFill>
                <a:latin typeface="ＭＳ ゴシック" panose="020B0609070205080204" pitchFamily="49" charset="-128"/>
                <a:ea typeface="ＭＳ ゴシック" panose="020B0609070205080204" pitchFamily="49" charset="-128"/>
              </a:rPr>
              <a:t>合理的な意思決定のため個人のパフォーマンスの実行と責任が明確化、定量化された自己が台頭→極端な個人化、社会が不安定、アイデンティティの所与・地位・所有物・場所などにも不安（口コミ評価などによる責任と不安の拡大）</a:t>
            </a:r>
            <a:endParaRPr lang="en-US" altLang="ja-JP" sz="2800" dirty="0">
              <a:solidFill>
                <a:schemeClr val="tx1"/>
              </a:solidFill>
              <a:latin typeface="ＭＳ ゴシック" panose="020B0609070205080204" pitchFamily="49" charset="-128"/>
              <a:ea typeface="ＭＳ ゴシック" panose="020B0609070205080204" pitchFamily="49" charset="-128"/>
            </a:endParaRPr>
          </a:p>
          <a:p>
            <a:pPr marL="0" indent="0">
              <a:buNone/>
            </a:pPr>
            <a:endParaRPr lang="en-US" altLang="ja-JP" sz="2800" dirty="0"/>
          </a:p>
          <a:p>
            <a:endParaRPr lang="en-US" altLang="ja-JP" sz="2800" dirty="0"/>
          </a:p>
          <a:p>
            <a:endParaRPr lang="en-US" altLang="ja-JP" sz="3600" dirty="0"/>
          </a:p>
          <a:p>
            <a:endParaRPr kumimoji="1" lang="ja-JP" altLang="en-US" dirty="0"/>
          </a:p>
        </p:txBody>
      </p:sp>
      <p:sp>
        <p:nvSpPr>
          <p:cNvPr id="4" name="正方形/長方形 3">
            <a:extLst>
              <a:ext uri="{FF2B5EF4-FFF2-40B4-BE49-F238E27FC236}">
                <a16:creationId xmlns:a16="http://schemas.microsoft.com/office/drawing/2014/main" id="{8F0DB9E4-3C9C-4B17-884C-F2137372339D}"/>
              </a:ext>
            </a:extLst>
          </p:cNvPr>
          <p:cNvSpPr/>
          <p:nvPr/>
        </p:nvSpPr>
        <p:spPr>
          <a:xfrm>
            <a:off x="224481" y="7203989"/>
            <a:ext cx="12838670" cy="100089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marL="0" indent="0">
              <a:buNone/>
            </a:pPr>
            <a:r>
              <a:rPr lang="ja-JP" altLang="en-US" sz="2800" b="1" dirty="0">
                <a:latin typeface="ＭＳ ゴシック" panose="020B0609070205080204" pitchFamily="49" charset="-128"/>
                <a:ea typeface="ＭＳ ゴシック" panose="020B0609070205080204" pitchFamily="49" charset="-128"/>
              </a:rPr>
              <a:t>リキッド消費：「短命」で「アクセスベース」で「脱物質的」なものと定義</a:t>
            </a:r>
            <a:endParaRPr lang="en-US" altLang="ja-JP" sz="2800" b="1" dirty="0">
              <a:latin typeface="ＭＳ ゴシック" panose="020B0609070205080204" pitchFamily="49" charset="-128"/>
              <a:ea typeface="ＭＳ ゴシック" panose="020B0609070205080204" pitchFamily="49" charset="-128"/>
            </a:endParaRPr>
          </a:p>
        </p:txBody>
      </p:sp>
      <p:sp>
        <p:nvSpPr>
          <p:cNvPr id="5" name="正方形/長方形 4">
            <a:extLst>
              <a:ext uri="{FF2B5EF4-FFF2-40B4-BE49-F238E27FC236}">
                <a16:creationId xmlns:a16="http://schemas.microsoft.com/office/drawing/2014/main" id="{15A9D068-8A56-4A10-93A6-3E0AA8CE7D39}"/>
              </a:ext>
            </a:extLst>
          </p:cNvPr>
          <p:cNvSpPr/>
          <p:nvPr/>
        </p:nvSpPr>
        <p:spPr>
          <a:xfrm>
            <a:off x="714375" y="5972175"/>
            <a:ext cx="11312868" cy="83022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3600" dirty="0">
                <a:solidFill>
                  <a:srgbClr val="FF0000"/>
                </a:solidFill>
              </a:rPr>
              <a:t>短命・アクセスベース・脱物質</a:t>
            </a:r>
          </a:p>
        </p:txBody>
      </p:sp>
    </p:spTree>
    <p:extLst>
      <p:ext uri="{BB962C8B-B14F-4D97-AF65-F5344CB8AC3E}">
        <p14:creationId xmlns:p14="http://schemas.microsoft.com/office/powerpoint/2010/main" val="36715449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1B494DC-4B13-43B4-832C-F153C6424DDF}"/>
              </a:ext>
            </a:extLst>
          </p:cNvPr>
          <p:cNvSpPr>
            <a:spLocks noGrp="1"/>
          </p:cNvSpPr>
          <p:nvPr>
            <p:ph type="title"/>
          </p:nvPr>
        </p:nvSpPr>
        <p:spPr>
          <a:xfrm>
            <a:off x="0" y="115424"/>
            <a:ext cx="11467542" cy="650695"/>
          </a:xfrm>
        </p:spPr>
        <p:txBody>
          <a:bodyPr>
            <a:normAutofit fontScale="90000"/>
          </a:bodyPr>
          <a:lstStyle/>
          <a:p>
            <a:r>
              <a:rPr lang="ja-JP" altLang="en-US" dirty="0"/>
              <a:t>　「短命」製品のライフスタイルが早い</a:t>
            </a:r>
            <a:endParaRPr kumimoji="1" lang="ja-JP" altLang="en-US" dirty="0"/>
          </a:p>
        </p:txBody>
      </p:sp>
      <p:sp>
        <p:nvSpPr>
          <p:cNvPr id="3" name="コンテンツ プレースホルダー 2">
            <a:extLst>
              <a:ext uri="{FF2B5EF4-FFF2-40B4-BE49-F238E27FC236}">
                <a16:creationId xmlns:a16="http://schemas.microsoft.com/office/drawing/2014/main" id="{2DBB617A-2067-4305-8981-EE5B2FD13AA0}"/>
              </a:ext>
            </a:extLst>
          </p:cNvPr>
          <p:cNvSpPr>
            <a:spLocks noGrp="1"/>
          </p:cNvSpPr>
          <p:nvPr>
            <p:ph idx="1"/>
          </p:nvPr>
        </p:nvSpPr>
        <p:spPr>
          <a:xfrm>
            <a:off x="247135" y="1297459"/>
            <a:ext cx="11944865" cy="5445117"/>
          </a:xfrm>
        </p:spPr>
        <p:txBody>
          <a:bodyPr>
            <a:normAutofit fontScale="25000" lnSpcReduction="20000"/>
          </a:bodyPr>
          <a:lstStyle/>
          <a:p>
            <a:r>
              <a:rPr lang="ja-JP" altLang="en-US" sz="9600" dirty="0">
                <a:latin typeface="ＭＳ ゴシック" panose="020B0609070205080204" pitchFamily="49" charset="-128"/>
                <a:ea typeface="ＭＳ ゴシック" panose="020B0609070205080204" pitchFamily="49" charset="-128"/>
              </a:rPr>
              <a:t>消費者の愛着と専有についてインリプケーション有している→ブランド関係が構築されない</a:t>
            </a:r>
            <a:endParaRPr lang="en-US" altLang="ja-JP" sz="9600" dirty="0">
              <a:latin typeface="ＭＳ ゴシック" panose="020B0609070205080204" pitchFamily="49" charset="-128"/>
              <a:ea typeface="ＭＳ ゴシック" panose="020B0609070205080204" pitchFamily="49" charset="-128"/>
            </a:endParaRPr>
          </a:p>
          <a:p>
            <a:r>
              <a:rPr lang="ja-JP" altLang="en-US" sz="9600" dirty="0">
                <a:solidFill>
                  <a:srgbClr val="FF0000"/>
                </a:solidFill>
                <a:latin typeface="ＭＳ ゴシック" panose="020B0609070205080204" pitchFamily="49" charset="-128"/>
                <a:ea typeface="ＭＳ ゴシック" panose="020B0609070205080204" pitchFamily="49" charset="-128"/>
              </a:rPr>
              <a:t>「一時的な短命」「消費者が保有し愛着をいだかない」→ブランド価値がなくなる</a:t>
            </a:r>
            <a:r>
              <a:rPr lang="ja-JP" altLang="en-US" sz="9600" dirty="0">
                <a:latin typeface="ＭＳ ゴシック" panose="020B0609070205080204" pitchFamily="49" charset="-128"/>
                <a:ea typeface="ＭＳ ゴシック" panose="020B0609070205080204" pitchFamily="49" charset="-128"/>
              </a:rPr>
              <a:t>（安いファストファッションを購入後、ヤフーオークションで販売するように短期間しか使用せず、保持したいという愛着が定着しない）（長期保有を前提とせず、購入における決定する権利・責任を捨てている）</a:t>
            </a:r>
            <a:endParaRPr lang="en-US" altLang="ja-JP" sz="9600" dirty="0">
              <a:latin typeface="ＭＳ ゴシック" panose="020B0609070205080204" pitchFamily="49" charset="-128"/>
              <a:ea typeface="ＭＳ ゴシック" panose="020B0609070205080204" pitchFamily="49" charset="-128"/>
            </a:endParaRPr>
          </a:p>
          <a:p>
            <a:pPr marL="0" indent="0">
              <a:buNone/>
            </a:pPr>
            <a:endParaRPr lang="en-US" altLang="ja-JP" sz="9600" dirty="0">
              <a:latin typeface="ＭＳ ゴシック" panose="020B0609070205080204" pitchFamily="49" charset="-128"/>
              <a:ea typeface="ＭＳ ゴシック" panose="020B0609070205080204" pitchFamily="49" charset="-128"/>
            </a:endParaRPr>
          </a:p>
          <a:p>
            <a:r>
              <a:rPr lang="ja-JP" altLang="en-US" sz="9600" dirty="0">
                <a:latin typeface="ＭＳ ゴシック" panose="020B0609070205080204" pitchFamily="49" charset="-128"/>
                <a:ea typeface="ＭＳ ゴシック" panose="020B0609070205080204" pitchFamily="49" charset="-128"/>
              </a:rPr>
              <a:t>久保田（２０２０）消費価値は</a:t>
            </a:r>
            <a:r>
              <a:rPr lang="ja-JP" altLang="en-US" sz="9600" dirty="0">
                <a:solidFill>
                  <a:srgbClr val="FF0000"/>
                </a:solidFill>
                <a:latin typeface="ＭＳ ゴシック" panose="020B0609070205080204" pitchFamily="49" charset="-128"/>
                <a:ea typeface="ＭＳ ゴシック" panose="020B0609070205080204" pitchFamily="49" charset="-128"/>
              </a:rPr>
              <a:t>「消費資源をより早く循環させる」</a:t>
            </a:r>
            <a:r>
              <a:rPr lang="ja-JP" altLang="en-US" sz="9600" dirty="0">
                <a:latin typeface="ＭＳ ゴシック" panose="020B0609070205080204" pitchFamily="49" charset="-128"/>
                <a:ea typeface="ＭＳ ゴシック" panose="020B0609070205080204" pitchFamily="49" charset="-128"/>
              </a:rPr>
              <a:t>にシフト</a:t>
            </a:r>
            <a:endParaRPr lang="en-US" altLang="ja-JP" sz="9600" dirty="0">
              <a:latin typeface="ＭＳ ゴシック" panose="020B0609070205080204" pitchFamily="49" charset="-128"/>
              <a:ea typeface="ＭＳ ゴシック" panose="020B0609070205080204" pitchFamily="49" charset="-128"/>
            </a:endParaRPr>
          </a:p>
          <a:p>
            <a:r>
              <a:rPr lang="ja-JP" altLang="en-US" sz="9600" dirty="0">
                <a:latin typeface="ＭＳ ゴシック" panose="020B0609070205080204" pitchFamily="49" charset="-128"/>
                <a:ea typeface="ＭＳ ゴシック" panose="020B0609070205080204" pitchFamily="49" charset="-128"/>
              </a:rPr>
              <a:t>川口</a:t>
            </a:r>
            <a:r>
              <a:rPr lang="en-US" altLang="ja-JP" sz="9600" dirty="0">
                <a:latin typeface="ＭＳ ゴシック" panose="020B0609070205080204" pitchFamily="49" charset="-128"/>
                <a:ea typeface="ＭＳ ゴシック" panose="020B0609070205080204" pitchFamily="49" charset="-128"/>
              </a:rPr>
              <a:t>(2018)</a:t>
            </a:r>
            <a:r>
              <a:rPr lang="ja-JP" altLang="en-US" sz="9600" dirty="0">
                <a:latin typeface="ＭＳ ゴシック" panose="020B0609070205080204" pitchFamily="49" charset="-128"/>
                <a:ea typeface="ＭＳ ゴシック" panose="020B0609070205080204" pitchFamily="49" charset="-128"/>
              </a:rPr>
              <a:t>「即時的に促される満足から得られる価値」「経験的消費の中に予測不能な衝撃的満足を促す価値」</a:t>
            </a:r>
            <a:r>
              <a:rPr lang="ja-JP" altLang="en-US" sz="9600" dirty="0">
                <a:solidFill>
                  <a:srgbClr val="FF0000"/>
                </a:solidFill>
                <a:latin typeface="ＭＳ ゴシック" panose="020B0609070205080204" pitchFamily="49" charset="-128"/>
                <a:ea typeface="ＭＳ ゴシック" panose="020B0609070205080204" pitchFamily="49" charset="-128"/>
              </a:rPr>
              <a:t>「満足の瞬時性」</a:t>
            </a:r>
            <a:endParaRPr lang="en-US" altLang="ja-JP" sz="9600" dirty="0">
              <a:solidFill>
                <a:srgbClr val="FF0000"/>
              </a:solidFill>
              <a:latin typeface="ＭＳ ゴシック" panose="020B0609070205080204" pitchFamily="49" charset="-128"/>
              <a:ea typeface="ＭＳ ゴシック" panose="020B0609070205080204" pitchFamily="49" charset="-128"/>
            </a:endParaRPr>
          </a:p>
          <a:p>
            <a:endParaRPr lang="en-US" altLang="ja-JP" sz="9600" dirty="0">
              <a:latin typeface="ＭＳ ゴシック" panose="020B0609070205080204" pitchFamily="49" charset="-128"/>
              <a:ea typeface="ＭＳ ゴシック" panose="020B0609070205080204" pitchFamily="49" charset="-128"/>
            </a:endParaRPr>
          </a:p>
          <a:p>
            <a:r>
              <a:rPr lang="ja-JP" altLang="en-US" sz="9600" dirty="0">
                <a:latin typeface="ＭＳ ゴシック" panose="020B0609070205080204" pitchFamily="49" charset="-128"/>
                <a:ea typeface="ＭＳ ゴシック" panose="020B0609070205080204" pitchFamily="49" charset="-128"/>
              </a:rPr>
              <a:t>意思決定に時間がかからない。意思決定のスピードが早くなっている</a:t>
            </a:r>
            <a:endParaRPr lang="en-US" altLang="ja-JP" sz="9600" dirty="0">
              <a:latin typeface="ＭＳ ゴシック" panose="020B0609070205080204" pitchFamily="49" charset="-128"/>
              <a:ea typeface="ＭＳ ゴシック" panose="020B0609070205080204" pitchFamily="49" charset="-128"/>
            </a:endParaRPr>
          </a:p>
          <a:p>
            <a:r>
              <a:rPr lang="ja-JP" altLang="en-US" sz="9600" dirty="0">
                <a:latin typeface="ＭＳ ゴシック" panose="020B0609070205080204" pitchFamily="49" charset="-128"/>
                <a:ea typeface="ＭＳ ゴシック" panose="020B0609070205080204" pitchFamily="49" charset="-128"/>
              </a:rPr>
              <a:t>愛着を持ち長期に保有→ＡＰＰＬＥ製品やスマホの最新製品の最新モデル購入するのがステイタス、アーリーアダプターへ）</a:t>
            </a:r>
            <a:endParaRPr lang="en-US" altLang="ja-JP" sz="9600" dirty="0">
              <a:latin typeface="ＭＳ ゴシック" panose="020B0609070205080204" pitchFamily="49" charset="-128"/>
              <a:ea typeface="ＭＳ ゴシック" panose="020B0609070205080204" pitchFamily="49" charset="-128"/>
            </a:endParaRPr>
          </a:p>
          <a:p>
            <a:endParaRPr kumimoji="1" lang="ja-JP" altLang="en-US" dirty="0"/>
          </a:p>
        </p:txBody>
      </p:sp>
    </p:spTree>
    <p:extLst>
      <p:ext uri="{BB962C8B-B14F-4D97-AF65-F5344CB8AC3E}">
        <p14:creationId xmlns:p14="http://schemas.microsoft.com/office/powerpoint/2010/main" val="37782583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71849" y="0"/>
            <a:ext cx="11726562" cy="840259"/>
          </a:xfrm>
        </p:spPr>
        <p:txBody>
          <a:bodyPr>
            <a:normAutofit/>
          </a:bodyPr>
          <a:lstStyle/>
          <a:p>
            <a:r>
              <a:rPr lang="ja-JP" altLang="en-US" dirty="0"/>
              <a:t>「アクセスベース」（レンタルなど）</a:t>
            </a:r>
            <a:endParaRPr kumimoji="1" lang="ja-JP" altLang="en-US" dirty="0"/>
          </a:p>
        </p:txBody>
      </p:sp>
      <p:sp>
        <p:nvSpPr>
          <p:cNvPr id="3" name="コンテンツ プレースホルダー 2"/>
          <p:cNvSpPr>
            <a:spLocks noGrp="1"/>
          </p:cNvSpPr>
          <p:nvPr>
            <p:ph idx="1"/>
          </p:nvPr>
        </p:nvSpPr>
        <p:spPr>
          <a:xfrm>
            <a:off x="0" y="420130"/>
            <a:ext cx="12097265" cy="6314302"/>
          </a:xfrm>
        </p:spPr>
        <p:txBody>
          <a:bodyPr>
            <a:normAutofit/>
          </a:bodyPr>
          <a:lstStyle/>
          <a:p>
            <a:endParaRPr lang="en-US" altLang="ja-JP" sz="2800" dirty="0">
              <a:latin typeface="ＭＳ ゴシック" panose="020B0609070205080204" pitchFamily="49" charset="-128"/>
              <a:ea typeface="ＭＳ ゴシック" panose="020B0609070205080204" pitchFamily="49" charset="-128"/>
            </a:endParaRPr>
          </a:p>
          <a:p>
            <a:r>
              <a:rPr lang="ja-JP" altLang="en-US" sz="2800" dirty="0">
                <a:solidFill>
                  <a:schemeClr val="tx1"/>
                </a:solidFill>
                <a:latin typeface="ＭＳ ゴシック" panose="020B0609070205080204" pitchFamily="49" charset="-128"/>
                <a:ea typeface="ＭＳ ゴシック" panose="020B0609070205080204" pitchFamily="49" charset="-128"/>
              </a:rPr>
              <a:t>　　　「アクセスベース」の消費は、所有によって生じる経済的・心理的・社会的な義務ないし負担を避けることを可能、レンタルなどの所有権が移らない取引によって成立する消費、レンタル、リース、シェア</a:t>
            </a:r>
            <a:endParaRPr lang="en-US" altLang="ja-JP" sz="2800" dirty="0">
              <a:solidFill>
                <a:schemeClr val="tx1"/>
              </a:solidFill>
              <a:latin typeface="ＭＳ ゴシック" panose="020B0609070205080204" pitchFamily="49" charset="-128"/>
              <a:ea typeface="ＭＳ ゴシック" panose="020B0609070205080204" pitchFamily="49" charset="-128"/>
            </a:endParaRPr>
          </a:p>
          <a:p>
            <a:r>
              <a:rPr lang="ja-JP" altLang="en-US" sz="2800" dirty="0">
                <a:solidFill>
                  <a:srgbClr val="FF0000"/>
                </a:solidFill>
                <a:latin typeface="ＭＳ ゴシック" panose="020B0609070205080204" pitchFamily="49" charset="-128"/>
                <a:ea typeface="ＭＳ ゴシック" panose="020B0609070205080204" pitchFamily="49" charset="-128"/>
              </a:rPr>
              <a:t>所有によって生じる経済的、心理的、感情的、社会的な義務ないし負担をさけることを可能にする</a:t>
            </a:r>
            <a:endParaRPr lang="en-US" altLang="ja-JP" sz="2800" dirty="0">
              <a:solidFill>
                <a:srgbClr val="FF0000"/>
              </a:solidFill>
              <a:latin typeface="ＭＳ ゴシック" panose="020B0609070205080204" pitchFamily="49" charset="-128"/>
              <a:ea typeface="ＭＳ ゴシック" panose="020B0609070205080204" pitchFamily="49" charset="-128"/>
            </a:endParaRPr>
          </a:p>
          <a:p>
            <a:r>
              <a:rPr lang="ja-JP" altLang="en-US" sz="2800" dirty="0">
                <a:solidFill>
                  <a:schemeClr val="tx1"/>
                </a:solidFill>
                <a:latin typeface="ＭＳ ゴシック" panose="020B0609070205080204" pitchFamily="49" charset="-128"/>
                <a:ea typeface="ＭＳ ゴシック" panose="020B0609070205080204" pitchFamily="49" charset="-128"/>
              </a:rPr>
              <a:t>所有がもたらす重荷から解放し、変化にとんだライフスタイルを可能にする</a:t>
            </a:r>
            <a:endParaRPr lang="en-US" altLang="ja-JP" sz="2800" dirty="0">
              <a:solidFill>
                <a:schemeClr val="tx1"/>
              </a:solidFill>
              <a:latin typeface="ＭＳ ゴシック" panose="020B0609070205080204" pitchFamily="49" charset="-128"/>
              <a:ea typeface="ＭＳ ゴシック" panose="020B0609070205080204" pitchFamily="49" charset="-128"/>
            </a:endParaRPr>
          </a:p>
          <a:p>
            <a:r>
              <a:rPr lang="ja-JP" altLang="en-US" sz="2800" dirty="0">
                <a:solidFill>
                  <a:schemeClr val="tx1"/>
                </a:solidFill>
                <a:latin typeface="ＭＳ ゴシック" panose="020B0609070205080204" pitchFamily="49" charset="-128"/>
                <a:ea typeface="ＭＳ ゴシック" panose="020B0609070205080204" pitchFamily="49" charset="-128"/>
              </a:rPr>
              <a:t>手の届かない高級ブランドを一時的に保有することを可能にする。カーシェアなどで一台よりも多くの豊富な種類を手にすることができる。</a:t>
            </a:r>
            <a:endParaRPr lang="en-US" altLang="ja-JP" sz="2800" dirty="0">
              <a:solidFill>
                <a:schemeClr val="tx1"/>
              </a:solidFill>
              <a:latin typeface="ＭＳ ゴシック" panose="020B0609070205080204" pitchFamily="49" charset="-128"/>
              <a:ea typeface="ＭＳ ゴシック" panose="020B0609070205080204" pitchFamily="49" charset="-128"/>
            </a:endParaRPr>
          </a:p>
          <a:p>
            <a:r>
              <a:rPr lang="ja-JP" altLang="en-US" sz="2800" dirty="0">
                <a:solidFill>
                  <a:schemeClr val="tx1"/>
                </a:solidFill>
                <a:latin typeface="ＭＳ ゴシック" panose="020B0609070205080204" pitchFamily="49" charset="-128"/>
                <a:ea typeface="ＭＳ ゴシック" panose="020B0609070205080204" pitchFamily="49" charset="-128"/>
              </a:rPr>
              <a:t>所有よりもアクセスのほうが対象を特異化せず、自分のものと感じず、関係性を構築しずらい</a:t>
            </a:r>
            <a:endParaRPr lang="en-US" altLang="ja-JP" sz="2800" dirty="0">
              <a:solidFill>
                <a:schemeClr val="tx1"/>
              </a:solidFill>
              <a:latin typeface="ＭＳ ゴシック" panose="020B0609070205080204" pitchFamily="49" charset="-128"/>
              <a:ea typeface="ＭＳ ゴシック" panose="020B0609070205080204" pitchFamily="49" charset="-128"/>
            </a:endParaRPr>
          </a:p>
          <a:p>
            <a:endParaRPr lang="en-US" altLang="ja-JP" sz="2800" dirty="0">
              <a:solidFill>
                <a:schemeClr val="tx1"/>
              </a:solidFill>
              <a:latin typeface="ＭＳ ゴシック" panose="020B0609070205080204" pitchFamily="49" charset="-128"/>
              <a:ea typeface="ＭＳ ゴシック" panose="020B0609070205080204" pitchFamily="49" charset="-128"/>
            </a:endParaRPr>
          </a:p>
          <a:p>
            <a:endParaRPr kumimoji="1" lang="ja-JP" altLang="en-US" dirty="0">
              <a:solidFill>
                <a:srgbClr val="FF0000"/>
              </a:solidFill>
            </a:endParaRPr>
          </a:p>
        </p:txBody>
      </p:sp>
    </p:spTree>
    <p:extLst>
      <p:ext uri="{BB962C8B-B14F-4D97-AF65-F5344CB8AC3E}">
        <p14:creationId xmlns:p14="http://schemas.microsoft.com/office/powerpoint/2010/main" val="22309665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8CEFD60-5B00-4BFC-84F3-2A84A55E1D54}"/>
              </a:ext>
            </a:extLst>
          </p:cNvPr>
          <p:cNvSpPr>
            <a:spLocks noGrp="1"/>
          </p:cNvSpPr>
          <p:nvPr>
            <p:ph type="title"/>
          </p:nvPr>
        </p:nvSpPr>
        <p:spPr/>
        <p:txBody>
          <a:bodyPr/>
          <a:lstStyle/>
          <a:p>
            <a:r>
              <a:rPr kumimoji="1" lang="ja-JP" altLang="en-US" dirty="0"/>
              <a:t>「脱物質」</a:t>
            </a:r>
          </a:p>
        </p:txBody>
      </p:sp>
      <p:sp>
        <p:nvSpPr>
          <p:cNvPr id="3" name="コンテンツ プレースホルダー 2">
            <a:extLst>
              <a:ext uri="{FF2B5EF4-FFF2-40B4-BE49-F238E27FC236}">
                <a16:creationId xmlns:a16="http://schemas.microsoft.com/office/drawing/2014/main" id="{00AB2FB5-7145-44A3-BDC4-2A490ECC9E93}"/>
              </a:ext>
            </a:extLst>
          </p:cNvPr>
          <p:cNvSpPr>
            <a:spLocks noGrp="1"/>
          </p:cNvSpPr>
          <p:nvPr>
            <p:ph idx="1"/>
          </p:nvPr>
        </p:nvSpPr>
        <p:spPr>
          <a:xfrm>
            <a:off x="333633" y="1297459"/>
            <a:ext cx="11170980" cy="4613763"/>
          </a:xfrm>
        </p:spPr>
        <p:txBody>
          <a:bodyPr/>
          <a:lstStyle/>
          <a:p>
            <a:r>
              <a:rPr kumimoji="1" lang="ja-JP" altLang="en-US" sz="2800" dirty="0">
                <a:latin typeface="ＭＳ ゴシック" panose="020B0609070205080204" pitchFamily="49" charset="-128"/>
                <a:ea typeface="ＭＳ ゴシック" panose="020B0609070205080204" pitchFamily="49" charset="-128"/>
              </a:rPr>
              <a:t>同じ水準の機能を得るために、物質をより少なく、または使用しない</a:t>
            </a:r>
            <a:r>
              <a:rPr kumimoji="1" lang="en-US" altLang="ja-JP" sz="2800" dirty="0">
                <a:latin typeface="ＭＳ ゴシック" panose="020B0609070205080204" pitchFamily="49" charset="-128"/>
                <a:ea typeface="ＭＳ ゴシック" panose="020B0609070205080204" pitchFamily="49" charset="-128"/>
              </a:rPr>
              <a:t>(Thackara,2006)</a:t>
            </a:r>
          </a:p>
          <a:p>
            <a:r>
              <a:rPr kumimoji="1" lang="ja-JP" altLang="en-US" sz="2800" dirty="0">
                <a:latin typeface="ＭＳ ゴシック" panose="020B0609070205080204" pitchFamily="49" charset="-128"/>
                <a:ea typeface="ＭＳ ゴシック" panose="020B0609070205080204" pitchFamily="49" charset="-128"/>
              </a:rPr>
              <a:t>有形財がサービス財に置き換えられた</a:t>
            </a:r>
            <a:endParaRPr kumimoji="1" lang="en-US" altLang="ja-JP" sz="2800" dirty="0">
              <a:latin typeface="ＭＳ ゴシック" panose="020B0609070205080204" pitchFamily="49" charset="-128"/>
              <a:ea typeface="ＭＳ ゴシック" panose="020B0609070205080204" pitchFamily="49" charset="-128"/>
            </a:endParaRPr>
          </a:p>
          <a:p>
            <a:r>
              <a:rPr lang="ja-JP" altLang="en-US" sz="2800" dirty="0">
                <a:latin typeface="ＭＳ ゴシック" panose="020B0609070205080204" pitchFamily="49" charset="-128"/>
                <a:ea typeface="ＭＳ ゴシック" panose="020B0609070205080204" pitchFamily="49" charset="-128"/>
              </a:rPr>
              <a:t>デジタル製品や情報製品（ソフトウエア）の普及</a:t>
            </a:r>
            <a:endParaRPr lang="en-US" altLang="ja-JP" sz="2800" dirty="0">
              <a:latin typeface="ＭＳ ゴシック" panose="020B0609070205080204" pitchFamily="49" charset="-128"/>
              <a:ea typeface="ＭＳ ゴシック" panose="020B0609070205080204" pitchFamily="49" charset="-128"/>
            </a:endParaRPr>
          </a:p>
          <a:p>
            <a:r>
              <a:rPr kumimoji="1" lang="ja-JP" altLang="en-US" sz="2800" dirty="0">
                <a:latin typeface="ＭＳ ゴシック" panose="020B0609070205080204" pitchFamily="49" charset="-128"/>
                <a:ea typeface="ＭＳ ゴシック" panose="020B0609070205080204" pitchFamily="49" charset="-128"/>
              </a:rPr>
              <a:t>モノよりも経験を重視</a:t>
            </a:r>
            <a:endParaRPr kumimoji="1" lang="en-US" altLang="ja-JP" sz="2800" dirty="0">
              <a:latin typeface="ＭＳ ゴシック" panose="020B0609070205080204" pitchFamily="49" charset="-128"/>
              <a:ea typeface="ＭＳ ゴシック" panose="020B0609070205080204" pitchFamily="49" charset="-128"/>
            </a:endParaRPr>
          </a:p>
          <a:p>
            <a:r>
              <a:rPr lang="ja-JP" altLang="en-US" sz="2800" dirty="0">
                <a:latin typeface="ＭＳ ゴシック" panose="020B0609070205080204" pitchFamily="49" charset="-128"/>
                <a:ea typeface="ＭＳ ゴシック" panose="020B0609070205080204" pitchFamily="49" charset="-128"/>
              </a:rPr>
              <a:t>デジタルでの消費者との関係が、複数のアイデンティティの間を自由に移動することを可能にする</a:t>
            </a:r>
            <a:endParaRPr lang="en-US" altLang="ja-JP" sz="2800" dirty="0">
              <a:latin typeface="ＭＳ ゴシック" panose="020B0609070205080204" pitchFamily="49" charset="-128"/>
              <a:ea typeface="ＭＳ ゴシック" panose="020B0609070205080204" pitchFamily="49" charset="-128"/>
            </a:endParaRPr>
          </a:p>
          <a:p>
            <a:r>
              <a:rPr kumimoji="1" lang="ja-JP" altLang="en-US" sz="2800" dirty="0">
                <a:latin typeface="ＭＳ ゴシック" panose="020B0609070205080204" pitchFamily="49" charset="-128"/>
                <a:ea typeface="ＭＳ ゴシック" panose="020B0609070205080204" pitchFamily="49" charset="-128"/>
              </a:rPr>
              <a:t>関係に応じて異なった自分を出す自己のあり方、多元的自己</a:t>
            </a:r>
            <a:endParaRPr kumimoji="1" lang="en-US" altLang="ja-JP" sz="2800" dirty="0">
              <a:latin typeface="ＭＳ ゴシック" panose="020B0609070205080204" pitchFamily="49" charset="-128"/>
              <a:ea typeface="ＭＳ ゴシック" panose="020B0609070205080204" pitchFamily="49" charset="-128"/>
            </a:endParaRPr>
          </a:p>
          <a:p>
            <a:pPr marL="0" indent="0">
              <a:buNone/>
            </a:pPr>
            <a:endParaRPr kumimoji="1" lang="ja-JP" altLang="en-US" dirty="0"/>
          </a:p>
        </p:txBody>
      </p:sp>
    </p:spTree>
    <p:extLst>
      <p:ext uri="{BB962C8B-B14F-4D97-AF65-F5344CB8AC3E}">
        <p14:creationId xmlns:p14="http://schemas.microsoft.com/office/powerpoint/2010/main" val="3423096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0" y="0"/>
            <a:ext cx="12192000" cy="8733459"/>
          </a:xfrm>
        </p:spPr>
        <p:txBody>
          <a:bodyPr>
            <a:normAutofit/>
          </a:bodyPr>
          <a:lstStyle/>
          <a:p>
            <a:pPr marL="0" indent="0">
              <a:buNone/>
            </a:pPr>
            <a:r>
              <a:rPr lang="ja-JP" altLang="en-US" sz="2400" b="1" dirty="0"/>
              <a:t>概要（オンラインショッピング）</a:t>
            </a:r>
            <a:endParaRPr lang="en-US" altLang="ja-JP" sz="2400" b="1" dirty="0"/>
          </a:p>
          <a:p>
            <a:r>
              <a:rPr lang="ja-JP" altLang="en-US" sz="2400" dirty="0"/>
              <a:t>オンラインショッピングの分岐点は</a:t>
            </a:r>
            <a:r>
              <a:rPr lang="en-US" altLang="ja-JP" sz="2400" dirty="0"/>
              <a:t>65</a:t>
            </a:r>
            <a:r>
              <a:rPr lang="ja-JP" altLang="en-US" sz="2400" dirty="0"/>
              <a:t>歳以上は</a:t>
            </a:r>
            <a:r>
              <a:rPr lang="en-US" altLang="ja-JP" sz="2400" dirty="0"/>
              <a:t>400</a:t>
            </a:r>
            <a:r>
              <a:rPr lang="ja-JP" altLang="en-US" sz="2400" dirty="0"/>
              <a:t>万円、</a:t>
            </a:r>
            <a:r>
              <a:rPr lang="en-US" altLang="ja-JP" sz="2400" dirty="0"/>
              <a:t>65</a:t>
            </a:r>
            <a:r>
              <a:rPr lang="ja-JP" altLang="en-US" sz="2400" dirty="0"/>
              <a:t>歳以下は</a:t>
            </a:r>
            <a:r>
              <a:rPr lang="en-US" altLang="ja-JP" sz="2400" dirty="0"/>
              <a:t>500</a:t>
            </a:r>
            <a:r>
              <a:rPr lang="ja-JP" altLang="en-US" sz="2400" dirty="0"/>
              <a:t>万円</a:t>
            </a:r>
            <a:endParaRPr lang="en-US" altLang="ja-JP" sz="2400" dirty="0"/>
          </a:p>
          <a:p>
            <a:r>
              <a:rPr lang="ja-JP" altLang="en-US" sz="2400" dirty="0"/>
              <a:t>オンラインショッピング世帯に限定すると支出額は中高年のほうが多い</a:t>
            </a:r>
            <a:endParaRPr lang="en-US" altLang="ja-JP" sz="2400" dirty="0"/>
          </a:p>
          <a:p>
            <a:r>
              <a:rPr lang="ja-JP" altLang="en-US" sz="2400" dirty="0"/>
              <a:t>勤労世帯より自宅時間が多い世帯のほうが支出が多い</a:t>
            </a:r>
            <a:endParaRPr lang="en-US" altLang="ja-JP" sz="2400" dirty="0"/>
          </a:p>
          <a:p>
            <a:pPr marL="0" indent="0">
              <a:buNone/>
            </a:pPr>
            <a:r>
              <a:rPr lang="ja-JP" altLang="en-US" sz="2400" b="1" dirty="0"/>
              <a:t>概要（衣類のオンラインショッピング）</a:t>
            </a:r>
            <a:endParaRPr lang="en-US" altLang="ja-JP" sz="2400" b="1" dirty="0"/>
          </a:p>
          <a:p>
            <a:r>
              <a:rPr lang="ja-JP" altLang="en-US" sz="2400" dirty="0"/>
              <a:t>コロナで衣類への支出の割合が増加、年収とともに増加傾向</a:t>
            </a:r>
            <a:endParaRPr lang="en-US" altLang="ja-JP" sz="2400" dirty="0"/>
          </a:p>
          <a:p>
            <a:r>
              <a:rPr lang="ja-JP" altLang="en-US" sz="2400" dirty="0"/>
              <a:t>女性の衣類への消費は男性の２倍</a:t>
            </a:r>
            <a:endParaRPr lang="en-US" altLang="ja-JP" sz="2400" dirty="0"/>
          </a:p>
          <a:p>
            <a:r>
              <a:rPr lang="ja-JP" altLang="en-US" sz="2400" dirty="0"/>
              <a:t>衣類への支出への割合は１０－１５％、７０歳以降は男性の減少率が高い</a:t>
            </a:r>
            <a:endParaRPr lang="en-US" altLang="ja-JP" sz="2400" dirty="0"/>
          </a:p>
          <a:p>
            <a:pPr marL="0" indent="0">
              <a:buNone/>
            </a:pPr>
            <a:r>
              <a:rPr lang="ja-JP" altLang="en-US" sz="2400" b="1" dirty="0"/>
              <a:t>概要（衣類のリキッド消費）</a:t>
            </a:r>
            <a:endParaRPr lang="en-US" altLang="ja-JP" sz="2400" b="1" dirty="0"/>
          </a:p>
          <a:p>
            <a:r>
              <a:rPr lang="ja-JP" altLang="en-US" sz="2400" dirty="0"/>
              <a:t>中高年女性のサブスクリプションは増加しているが</a:t>
            </a:r>
            <a:r>
              <a:rPr lang="en-US" altLang="ja-JP" sz="2400" dirty="0"/>
              <a:t>1</a:t>
            </a:r>
            <a:r>
              <a:rPr lang="ja-JP" altLang="en-US" sz="2400" dirty="0"/>
              <a:t>割</a:t>
            </a:r>
            <a:endParaRPr lang="en-US" altLang="ja-JP" sz="2400" dirty="0"/>
          </a:p>
          <a:p>
            <a:r>
              <a:rPr lang="ja-JP" altLang="en-US" sz="2400" dirty="0"/>
              <a:t>単発では</a:t>
            </a:r>
            <a:r>
              <a:rPr lang="en-US" altLang="ja-JP" sz="2400" dirty="0"/>
              <a:t>5</a:t>
            </a:r>
            <a:r>
              <a:rPr lang="ja-JP" altLang="en-US" sz="2400" dirty="0"/>
              <a:t>割（主に冠婚葬祭用）</a:t>
            </a:r>
            <a:endParaRPr lang="en-US" altLang="ja-JP" sz="2400" dirty="0"/>
          </a:p>
          <a:p>
            <a:pPr marL="0" indent="0">
              <a:buNone/>
            </a:pPr>
            <a:r>
              <a:rPr lang="ja-JP" altLang="en-US" sz="2400" b="1" dirty="0"/>
              <a:t>概要（百貨店のオンラインショッピング）</a:t>
            </a:r>
            <a:endParaRPr lang="en-US" altLang="ja-JP" sz="2400" b="1" dirty="0"/>
          </a:p>
          <a:p>
            <a:r>
              <a:rPr lang="ja-JP" altLang="en-US" sz="2400" dirty="0"/>
              <a:t>中高年女性が多い百貨店の売上のうち１％でしかない→百貨店は利益率が低く、オンラインに注力しない⇒レンタルも開始</a:t>
            </a:r>
            <a:endParaRPr lang="en-US" altLang="ja-JP" sz="2400" dirty="0"/>
          </a:p>
          <a:p>
            <a:r>
              <a:rPr lang="en-US" altLang="ja-JP" sz="2400" dirty="0"/>
              <a:t>M&amp;A</a:t>
            </a:r>
            <a:r>
              <a:rPr lang="ja-JP" altLang="en-US" sz="2400" dirty="0"/>
              <a:t>などで期待、高齢者用スマホ画面改善なども影響も</a:t>
            </a:r>
            <a:endParaRPr lang="en-US" altLang="ja-JP" sz="2400" dirty="0"/>
          </a:p>
          <a:p>
            <a:endParaRPr lang="en-US" altLang="ja-JP" sz="2000" dirty="0"/>
          </a:p>
          <a:p>
            <a:pPr marL="0" indent="0">
              <a:buNone/>
            </a:pPr>
            <a:endParaRPr kumimoji="1" lang="en-US" altLang="ja-JP" dirty="0"/>
          </a:p>
        </p:txBody>
      </p:sp>
    </p:spTree>
    <p:extLst>
      <p:ext uri="{BB962C8B-B14F-4D97-AF65-F5344CB8AC3E}">
        <p14:creationId xmlns:p14="http://schemas.microsoft.com/office/powerpoint/2010/main" val="28649944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92369" y="286603"/>
            <a:ext cx="10663311" cy="1450757"/>
          </a:xfrm>
        </p:spPr>
        <p:txBody>
          <a:bodyPr/>
          <a:lstStyle/>
          <a:p>
            <a:r>
              <a:rPr kumimoji="1" lang="ja-JP" altLang="en-US" dirty="0"/>
              <a:t>高齢女性がアーリーマジョリティ・アダプターに移行？</a:t>
            </a:r>
          </a:p>
        </p:txBody>
      </p:sp>
      <p:pic>
        <p:nvPicPr>
          <p:cNvPr id="1026" name="Picture 2" descr="https://makitani.net/shimauma/wp-content/uploads/2020/06/innovations_01.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36320" y="1071563"/>
            <a:ext cx="8424203" cy="4614862"/>
          </a:xfrm>
          <a:prstGeom prst="rect">
            <a:avLst/>
          </a:prstGeom>
          <a:noFill/>
          <a:extLst>
            <a:ext uri="{909E8E84-426E-40DD-AFC4-6F175D3DCCD1}">
              <a14:hiddenFill xmlns:a14="http://schemas.microsoft.com/office/drawing/2010/main">
                <a:solidFill>
                  <a:srgbClr val="FFFFFF"/>
                </a:solidFill>
              </a14:hiddenFill>
            </a:ext>
          </a:extLst>
        </p:spPr>
      </p:pic>
      <p:sp>
        <p:nvSpPr>
          <p:cNvPr id="4" name="正方形/長方形 3"/>
          <p:cNvSpPr/>
          <p:nvPr/>
        </p:nvSpPr>
        <p:spPr>
          <a:xfrm>
            <a:off x="5128055" y="6022732"/>
            <a:ext cx="6741562" cy="75613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mj-ea"/>
                <a:ea typeface="+mj-ea"/>
              </a:rPr>
              <a:t>服のレンタル？最新スマホ？流行の服？</a:t>
            </a:r>
            <a:endParaRPr kumimoji="1" lang="en-US" altLang="ja-JP" sz="2400" dirty="0">
              <a:solidFill>
                <a:schemeClr val="tx1"/>
              </a:solidFill>
              <a:latin typeface="+mj-ea"/>
              <a:ea typeface="+mj-ea"/>
            </a:endParaRPr>
          </a:p>
          <a:p>
            <a:pPr algn="ctr"/>
            <a:r>
              <a:rPr kumimoji="1" lang="ja-JP" altLang="en-US" sz="1050" dirty="0">
                <a:solidFill>
                  <a:schemeClr val="tx1"/>
                </a:solidFill>
              </a:rPr>
              <a:t>シマウマ用語集　</a:t>
            </a:r>
            <a:r>
              <a:rPr kumimoji="1" lang="en-US" altLang="ja-JP" sz="1050" dirty="0">
                <a:solidFill>
                  <a:schemeClr val="tx1"/>
                </a:solidFill>
              </a:rPr>
              <a:t>https://makitani.net/shimauma/early-adopters</a:t>
            </a:r>
            <a:endParaRPr kumimoji="1" lang="ja-JP" altLang="en-US" sz="1050" dirty="0">
              <a:solidFill>
                <a:schemeClr val="tx1"/>
              </a:solidFill>
            </a:endParaRPr>
          </a:p>
        </p:txBody>
      </p:sp>
      <p:sp>
        <p:nvSpPr>
          <p:cNvPr id="6" name="左矢印 5"/>
          <p:cNvSpPr/>
          <p:nvPr/>
        </p:nvSpPr>
        <p:spPr>
          <a:xfrm>
            <a:off x="7139354" y="4180081"/>
            <a:ext cx="4985237" cy="756139"/>
          </a:xfrm>
          <a:prstGeom prst="lef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従来の高齢女性（ラガード・レイトマジョリティ）</a:t>
            </a:r>
          </a:p>
        </p:txBody>
      </p:sp>
      <p:sp>
        <p:nvSpPr>
          <p:cNvPr id="8" name="左矢印 7"/>
          <p:cNvSpPr/>
          <p:nvPr/>
        </p:nvSpPr>
        <p:spPr>
          <a:xfrm>
            <a:off x="4803237" y="1737360"/>
            <a:ext cx="6352443" cy="439613"/>
          </a:xfrm>
          <a:prstGeom prst="lef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これからの高齢女性（アーリーマジョリティ・アダプター）</a:t>
            </a:r>
          </a:p>
        </p:txBody>
      </p:sp>
    </p:spTree>
    <p:extLst>
      <p:ext uri="{BB962C8B-B14F-4D97-AF65-F5344CB8AC3E}">
        <p14:creationId xmlns:p14="http://schemas.microsoft.com/office/powerpoint/2010/main" val="3567712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2F9BAE7-BE2D-4B80-AD01-45FAB133182A}"/>
              </a:ext>
            </a:extLst>
          </p:cNvPr>
          <p:cNvSpPr>
            <a:spLocks noGrp="1"/>
          </p:cNvSpPr>
          <p:nvPr>
            <p:ph type="title"/>
          </p:nvPr>
        </p:nvSpPr>
        <p:spPr>
          <a:xfrm>
            <a:off x="171451" y="200026"/>
            <a:ext cx="11333162" cy="642938"/>
          </a:xfrm>
        </p:spPr>
        <p:txBody>
          <a:bodyPr>
            <a:normAutofit fontScale="90000"/>
          </a:bodyPr>
          <a:lstStyle/>
          <a:p>
            <a:r>
              <a:rPr kumimoji="1" lang="ja-JP" altLang="en-US" dirty="0"/>
              <a:t>リキッド消費とソリッド消費</a:t>
            </a:r>
          </a:p>
        </p:txBody>
      </p:sp>
      <p:sp>
        <p:nvSpPr>
          <p:cNvPr id="3" name="コンテンツ プレースホルダー 2">
            <a:extLst>
              <a:ext uri="{FF2B5EF4-FFF2-40B4-BE49-F238E27FC236}">
                <a16:creationId xmlns:a16="http://schemas.microsoft.com/office/drawing/2014/main" id="{F9C073E3-8A58-49FB-8143-3805AD902B27}"/>
              </a:ext>
            </a:extLst>
          </p:cNvPr>
          <p:cNvSpPr>
            <a:spLocks noGrp="1"/>
          </p:cNvSpPr>
          <p:nvPr>
            <p:ph idx="1"/>
          </p:nvPr>
        </p:nvSpPr>
        <p:spPr>
          <a:xfrm>
            <a:off x="636844" y="1100138"/>
            <a:ext cx="10867767" cy="5557837"/>
          </a:xfrm>
        </p:spPr>
        <p:txBody>
          <a:bodyPr>
            <a:normAutofit/>
          </a:bodyPr>
          <a:lstStyle/>
          <a:p>
            <a:r>
              <a:rPr kumimoji="1" lang="en-US" altLang="ja-JP" sz="3600" dirty="0">
                <a:latin typeface="ＭＳ ゴシック" panose="020B0609070205080204" pitchFamily="49" charset="-128"/>
                <a:ea typeface="ＭＳ ゴシック" panose="020B0609070205080204" pitchFamily="49" charset="-128"/>
              </a:rPr>
              <a:t>Bauman(2000)[liquid modernity]</a:t>
            </a:r>
            <a:r>
              <a:rPr kumimoji="1" lang="ja-JP" altLang="en-US" sz="3600" dirty="0">
                <a:latin typeface="ＭＳ ゴシック" panose="020B0609070205080204" pitchFamily="49" charset="-128"/>
                <a:ea typeface="ＭＳ ゴシック" panose="020B0609070205080204" pitchFamily="49" charset="-128"/>
              </a:rPr>
              <a:t>：世界全体がソリッド（所有）からリキッドへ動いている</a:t>
            </a:r>
            <a:endParaRPr kumimoji="1" lang="en-US" altLang="ja-JP" sz="3600" dirty="0">
              <a:latin typeface="ＭＳ ゴシック" panose="020B0609070205080204" pitchFamily="49" charset="-128"/>
              <a:ea typeface="ＭＳ ゴシック" panose="020B0609070205080204" pitchFamily="49" charset="-128"/>
            </a:endParaRPr>
          </a:p>
          <a:p>
            <a:r>
              <a:rPr kumimoji="1" lang="ja-JP" altLang="en-US" sz="3600" dirty="0">
                <a:latin typeface="ＭＳ ゴシック" panose="020B0609070205080204" pitchFamily="49" charset="-128"/>
                <a:ea typeface="ＭＳ ゴシック" panose="020B0609070205080204" pitchFamily="49" charset="-128"/>
              </a:rPr>
              <a:t>リキッドとリソッドは極めとして概念化</a:t>
            </a:r>
            <a:endParaRPr kumimoji="1" lang="en-US" altLang="ja-JP" sz="3600" dirty="0">
              <a:latin typeface="ＭＳ ゴシック" panose="020B0609070205080204" pitchFamily="49" charset="-128"/>
              <a:ea typeface="ＭＳ ゴシック" panose="020B0609070205080204" pitchFamily="49" charset="-128"/>
            </a:endParaRPr>
          </a:p>
          <a:p>
            <a:r>
              <a:rPr lang="ja-JP" altLang="en-US" sz="3600" dirty="0">
                <a:latin typeface="ＭＳ ゴシック" panose="020B0609070205080204" pitchFamily="49" charset="-128"/>
                <a:ea typeface="ＭＳ ゴシック" panose="020B0609070205080204" pitchFamily="49" charset="-128"/>
              </a:rPr>
              <a:t>リキッドとソリッドのさまざまスペクトラム（連続体）なポジションに配置（</a:t>
            </a:r>
            <a:r>
              <a:rPr lang="en-US" altLang="ja-JP" sz="3600" dirty="0" err="1">
                <a:latin typeface="ＭＳ ゴシック" panose="020B0609070205080204" pitchFamily="49" charset="-128"/>
                <a:ea typeface="ＭＳ ゴシック" panose="020B0609070205080204" pitchFamily="49" charset="-128"/>
              </a:rPr>
              <a:t>Bardhi&amp;Eckhardt</a:t>
            </a:r>
            <a:r>
              <a:rPr lang="en-US" altLang="ja-JP" sz="3600" dirty="0">
                <a:latin typeface="ＭＳ ゴシック" panose="020B0609070205080204" pitchFamily="49" charset="-128"/>
                <a:ea typeface="ＭＳ ゴシック" panose="020B0609070205080204" pitchFamily="49" charset="-128"/>
              </a:rPr>
              <a:t> 2017)</a:t>
            </a:r>
            <a:endParaRPr kumimoji="1" lang="en-US" altLang="ja-JP" sz="3600" dirty="0">
              <a:latin typeface="ＭＳ ゴシック" panose="020B0609070205080204" pitchFamily="49" charset="-128"/>
              <a:ea typeface="ＭＳ ゴシック" panose="020B0609070205080204" pitchFamily="49" charset="-128"/>
            </a:endParaRPr>
          </a:p>
          <a:p>
            <a:r>
              <a:rPr lang="en-US" altLang="ja-JP" sz="3600" dirty="0" err="1">
                <a:solidFill>
                  <a:srgbClr val="FF0000"/>
                </a:solidFill>
                <a:latin typeface="ＭＳ ゴシック" panose="020B0609070205080204" pitchFamily="49" charset="-128"/>
                <a:ea typeface="ＭＳ ゴシック" panose="020B0609070205080204" pitchFamily="49" charset="-128"/>
              </a:rPr>
              <a:t>Bardhi&amp;Eckhardt</a:t>
            </a:r>
            <a:r>
              <a:rPr lang="en-US" altLang="ja-JP" sz="3600" dirty="0">
                <a:solidFill>
                  <a:srgbClr val="FF0000"/>
                </a:solidFill>
                <a:latin typeface="ＭＳ ゴシック" panose="020B0609070205080204" pitchFamily="49" charset="-128"/>
                <a:ea typeface="ＭＳ ゴシック" panose="020B0609070205080204" pitchFamily="49" charset="-128"/>
              </a:rPr>
              <a:t>(2017)</a:t>
            </a:r>
            <a:r>
              <a:rPr lang="ja-JP" altLang="en-US" sz="3600" dirty="0">
                <a:solidFill>
                  <a:srgbClr val="FF0000"/>
                </a:solidFill>
                <a:latin typeface="ＭＳ ゴシック" panose="020B0609070205080204" pitchFamily="49" charset="-128"/>
                <a:ea typeface="ＭＳ ゴシック" panose="020B0609070205080204" pitchFamily="49" charset="-128"/>
              </a:rPr>
              <a:t>：全てのタイプの消費がリキッドに向かうという不可逆的な動きは存在しない→再リソッド化を主張</a:t>
            </a:r>
            <a:endParaRPr lang="en-US" altLang="ja-JP" sz="3600" dirty="0">
              <a:solidFill>
                <a:srgbClr val="FF0000"/>
              </a:solidFill>
              <a:latin typeface="ＭＳ ゴシック" panose="020B0609070205080204" pitchFamily="49" charset="-128"/>
              <a:ea typeface="ＭＳ ゴシック" panose="020B0609070205080204" pitchFamily="49" charset="-128"/>
            </a:endParaRPr>
          </a:p>
          <a:p>
            <a:endParaRPr lang="en-US" altLang="ja-JP" dirty="0"/>
          </a:p>
          <a:p>
            <a:endParaRPr kumimoji="1" lang="ja-JP" altLang="en-US" dirty="0"/>
          </a:p>
        </p:txBody>
      </p:sp>
    </p:spTree>
    <p:extLst>
      <p:ext uri="{BB962C8B-B14F-4D97-AF65-F5344CB8AC3E}">
        <p14:creationId xmlns:p14="http://schemas.microsoft.com/office/powerpoint/2010/main" val="42336216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4116452-2BA7-4026-85B3-677F76177416}"/>
              </a:ext>
            </a:extLst>
          </p:cNvPr>
          <p:cNvSpPr>
            <a:spLocks noGrp="1"/>
          </p:cNvSpPr>
          <p:nvPr>
            <p:ph type="title"/>
          </p:nvPr>
        </p:nvSpPr>
        <p:spPr>
          <a:xfrm>
            <a:off x="485775" y="125720"/>
            <a:ext cx="11101388" cy="1011102"/>
          </a:xfrm>
        </p:spPr>
        <p:txBody>
          <a:bodyPr>
            <a:normAutofit/>
          </a:bodyPr>
          <a:lstStyle/>
          <a:p>
            <a:r>
              <a:rPr lang="ja-JP" altLang="en-US" dirty="0"/>
              <a:t>リキッド消費が消費者行動に与える影響</a:t>
            </a:r>
            <a:endParaRPr kumimoji="1" lang="ja-JP" altLang="en-US" dirty="0"/>
          </a:p>
        </p:txBody>
      </p:sp>
      <p:sp>
        <p:nvSpPr>
          <p:cNvPr id="3" name="コンテンツ プレースホルダー 2">
            <a:extLst>
              <a:ext uri="{FF2B5EF4-FFF2-40B4-BE49-F238E27FC236}">
                <a16:creationId xmlns:a16="http://schemas.microsoft.com/office/drawing/2014/main" id="{2CB7E0F9-ECFA-43F9-AD01-29E787CE4072}"/>
              </a:ext>
            </a:extLst>
          </p:cNvPr>
          <p:cNvSpPr>
            <a:spLocks noGrp="1"/>
          </p:cNvSpPr>
          <p:nvPr>
            <p:ph idx="1"/>
          </p:nvPr>
        </p:nvSpPr>
        <p:spPr>
          <a:xfrm>
            <a:off x="100014" y="800101"/>
            <a:ext cx="12091986" cy="4471987"/>
          </a:xfrm>
        </p:spPr>
        <p:txBody>
          <a:bodyPr>
            <a:normAutofit fontScale="92500" lnSpcReduction="10000"/>
          </a:bodyPr>
          <a:lstStyle/>
          <a:p>
            <a:r>
              <a:rPr lang="ja-JP" altLang="en-US" sz="3600" b="1" dirty="0">
                <a:solidFill>
                  <a:schemeClr val="tx1"/>
                </a:solidFill>
                <a:latin typeface="ＭＳ Ｐゴシック" panose="020B0600070205080204" pitchFamily="50" charset="-128"/>
                <a:ea typeface="ＭＳ Ｐゴシック" panose="020B0600070205080204" pitchFamily="50" charset="-128"/>
              </a:rPr>
              <a:t>使用・実用性に価値観</a:t>
            </a:r>
            <a:endParaRPr lang="en-US" altLang="ja-JP" sz="3600" b="1" dirty="0">
              <a:solidFill>
                <a:schemeClr val="tx1"/>
              </a:solidFill>
              <a:latin typeface="ＭＳ Ｐゴシック" panose="020B0600070205080204" pitchFamily="50" charset="-128"/>
              <a:ea typeface="ＭＳ Ｐゴシック" panose="020B0600070205080204" pitchFamily="50" charset="-128"/>
            </a:endParaRPr>
          </a:p>
          <a:p>
            <a:r>
              <a:rPr lang="ja-JP" altLang="en-US" sz="3600" b="1" dirty="0">
                <a:solidFill>
                  <a:schemeClr val="tx1"/>
                </a:solidFill>
                <a:latin typeface="ＭＳ Ｐゴシック" panose="020B0600070205080204" pitchFamily="50" charset="-128"/>
                <a:ea typeface="ＭＳ Ｐゴシック" panose="020B0600070205080204" pitchFamily="50" charset="-128"/>
              </a:rPr>
              <a:t>製品・サービスの売買（経済的交換）</a:t>
            </a:r>
            <a:r>
              <a:rPr lang="en-US" altLang="ja-JP" sz="3600" b="1" dirty="0">
                <a:solidFill>
                  <a:schemeClr val="tx1"/>
                </a:solidFill>
                <a:latin typeface="ＭＳ Ｐゴシック" panose="020B0600070205080204" pitchFamily="50" charset="-128"/>
                <a:ea typeface="ＭＳ Ｐゴシック" panose="020B0600070205080204" pitchFamily="50" charset="-128"/>
              </a:rPr>
              <a:t>/</a:t>
            </a:r>
            <a:r>
              <a:rPr lang="ja-JP" altLang="en-US" sz="3600" b="1" dirty="0">
                <a:solidFill>
                  <a:schemeClr val="tx1"/>
                </a:solidFill>
                <a:latin typeface="ＭＳ Ｐゴシック" panose="020B0600070205080204" pitchFamily="50" charset="-128"/>
                <a:ea typeface="ＭＳ Ｐゴシック" panose="020B0600070205080204" pitchFamily="50" charset="-128"/>
              </a:rPr>
              <a:t>社会的なやりとり（社会的交換）希薄なコミュニティ</a:t>
            </a:r>
            <a:endParaRPr lang="en-US" altLang="ja-JP" sz="3600" b="1" dirty="0">
              <a:solidFill>
                <a:schemeClr val="tx1"/>
              </a:solidFill>
              <a:latin typeface="ＭＳ Ｐゴシック" panose="020B0600070205080204" pitchFamily="50" charset="-128"/>
              <a:ea typeface="ＭＳ Ｐゴシック" panose="020B0600070205080204" pitchFamily="50" charset="-128"/>
            </a:endParaRPr>
          </a:p>
          <a:p>
            <a:r>
              <a:rPr lang="ja-JP" altLang="en-US" sz="3600" b="1" dirty="0">
                <a:solidFill>
                  <a:schemeClr val="tx1"/>
                </a:solidFill>
                <a:latin typeface="ＭＳ Ｐゴシック" panose="020B0600070205080204" pitchFamily="50" charset="-128"/>
                <a:ea typeface="ＭＳ Ｐゴシック" panose="020B0600070205080204" pitchFamily="50" charset="-128"/>
              </a:rPr>
              <a:t>量的な物質主義、活発なブランド</a:t>
            </a:r>
            <a:endParaRPr lang="en-US" altLang="ja-JP" sz="3600" b="1" dirty="0">
              <a:solidFill>
                <a:schemeClr val="tx1"/>
              </a:solidFill>
              <a:latin typeface="ＭＳ Ｐゴシック" panose="020B0600070205080204" pitchFamily="50" charset="-128"/>
              <a:ea typeface="ＭＳ Ｐゴシック" panose="020B0600070205080204" pitchFamily="50" charset="-128"/>
            </a:endParaRPr>
          </a:p>
          <a:p>
            <a:r>
              <a:rPr kumimoji="1" lang="ja-JP" altLang="en-US" sz="3600" b="1" dirty="0">
                <a:solidFill>
                  <a:schemeClr val="tx1"/>
                </a:solidFill>
                <a:latin typeface="ＭＳ Ｐゴシック" panose="020B0600070205080204" pitchFamily="50" charset="-128"/>
                <a:ea typeface="ＭＳ Ｐゴシック" panose="020B0600070205080204" pitchFamily="50" charset="-128"/>
              </a:rPr>
              <a:t>ブランドとの関係：アイデンティティ目的ではなく、一時的な愛着でしかない</a:t>
            </a:r>
            <a:endParaRPr kumimoji="1" lang="en-US" altLang="ja-JP" sz="3600" b="1" dirty="0">
              <a:solidFill>
                <a:schemeClr val="tx1"/>
              </a:solidFill>
              <a:latin typeface="ＭＳ Ｐゴシック" panose="020B0600070205080204" pitchFamily="50" charset="-128"/>
              <a:ea typeface="ＭＳ Ｐゴシック" panose="020B0600070205080204" pitchFamily="50" charset="-128"/>
            </a:endParaRPr>
          </a:p>
          <a:p>
            <a:r>
              <a:rPr lang="ja-JP" altLang="en-US" sz="3600" b="1" dirty="0">
                <a:solidFill>
                  <a:schemeClr val="tx1"/>
                </a:solidFill>
                <a:latin typeface="ＭＳ Ｐゴシック" panose="020B0600070205080204" pitchFamily="50" charset="-128"/>
                <a:ea typeface="ＭＳ Ｐゴシック" panose="020B0600070205080204" pitchFamily="50" charset="-128"/>
              </a:rPr>
              <a:t>手段的で、市場の倫理に基づいたもの</a:t>
            </a:r>
            <a:r>
              <a:rPr lang="en-US" altLang="ja-JP" sz="3600" b="1" dirty="0">
                <a:solidFill>
                  <a:schemeClr val="tx1"/>
                </a:solidFill>
                <a:latin typeface="ＭＳ Ｐゴシック" panose="020B0600070205080204" pitchFamily="50" charset="-128"/>
                <a:ea typeface="ＭＳ Ｐゴシック" panose="020B0600070205080204" pitchFamily="50" charset="-128"/>
              </a:rPr>
              <a:t>(</a:t>
            </a:r>
            <a:r>
              <a:rPr lang="ja-JP" altLang="en-US" sz="3600" b="1" dirty="0">
                <a:solidFill>
                  <a:schemeClr val="tx1"/>
                </a:solidFill>
                <a:latin typeface="ＭＳ Ｐゴシック" panose="020B0600070205080204" pitchFamily="50" charset="-128"/>
                <a:ea typeface="ＭＳ Ｐゴシック" panose="020B0600070205080204" pitchFamily="50" charset="-128"/>
              </a:rPr>
              <a:t>専有から循環の速さ）</a:t>
            </a:r>
            <a:endParaRPr lang="en-US" altLang="ja-JP" sz="3600" b="1" dirty="0">
              <a:solidFill>
                <a:schemeClr val="tx1"/>
              </a:solidFill>
              <a:latin typeface="ＭＳ Ｐゴシック" panose="020B0600070205080204" pitchFamily="50" charset="-128"/>
              <a:ea typeface="ＭＳ Ｐゴシック" panose="020B0600070205080204" pitchFamily="50" charset="-128"/>
            </a:endParaRPr>
          </a:p>
          <a:p>
            <a:r>
              <a:rPr kumimoji="1" lang="ja-JP" altLang="en-US" sz="3600" b="1" dirty="0">
                <a:solidFill>
                  <a:schemeClr val="tx1"/>
                </a:solidFill>
                <a:latin typeface="ＭＳ Ｐゴシック" panose="020B0600070205080204" pitchFamily="50" charset="-128"/>
                <a:ea typeface="ＭＳ Ｐゴシック" panose="020B0600070205080204" pitchFamily="50" charset="-128"/>
              </a:rPr>
              <a:t>消費者は流動的な愛着でグローバル化による激しい社会変化に適応</a:t>
            </a:r>
            <a:endParaRPr kumimoji="1" lang="en-US" altLang="ja-JP" sz="3600" b="1" dirty="0">
              <a:solidFill>
                <a:schemeClr val="tx1"/>
              </a:solidFill>
              <a:latin typeface="ＭＳ Ｐゴシック" panose="020B0600070205080204" pitchFamily="50" charset="-128"/>
              <a:ea typeface="ＭＳ Ｐゴシック" panose="020B0600070205080204" pitchFamily="50" charset="-128"/>
            </a:endParaRPr>
          </a:p>
          <a:p>
            <a:endParaRPr lang="en-US" altLang="ja-JP" sz="2400" b="1" dirty="0">
              <a:latin typeface="ＭＳ Ｐゴシック" panose="020B0600070205080204" pitchFamily="50" charset="-128"/>
              <a:ea typeface="ＭＳ Ｐゴシック" panose="020B0600070205080204" pitchFamily="50" charset="-128"/>
            </a:endParaRPr>
          </a:p>
          <a:p>
            <a:endParaRPr lang="en-US" altLang="ja-JP" sz="2400" b="1" dirty="0">
              <a:latin typeface="ＭＳ Ｐゴシック" panose="020B0600070205080204" pitchFamily="50" charset="-128"/>
              <a:ea typeface="ＭＳ Ｐゴシック" panose="020B0600070205080204" pitchFamily="50" charset="-128"/>
            </a:endParaRPr>
          </a:p>
          <a:p>
            <a:endParaRPr kumimoji="1" lang="en-US" altLang="ja-JP" sz="2400" b="1" dirty="0">
              <a:latin typeface="ＭＳ Ｐゴシック" panose="020B0600070205080204" pitchFamily="50" charset="-128"/>
              <a:ea typeface="ＭＳ Ｐゴシック" panose="020B0600070205080204" pitchFamily="50" charset="-128"/>
            </a:endParaRPr>
          </a:p>
          <a:p>
            <a:pPr marL="0" indent="0">
              <a:buNone/>
            </a:pPr>
            <a:endParaRPr lang="en-US" altLang="ja-JP" sz="2400" b="1" dirty="0">
              <a:latin typeface="ＭＳ Ｐゴシック" panose="020B0600070205080204" pitchFamily="50" charset="-128"/>
              <a:ea typeface="ＭＳ Ｐゴシック" panose="020B0600070205080204" pitchFamily="50" charset="-128"/>
            </a:endParaRPr>
          </a:p>
          <a:p>
            <a:pPr marL="0" indent="0">
              <a:buNone/>
            </a:pPr>
            <a:endParaRPr lang="en-US" altLang="ja-JP" sz="2400" b="1" dirty="0">
              <a:latin typeface="ＭＳ Ｐゴシック" panose="020B0600070205080204" pitchFamily="50" charset="-128"/>
              <a:ea typeface="ＭＳ Ｐゴシック" panose="020B0600070205080204" pitchFamily="50" charset="-128"/>
            </a:endParaRPr>
          </a:p>
          <a:p>
            <a:pPr marL="0" indent="0">
              <a:buNone/>
            </a:pPr>
            <a:endParaRPr lang="en-US" altLang="ja-JP" dirty="0"/>
          </a:p>
          <a:p>
            <a:pPr marL="0" indent="0">
              <a:buNone/>
            </a:pPr>
            <a:endParaRPr lang="en-US" altLang="ja-JP" dirty="0"/>
          </a:p>
          <a:p>
            <a:endParaRPr lang="en-US" altLang="ja-JP" dirty="0"/>
          </a:p>
          <a:p>
            <a:pPr marL="0" indent="0">
              <a:buNone/>
            </a:pPr>
            <a:endParaRPr lang="en-US" altLang="ja-JP" dirty="0"/>
          </a:p>
          <a:p>
            <a:endParaRPr lang="en-US" altLang="ja-JP" dirty="0"/>
          </a:p>
        </p:txBody>
      </p:sp>
      <p:sp>
        <p:nvSpPr>
          <p:cNvPr id="8" name="正方形/長方形 7">
            <a:extLst>
              <a:ext uri="{FF2B5EF4-FFF2-40B4-BE49-F238E27FC236}">
                <a16:creationId xmlns:a16="http://schemas.microsoft.com/office/drawing/2014/main" id="{EA873AE2-7FE8-4E84-94EC-A1C21893D15D}"/>
              </a:ext>
            </a:extLst>
          </p:cNvPr>
          <p:cNvSpPr/>
          <p:nvPr/>
        </p:nvSpPr>
        <p:spPr>
          <a:xfrm>
            <a:off x="0" y="5272088"/>
            <a:ext cx="12192000" cy="176293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2400" b="1" dirty="0">
                <a:solidFill>
                  <a:srgbClr val="FF0000"/>
                </a:solidFill>
                <a:latin typeface="ＭＳ Ｐゴシック" panose="020B0600070205080204" pitchFamily="50" charset="-128"/>
                <a:ea typeface="ＭＳ Ｐゴシック" panose="020B0600070205080204" pitchFamily="50" charset="-128"/>
              </a:rPr>
              <a:t>・愛着を抱く製品やブランドが少なくなる</a:t>
            </a:r>
            <a:endParaRPr kumimoji="1" lang="en-US" altLang="ja-JP" sz="2400" b="1" dirty="0">
              <a:solidFill>
                <a:srgbClr val="FF0000"/>
              </a:solidFill>
              <a:latin typeface="ＭＳ Ｐゴシック" panose="020B0600070205080204" pitchFamily="50" charset="-128"/>
              <a:ea typeface="ＭＳ Ｐゴシック" panose="020B0600070205080204" pitchFamily="50" charset="-128"/>
            </a:endParaRPr>
          </a:p>
          <a:p>
            <a:r>
              <a:rPr kumimoji="1" lang="ja-JP" altLang="en-US" sz="2400" b="1" dirty="0">
                <a:solidFill>
                  <a:srgbClr val="FF0000"/>
                </a:solidFill>
                <a:latin typeface="ＭＳ Ｐゴシック" panose="020B0600070205080204" pitchFamily="50" charset="-128"/>
                <a:ea typeface="ＭＳ Ｐゴシック" panose="020B0600070205080204" pitchFamily="50" charset="-128"/>
              </a:rPr>
              <a:t>・瞬間を楽しむ買い物</a:t>
            </a:r>
            <a:endParaRPr kumimoji="1" lang="en-US" altLang="ja-JP" sz="2400" b="1" dirty="0">
              <a:solidFill>
                <a:srgbClr val="FF0000"/>
              </a:solidFill>
              <a:latin typeface="ＭＳ Ｐゴシック" panose="020B0600070205080204" pitchFamily="50" charset="-128"/>
              <a:ea typeface="ＭＳ Ｐゴシック" panose="020B0600070205080204" pitchFamily="50" charset="-128"/>
            </a:endParaRPr>
          </a:p>
          <a:p>
            <a:r>
              <a:rPr kumimoji="1" lang="ja-JP" altLang="en-US" sz="2400" b="1" dirty="0">
                <a:solidFill>
                  <a:srgbClr val="FF0000"/>
                </a:solidFill>
                <a:latin typeface="ＭＳ Ｐゴシック" panose="020B0600070205080204" pitchFamily="50" charset="-128"/>
                <a:ea typeface="ＭＳ Ｐゴシック" panose="020B0600070205080204" pitchFamily="50" charset="-128"/>
              </a:rPr>
              <a:t>・アクセスやモビリティを提供する製品・ブランドには愛着</a:t>
            </a:r>
            <a:endParaRPr kumimoji="1" lang="en-US" altLang="ja-JP" sz="2400" b="1" dirty="0">
              <a:solidFill>
                <a:srgbClr val="FF0000"/>
              </a:solidFill>
              <a:latin typeface="ＭＳ Ｐゴシック" panose="020B0600070205080204" pitchFamily="50" charset="-128"/>
              <a:ea typeface="ＭＳ Ｐゴシック" panose="020B0600070205080204" pitchFamily="50" charset="-128"/>
            </a:endParaRPr>
          </a:p>
          <a:p>
            <a:r>
              <a:rPr kumimoji="1" lang="ja-JP" altLang="en-US" sz="2400" b="1" dirty="0">
                <a:solidFill>
                  <a:srgbClr val="FF0000"/>
                </a:solidFill>
                <a:latin typeface="ＭＳ Ｐゴシック" panose="020B0600070205080204" pitchFamily="50" charset="-128"/>
                <a:ea typeface="ＭＳ Ｐゴシック" panose="020B0600070205080204" pitchFamily="50" charset="-128"/>
              </a:rPr>
              <a:t>・新しくアップグレードされた製品のリブレース機能（交換）に対してロイヤルを</a:t>
            </a:r>
            <a:r>
              <a:rPr kumimoji="1" lang="ja-JP" altLang="en-US" sz="1600" dirty="0">
                <a:solidFill>
                  <a:schemeClr val="tx1"/>
                </a:solidFill>
                <a:latin typeface="ＭＳ Ｐゴシック" panose="020B0600070205080204" pitchFamily="50" charset="-128"/>
                <a:ea typeface="ＭＳ Ｐゴシック" panose="020B0600070205080204" pitchFamily="50" charset="-128"/>
              </a:rPr>
              <a:t>　</a:t>
            </a:r>
            <a:r>
              <a:rPr kumimoji="1" lang="en-US" altLang="ja-JP" sz="1600" dirty="0">
                <a:solidFill>
                  <a:schemeClr val="tx1"/>
                </a:solidFill>
                <a:latin typeface="ＭＳ Ｐゴシック" panose="020B0600070205080204" pitchFamily="50" charset="-128"/>
                <a:ea typeface="ＭＳ Ｐゴシック" panose="020B0600070205080204" pitchFamily="50" charset="-128"/>
              </a:rPr>
              <a:t>(</a:t>
            </a:r>
            <a:r>
              <a:rPr kumimoji="1" lang="en-US" altLang="ja-JP" sz="1600" dirty="0" err="1">
                <a:solidFill>
                  <a:schemeClr val="tx1"/>
                </a:solidFill>
                <a:latin typeface="ＭＳ Ｐゴシック" panose="020B0600070205080204" pitchFamily="50" charset="-128"/>
                <a:ea typeface="ＭＳ Ｐゴシック" panose="020B0600070205080204" pitchFamily="50" charset="-128"/>
              </a:rPr>
              <a:t>Bardhi&amp;Eckhardt</a:t>
            </a:r>
            <a:r>
              <a:rPr kumimoji="1" lang="en-US" altLang="ja-JP" sz="1600" dirty="0">
                <a:solidFill>
                  <a:schemeClr val="tx1"/>
                </a:solidFill>
                <a:latin typeface="ＭＳ Ｐゴシック" panose="020B0600070205080204" pitchFamily="50" charset="-128"/>
                <a:ea typeface="ＭＳ Ｐゴシック" panose="020B0600070205080204" pitchFamily="50" charset="-128"/>
              </a:rPr>
              <a:t> 2017)</a:t>
            </a:r>
            <a:endParaRPr kumimoji="1" lang="ja-JP" altLang="en-US" sz="1600" dirty="0">
              <a:solidFill>
                <a:schemeClr val="tx1"/>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6653323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601228740"/>
              </p:ext>
            </p:extLst>
          </p:nvPr>
        </p:nvGraphicFramePr>
        <p:xfrm>
          <a:off x="87923" y="1149309"/>
          <a:ext cx="11922845" cy="2409419"/>
        </p:xfrm>
        <a:graphic>
          <a:graphicData uri="http://schemas.openxmlformats.org/drawingml/2006/table">
            <a:tbl>
              <a:tblPr firstRow="1" bandRow="1">
                <a:tableStyleId>{5C22544A-7EE6-4342-B048-85BDC9FD1C3A}</a:tableStyleId>
              </a:tblPr>
              <a:tblGrid>
                <a:gridCol w="1398346">
                  <a:extLst>
                    <a:ext uri="{9D8B030D-6E8A-4147-A177-3AD203B41FA5}">
                      <a16:colId xmlns:a16="http://schemas.microsoft.com/office/drawing/2014/main" val="1132304653"/>
                    </a:ext>
                  </a:extLst>
                </a:gridCol>
                <a:gridCol w="1333896">
                  <a:extLst>
                    <a:ext uri="{9D8B030D-6E8A-4147-A177-3AD203B41FA5}">
                      <a16:colId xmlns:a16="http://schemas.microsoft.com/office/drawing/2014/main" val="853350955"/>
                    </a:ext>
                  </a:extLst>
                </a:gridCol>
                <a:gridCol w="1057812">
                  <a:extLst>
                    <a:ext uri="{9D8B030D-6E8A-4147-A177-3AD203B41FA5}">
                      <a16:colId xmlns:a16="http://schemas.microsoft.com/office/drawing/2014/main" val="3411134829"/>
                    </a:ext>
                  </a:extLst>
                </a:gridCol>
                <a:gridCol w="1057812">
                  <a:extLst>
                    <a:ext uri="{9D8B030D-6E8A-4147-A177-3AD203B41FA5}">
                      <a16:colId xmlns:a16="http://schemas.microsoft.com/office/drawing/2014/main" val="3043858512"/>
                    </a:ext>
                  </a:extLst>
                </a:gridCol>
                <a:gridCol w="961647">
                  <a:extLst>
                    <a:ext uri="{9D8B030D-6E8A-4147-A177-3AD203B41FA5}">
                      <a16:colId xmlns:a16="http://schemas.microsoft.com/office/drawing/2014/main" val="2965340033"/>
                    </a:ext>
                  </a:extLst>
                </a:gridCol>
                <a:gridCol w="1099026">
                  <a:extLst>
                    <a:ext uri="{9D8B030D-6E8A-4147-A177-3AD203B41FA5}">
                      <a16:colId xmlns:a16="http://schemas.microsoft.com/office/drawing/2014/main" val="2294769677"/>
                    </a:ext>
                  </a:extLst>
                </a:gridCol>
                <a:gridCol w="1282565">
                  <a:extLst>
                    <a:ext uri="{9D8B030D-6E8A-4147-A177-3AD203B41FA5}">
                      <a16:colId xmlns:a16="http://schemas.microsoft.com/office/drawing/2014/main" val="2532058779"/>
                    </a:ext>
                  </a:extLst>
                </a:gridCol>
                <a:gridCol w="1207873">
                  <a:extLst>
                    <a:ext uri="{9D8B030D-6E8A-4147-A177-3AD203B41FA5}">
                      <a16:colId xmlns:a16="http://schemas.microsoft.com/office/drawing/2014/main" val="4135993952"/>
                    </a:ext>
                  </a:extLst>
                </a:gridCol>
                <a:gridCol w="1300163">
                  <a:extLst>
                    <a:ext uri="{9D8B030D-6E8A-4147-A177-3AD203B41FA5}">
                      <a16:colId xmlns:a16="http://schemas.microsoft.com/office/drawing/2014/main" val="885271802"/>
                    </a:ext>
                  </a:extLst>
                </a:gridCol>
                <a:gridCol w="1223705">
                  <a:extLst>
                    <a:ext uri="{9D8B030D-6E8A-4147-A177-3AD203B41FA5}">
                      <a16:colId xmlns:a16="http://schemas.microsoft.com/office/drawing/2014/main" val="2793192917"/>
                    </a:ext>
                  </a:extLst>
                </a:gridCol>
              </a:tblGrid>
              <a:tr h="519659">
                <a:tc>
                  <a:txBody>
                    <a:bodyPr/>
                    <a:lstStyle/>
                    <a:p>
                      <a:endParaRPr kumimoji="1" lang="ja-JP" altLang="en-US" sz="2000" b="1"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2000" b="1" dirty="0">
                          <a:solidFill>
                            <a:schemeClr val="tx1"/>
                          </a:solidFill>
                          <a:latin typeface="ＭＳ ゴシック" panose="020B0609070205080204" pitchFamily="49" charset="-128"/>
                          <a:ea typeface="ＭＳ ゴシック" panose="020B0609070205080204" pitchFamily="49" charset="-128"/>
                        </a:rPr>
                        <a:t>～</a:t>
                      </a:r>
                      <a:r>
                        <a:rPr kumimoji="1" lang="en-US" altLang="ja-JP" sz="2000" b="1" dirty="0">
                          <a:solidFill>
                            <a:schemeClr val="tx1"/>
                          </a:solidFill>
                          <a:latin typeface="ＭＳ ゴシック" panose="020B0609070205080204" pitchFamily="49" charset="-128"/>
                          <a:ea typeface="ＭＳ ゴシック" panose="020B0609070205080204" pitchFamily="49" charset="-128"/>
                        </a:rPr>
                        <a:t>34</a:t>
                      </a:r>
                      <a:r>
                        <a:rPr kumimoji="1" lang="ja-JP" altLang="en-US" sz="2000" b="1" dirty="0">
                          <a:solidFill>
                            <a:schemeClr val="tx1"/>
                          </a:solidFill>
                          <a:latin typeface="ＭＳ ゴシック" panose="020B0609070205080204" pitchFamily="49" charset="-128"/>
                          <a:ea typeface="ＭＳ ゴシック" panose="020B0609070205080204" pitchFamily="49" charset="-128"/>
                        </a:rPr>
                        <a:t>歳</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rgbClr val="FF0000"/>
                          </a:solidFill>
                          <a:latin typeface="ＭＳ ゴシック" panose="020B0609070205080204" pitchFamily="49" charset="-128"/>
                          <a:ea typeface="ＭＳ ゴシック" panose="020B0609070205080204" pitchFamily="49" charset="-128"/>
                        </a:rPr>
                        <a:t>35</a:t>
                      </a:r>
                      <a:r>
                        <a:rPr kumimoji="1" lang="ja-JP" altLang="en-US" sz="2000" b="1" dirty="0">
                          <a:solidFill>
                            <a:srgbClr val="FF0000"/>
                          </a:solidFill>
                          <a:latin typeface="ＭＳ ゴシック" panose="020B0609070205080204" pitchFamily="49" charset="-128"/>
                          <a:ea typeface="ＭＳ ゴシック" panose="020B0609070205080204" pitchFamily="49" charset="-128"/>
                        </a:rPr>
                        <a:t>～</a:t>
                      </a:r>
                      <a:r>
                        <a:rPr kumimoji="1" lang="en-US" altLang="ja-JP" sz="2000" b="1" dirty="0">
                          <a:solidFill>
                            <a:srgbClr val="FF0000"/>
                          </a:solidFill>
                          <a:latin typeface="ＭＳ ゴシック" panose="020B0609070205080204" pitchFamily="49" charset="-128"/>
                          <a:ea typeface="ＭＳ ゴシック" panose="020B0609070205080204" pitchFamily="49" charset="-128"/>
                        </a:rPr>
                        <a:t>39</a:t>
                      </a:r>
                      <a:endParaRPr kumimoji="1" lang="ja-JP" altLang="en-US" sz="2000" b="1" dirty="0">
                        <a:solidFill>
                          <a:srgbClr val="FF0000"/>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chemeClr val="tx1"/>
                          </a:solidFill>
                          <a:latin typeface="ＭＳ ゴシック" panose="020B0609070205080204" pitchFamily="49" charset="-128"/>
                          <a:ea typeface="ＭＳ ゴシック" panose="020B0609070205080204" pitchFamily="49" charset="-128"/>
                        </a:rPr>
                        <a:t>40</a:t>
                      </a:r>
                      <a:r>
                        <a:rPr kumimoji="1" lang="ja-JP" altLang="en-US" sz="2000" b="1" dirty="0">
                          <a:solidFill>
                            <a:schemeClr val="tx1"/>
                          </a:solidFill>
                          <a:latin typeface="ＭＳ ゴシック" panose="020B0609070205080204" pitchFamily="49" charset="-128"/>
                          <a:ea typeface="ＭＳ ゴシック" panose="020B0609070205080204" pitchFamily="49" charset="-128"/>
                        </a:rPr>
                        <a:t>～</a:t>
                      </a:r>
                      <a:r>
                        <a:rPr kumimoji="1" lang="en-US" altLang="ja-JP" sz="2000" b="1" dirty="0">
                          <a:solidFill>
                            <a:schemeClr val="tx1"/>
                          </a:solidFill>
                          <a:latin typeface="ＭＳ ゴシック" panose="020B0609070205080204" pitchFamily="49" charset="-128"/>
                          <a:ea typeface="ＭＳ ゴシック" panose="020B0609070205080204" pitchFamily="49" charset="-128"/>
                        </a:rPr>
                        <a:t>44</a:t>
                      </a:r>
                      <a:endParaRPr kumimoji="1" lang="ja-JP" altLang="en-US" sz="2000" b="1"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rgbClr val="FF0000"/>
                          </a:solidFill>
                          <a:latin typeface="ＭＳ ゴシック" panose="020B0609070205080204" pitchFamily="49" charset="-128"/>
                          <a:ea typeface="ＭＳ ゴシック" panose="020B0609070205080204" pitchFamily="49" charset="-128"/>
                        </a:rPr>
                        <a:t>45</a:t>
                      </a:r>
                      <a:r>
                        <a:rPr kumimoji="1" lang="ja-JP" altLang="en-US" sz="2000" b="1" dirty="0">
                          <a:solidFill>
                            <a:srgbClr val="FF0000"/>
                          </a:solidFill>
                          <a:latin typeface="ＭＳ ゴシック" panose="020B0609070205080204" pitchFamily="49" charset="-128"/>
                          <a:ea typeface="ＭＳ ゴシック" panose="020B0609070205080204" pitchFamily="49" charset="-128"/>
                        </a:rPr>
                        <a:t>～</a:t>
                      </a:r>
                      <a:r>
                        <a:rPr kumimoji="1" lang="en-US" altLang="ja-JP" sz="2000" b="1" dirty="0">
                          <a:solidFill>
                            <a:srgbClr val="FF0000"/>
                          </a:solidFill>
                          <a:latin typeface="ＭＳ ゴシック" panose="020B0609070205080204" pitchFamily="49" charset="-128"/>
                          <a:ea typeface="ＭＳ ゴシック" panose="020B0609070205080204" pitchFamily="49" charset="-128"/>
                        </a:rPr>
                        <a:t>49</a:t>
                      </a:r>
                      <a:endParaRPr kumimoji="1" lang="ja-JP" altLang="en-US" sz="2000" b="1" dirty="0">
                        <a:solidFill>
                          <a:srgbClr val="FF0000"/>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chemeClr val="tx1"/>
                          </a:solidFill>
                          <a:latin typeface="ＭＳ ゴシック" panose="020B0609070205080204" pitchFamily="49" charset="-128"/>
                          <a:ea typeface="ＭＳ ゴシック" panose="020B0609070205080204" pitchFamily="49" charset="-128"/>
                        </a:rPr>
                        <a:t>50</a:t>
                      </a:r>
                      <a:r>
                        <a:rPr kumimoji="1" lang="ja-JP" altLang="en-US" sz="2000" b="1" dirty="0">
                          <a:solidFill>
                            <a:schemeClr val="tx1"/>
                          </a:solidFill>
                          <a:latin typeface="ＭＳ ゴシック" panose="020B0609070205080204" pitchFamily="49" charset="-128"/>
                          <a:ea typeface="ＭＳ ゴシック" panose="020B0609070205080204" pitchFamily="49" charset="-128"/>
                        </a:rPr>
                        <a:t>～</a:t>
                      </a:r>
                      <a:r>
                        <a:rPr kumimoji="1" lang="en-US" altLang="ja-JP" sz="2000" b="1" dirty="0">
                          <a:solidFill>
                            <a:schemeClr val="tx1"/>
                          </a:solidFill>
                          <a:latin typeface="ＭＳ ゴシック" panose="020B0609070205080204" pitchFamily="49" charset="-128"/>
                          <a:ea typeface="ＭＳ ゴシック" panose="020B0609070205080204" pitchFamily="49" charset="-128"/>
                        </a:rPr>
                        <a:t>54</a:t>
                      </a:r>
                      <a:endParaRPr kumimoji="1" lang="ja-JP" altLang="en-US" sz="2000" b="1"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chemeClr val="tx1"/>
                          </a:solidFill>
                          <a:latin typeface="ＭＳ ゴシック" panose="020B0609070205080204" pitchFamily="49" charset="-128"/>
                          <a:ea typeface="ＭＳ ゴシック" panose="020B0609070205080204" pitchFamily="49" charset="-128"/>
                        </a:rPr>
                        <a:t>55</a:t>
                      </a:r>
                      <a:r>
                        <a:rPr kumimoji="1" lang="ja-JP" altLang="en-US" sz="2000" b="1" dirty="0">
                          <a:solidFill>
                            <a:schemeClr val="tx1"/>
                          </a:solidFill>
                          <a:latin typeface="ＭＳ ゴシック" panose="020B0609070205080204" pitchFamily="49" charset="-128"/>
                          <a:ea typeface="ＭＳ ゴシック" panose="020B0609070205080204" pitchFamily="49" charset="-128"/>
                        </a:rPr>
                        <a:t>～</a:t>
                      </a:r>
                      <a:r>
                        <a:rPr kumimoji="1" lang="en-US" altLang="ja-JP" sz="2000" b="1" dirty="0">
                          <a:solidFill>
                            <a:schemeClr val="tx1"/>
                          </a:solidFill>
                          <a:latin typeface="ＭＳ ゴシック" panose="020B0609070205080204" pitchFamily="49" charset="-128"/>
                          <a:ea typeface="ＭＳ ゴシック" panose="020B0609070205080204" pitchFamily="49" charset="-128"/>
                        </a:rPr>
                        <a:t>59</a:t>
                      </a:r>
                      <a:endParaRPr kumimoji="1" lang="ja-JP" altLang="en-US" sz="2000" b="1"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chemeClr val="tx1"/>
                          </a:solidFill>
                          <a:latin typeface="ＭＳ ゴシック" panose="020B0609070205080204" pitchFamily="49" charset="-128"/>
                          <a:ea typeface="ＭＳ ゴシック" panose="020B0609070205080204" pitchFamily="49" charset="-128"/>
                        </a:rPr>
                        <a:t>60</a:t>
                      </a:r>
                      <a:r>
                        <a:rPr kumimoji="1" lang="ja-JP" altLang="en-US" sz="2000" b="1" dirty="0">
                          <a:solidFill>
                            <a:schemeClr val="tx1"/>
                          </a:solidFill>
                          <a:latin typeface="ＭＳ ゴシック" panose="020B0609070205080204" pitchFamily="49" charset="-128"/>
                          <a:ea typeface="ＭＳ ゴシック" panose="020B0609070205080204" pitchFamily="49" charset="-128"/>
                        </a:rPr>
                        <a:t>～</a:t>
                      </a:r>
                      <a:r>
                        <a:rPr kumimoji="1" lang="en-US" altLang="ja-JP" sz="2000" b="1" dirty="0">
                          <a:solidFill>
                            <a:schemeClr val="tx1"/>
                          </a:solidFill>
                          <a:latin typeface="ＭＳ ゴシック" panose="020B0609070205080204" pitchFamily="49" charset="-128"/>
                          <a:ea typeface="ＭＳ ゴシック" panose="020B0609070205080204" pitchFamily="49" charset="-128"/>
                        </a:rPr>
                        <a:t>64</a:t>
                      </a:r>
                      <a:endParaRPr kumimoji="1" lang="ja-JP" altLang="en-US" sz="2000" b="1"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chemeClr val="tx1"/>
                          </a:solidFill>
                          <a:latin typeface="ＭＳ ゴシック" panose="020B0609070205080204" pitchFamily="49" charset="-128"/>
                          <a:ea typeface="ＭＳ ゴシック" panose="020B0609070205080204" pitchFamily="49" charset="-128"/>
                        </a:rPr>
                        <a:t>65</a:t>
                      </a:r>
                      <a:r>
                        <a:rPr kumimoji="1" lang="ja-JP" altLang="en-US" sz="2000" b="1" dirty="0">
                          <a:solidFill>
                            <a:schemeClr val="tx1"/>
                          </a:solidFill>
                          <a:latin typeface="ＭＳ ゴシック" panose="020B0609070205080204" pitchFamily="49" charset="-128"/>
                          <a:ea typeface="ＭＳ ゴシック" panose="020B0609070205080204" pitchFamily="49" charset="-128"/>
                        </a:rPr>
                        <a:t>～</a:t>
                      </a:r>
                      <a:r>
                        <a:rPr kumimoji="1" lang="en-US" altLang="ja-JP" sz="2000" b="1" dirty="0">
                          <a:solidFill>
                            <a:schemeClr val="tx1"/>
                          </a:solidFill>
                          <a:latin typeface="ＭＳ ゴシック" panose="020B0609070205080204" pitchFamily="49" charset="-128"/>
                          <a:ea typeface="ＭＳ ゴシック" panose="020B0609070205080204" pitchFamily="49" charset="-128"/>
                        </a:rPr>
                        <a:t>69</a:t>
                      </a:r>
                      <a:endParaRPr kumimoji="1" lang="ja-JP" altLang="en-US" sz="2000" b="1"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chemeClr val="tx1"/>
                          </a:solidFill>
                          <a:latin typeface="ＭＳ ゴシック" panose="020B0609070205080204" pitchFamily="49" charset="-128"/>
                          <a:ea typeface="ＭＳ ゴシック" panose="020B0609070205080204" pitchFamily="49" charset="-128"/>
                        </a:rPr>
                        <a:t>70</a:t>
                      </a:r>
                      <a:r>
                        <a:rPr kumimoji="1" lang="ja-JP" altLang="en-US" sz="2000" b="1" dirty="0">
                          <a:solidFill>
                            <a:schemeClr val="tx1"/>
                          </a:solidFill>
                          <a:latin typeface="ＭＳ ゴシック" panose="020B0609070205080204" pitchFamily="49" charset="-128"/>
                          <a:ea typeface="ＭＳ ゴシック" panose="020B0609070205080204" pitchFamily="49"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49993553"/>
                  </a:ext>
                </a:extLst>
              </a:tr>
              <a:tr h="363762">
                <a:tc>
                  <a:txBody>
                    <a:bodyPr/>
                    <a:lstStyle/>
                    <a:p>
                      <a:r>
                        <a:rPr kumimoji="1" lang="ja-JP" altLang="en-US" sz="2000" b="1" dirty="0">
                          <a:latin typeface="ＭＳ ゴシック" panose="020B0609070205080204" pitchFamily="49" charset="-128"/>
                          <a:ea typeface="ＭＳ ゴシック" panose="020B0609070205080204" pitchFamily="49" charset="-128"/>
                        </a:rPr>
                        <a:t>婦人用</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chemeClr val="tx1"/>
                          </a:solidFill>
                          <a:latin typeface="ＭＳ ゴシック" panose="020B0609070205080204" pitchFamily="49" charset="-128"/>
                          <a:ea typeface="ＭＳ ゴシック" panose="020B0609070205080204" pitchFamily="49" charset="-128"/>
                        </a:rPr>
                        <a:t>1,209</a:t>
                      </a:r>
                      <a:endParaRPr kumimoji="1" lang="ja-JP" altLang="en-US" sz="2000" b="1"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rgbClr val="FF0000"/>
                          </a:solidFill>
                          <a:latin typeface="ＭＳ ゴシック" panose="020B0609070205080204" pitchFamily="49" charset="-128"/>
                          <a:ea typeface="ＭＳ ゴシック" panose="020B0609070205080204" pitchFamily="49" charset="-128"/>
                        </a:rPr>
                        <a:t>1,859</a:t>
                      </a:r>
                      <a:endParaRPr kumimoji="1" lang="ja-JP" altLang="en-US" sz="2000" b="1" dirty="0">
                        <a:solidFill>
                          <a:srgbClr val="FF0000"/>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rgbClr val="FF0000"/>
                          </a:solidFill>
                          <a:latin typeface="ＭＳ ゴシック" panose="020B0609070205080204" pitchFamily="49" charset="-128"/>
                          <a:ea typeface="ＭＳ ゴシック" panose="020B0609070205080204" pitchFamily="49" charset="-128"/>
                        </a:rPr>
                        <a:t>1,696</a:t>
                      </a:r>
                      <a:endParaRPr kumimoji="1" lang="ja-JP" altLang="en-US" sz="2000" b="1" dirty="0">
                        <a:solidFill>
                          <a:srgbClr val="FF0000"/>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rgbClr val="FF0000"/>
                          </a:solidFill>
                          <a:latin typeface="ＭＳ ゴシック" panose="020B0609070205080204" pitchFamily="49" charset="-128"/>
                          <a:ea typeface="ＭＳ ゴシック" panose="020B0609070205080204" pitchFamily="49" charset="-128"/>
                        </a:rPr>
                        <a:t>1,748</a:t>
                      </a:r>
                      <a:endParaRPr kumimoji="1" lang="ja-JP" altLang="en-US" sz="2000" b="1" dirty="0">
                        <a:solidFill>
                          <a:srgbClr val="FF0000"/>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rgbClr val="FF0000"/>
                          </a:solidFill>
                          <a:latin typeface="ＭＳ ゴシック" panose="020B0609070205080204" pitchFamily="49" charset="-128"/>
                          <a:ea typeface="ＭＳ ゴシック" panose="020B0609070205080204" pitchFamily="49" charset="-128"/>
                        </a:rPr>
                        <a:t>1,641</a:t>
                      </a:r>
                      <a:endParaRPr kumimoji="1" lang="ja-JP" altLang="en-US" sz="2000" b="1" dirty="0">
                        <a:solidFill>
                          <a:srgbClr val="FF0000"/>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rgbClr val="FF0000"/>
                          </a:solidFill>
                          <a:latin typeface="ＭＳ ゴシック" panose="020B0609070205080204" pitchFamily="49" charset="-128"/>
                          <a:ea typeface="ＭＳ ゴシック" panose="020B0609070205080204" pitchFamily="49" charset="-128"/>
                        </a:rPr>
                        <a:t>1,609</a:t>
                      </a:r>
                      <a:endParaRPr kumimoji="1" lang="ja-JP" altLang="en-US" sz="2000" b="1" dirty="0">
                        <a:solidFill>
                          <a:srgbClr val="FF0000"/>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rgbClr val="FF0000"/>
                          </a:solidFill>
                          <a:latin typeface="ＭＳ ゴシック" panose="020B0609070205080204" pitchFamily="49" charset="-128"/>
                          <a:ea typeface="ＭＳ ゴシック" panose="020B0609070205080204" pitchFamily="49" charset="-128"/>
                        </a:rPr>
                        <a:t>1,300</a:t>
                      </a:r>
                      <a:endParaRPr kumimoji="1" lang="ja-JP" altLang="en-US" sz="2000" b="1" dirty="0">
                        <a:solidFill>
                          <a:srgbClr val="FF0000"/>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rgbClr val="FF0000"/>
                          </a:solidFill>
                          <a:latin typeface="ＭＳ ゴシック" panose="020B0609070205080204" pitchFamily="49" charset="-128"/>
                          <a:ea typeface="ＭＳ ゴシック" panose="020B0609070205080204" pitchFamily="49" charset="-128"/>
                        </a:rPr>
                        <a:t>709</a:t>
                      </a:r>
                      <a:endParaRPr kumimoji="1" lang="ja-JP" altLang="en-US" sz="2000" b="1" dirty="0">
                        <a:solidFill>
                          <a:srgbClr val="FF0000"/>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chemeClr val="tx1"/>
                          </a:solidFill>
                          <a:latin typeface="ＭＳ ゴシック" panose="020B0609070205080204" pitchFamily="49" charset="-128"/>
                          <a:ea typeface="ＭＳ ゴシック" panose="020B0609070205080204" pitchFamily="49" charset="-128"/>
                        </a:rPr>
                        <a:t>380</a:t>
                      </a:r>
                      <a:endParaRPr kumimoji="1" lang="ja-JP" altLang="en-US" sz="2000" b="1"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62005691"/>
                  </a:ext>
                </a:extLst>
              </a:tr>
              <a:tr h="363762">
                <a:tc>
                  <a:txBody>
                    <a:bodyPr/>
                    <a:lstStyle/>
                    <a:p>
                      <a:r>
                        <a:rPr kumimoji="1" lang="ja-JP" altLang="en-US" sz="2000" b="1" dirty="0">
                          <a:latin typeface="ＭＳ ゴシック" panose="020B0609070205080204" pitchFamily="49" charset="-128"/>
                          <a:ea typeface="ＭＳ ゴシック" panose="020B0609070205080204" pitchFamily="49" charset="-128"/>
                        </a:rPr>
                        <a:t>紳士服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chemeClr val="tx1"/>
                          </a:solidFill>
                          <a:latin typeface="ＭＳ ゴシック" panose="020B0609070205080204" pitchFamily="49" charset="-128"/>
                          <a:ea typeface="ＭＳ ゴシック" panose="020B0609070205080204" pitchFamily="49" charset="-128"/>
                        </a:rPr>
                        <a:t>816</a:t>
                      </a:r>
                      <a:endParaRPr kumimoji="1" lang="ja-JP" altLang="en-US" sz="2000" b="1"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chemeClr val="tx1"/>
                          </a:solidFill>
                          <a:latin typeface="ＭＳ ゴシック" panose="020B0609070205080204" pitchFamily="49" charset="-128"/>
                          <a:ea typeface="ＭＳ ゴシック" panose="020B0609070205080204" pitchFamily="49" charset="-128"/>
                        </a:rPr>
                        <a:t>795</a:t>
                      </a:r>
                      <a:endParaRPr kumimoji="1" lang="ja-JP" altLang="en-US" sz="2000" b="1"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chemeClr val="tx1"/>
                          </a:solidFill>
                          <a:latin typeface="ＭＳ ゴシック" panose="020B0609070205080204" pitchFamily="49" charset="-128"/>
                          <a:ea typeface="ＭＳ ゴシック" panose="020B0609070205080204" pitchFamily="49" charset="-128"/>
                        </a:rPr>
                        <a:t>807</a:t>
                      </a:r>
                      <a:endParaRPr kumimoji="1" lang="ja-JP" altLang="en-US" sz="2000" b="1"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chemeClr val="tx1"/>
                          </a:solidFill>
                          <a:latin typeface="ＭＳ ゴシック" panose="020B0609070205080204" pitchFamily="49" charset="-128"/>
                          <a:ea typeface="ＭＳ ゴシック" panose="020B0609070205080204" pitchFamily="49" charset="-128"/>
                        </a:rPr>
                        <a:t>831</a:t>
                      </a:r>
                      <a:endParaRPr kumimoji="1" lang="ja-JP" altLang="en-US" sz="2000" b="1"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chemeClr val="tx1"/>
                          </a:solidFill>
                          <a:latin typeface="ＭＳ ゴシック" panose="020B0609070205080204" pitchFamily="49" charset="-128"/>
                          <a:ea typeface="ＭＳ ゴシック" panose="020B0609070205080204" pitchFamily="49" charset="-128"/>
                        </a:rPr>
                        <a:t>829</a:t>
                      </a:r>
                      <a:endParaRPr kumimoji="1" lang="ja-JP" altLang="en-US" sz="2000" b="1"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chemeClr val="tx1"/>
                          </a:solidFill>
                          <a:latin typeface="ＭＳ ゴシック" panose="020B0609070205080204" pitchFamily="49" charset="-128"/>
                          <a:ea typeface="ＭＳ ゴシック" panose="020B0609070205080204" pitchFamily="49" charset="-128"/>
                        </a:rPr>
                        <a:t>751</a:t>
                      </a:r>
                      <a:endParaRPr kumimoji="1" lang="ja-JP" altLang="en-US" sz="2000" b="1"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chemeClr val="tx1"/>
                          </a:solidFill>
                          <a:latin typeface="ＭＳ ゴシック" panose="020B0609070205080204" pitchFamily="49" charset="-128"/>
                          <a:ea typeface="ＭＳ ゴシック" panose="020B0609070205080204" pitchFamily="49" charset="-128"/>
                        </a:rPr>
                        <a:t>479</a:t>
                      </a:r>
                      <a:endParaRPr kumimoji="1" lang="ja-JP" altLang="en-US" sz="2000" b="1"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chemeClr val="tx1"/>
                          </a:solidFill>
                          <a:latin typeface="ＭＳ ゴシック" panose="020B0609070205080204" pitchFamily="49" charset="-128"/>
                          <a:ea typeface="ＭＳ ゴシック" panose="020B0609070205080204" pitchFamily="49" charset="-128"/>
                        </a:rPr>
                        <a:t>276</a:t>
                      </a:r>
                      <a:endParaRPr kumimoji="1" lang="ja-JP" altLang="en-US" sz="2000" b="1"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chemeClr val="tx1"/>
                          </a:solidFill>
                          <a:latin typeface="ＭＳ ゴシック" panose="020B0609070205080204" pitchFamily="49" charset="-128"/>
                          <a:ea typeface="ＭＳ ゴシック" panose="020B0609070205080204" pitchFamily="49" charset="-128"/>
                        </a:rPr>
                        <a:t>154</a:t>
                      </a:r>
                      <a:endParaRPr kumimoji="1" lang="ja-JP" altLang="en-US" sz="2000" b="1"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2334461"/>
                  </a:ext>
                </a:extLst>
              </a:tr>
              <a:tr h="303865">
                <a:tc>
                  <a:txBody>
                    <a:bodyPr/>
                    <a:lstStyle/>
                    <a:p>
                      <a:r>
                        <a:rPr kumimoji="1" lang="ja-JP" altLang="en-US" sz="2000" b="1" dirty="0">
                          <a:latin typeface="ＭＳ ゴシック" panose="020B0609070205080204" pitchFamily="49" charset="-128"/>
                          <a:ea typeface="ＭＳ ゴシック" panose="020B0609070205080204" pitchFamily="49" charset="-128"/>
                        </a:rPr>
                        <a:t>履物・他</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chemeClr val="tx1"/>
                          </a:solidFill>
                          <a:latin typeface="ＭＳ ゴシック" panose="020B0609070205080204" pitchFamily="49" charset="-128"/>
                          <a:ea typeface="ＭＳ ゴシック" panose="020B0609070205080204" pitchFamily="49" charset="-128"/>
                        </a:rPr>
                        <a:t>1,054</a:t>
                      </a:r>
                      <a:endParaRPr kumimoji="1" lang="ja-JP" altLang="en-US" sz="2000" b="1"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chemeClr val="tx1"/>
                          </a:solidFill>
                          <a:latin typeface="ＭＳ ゴシック" panose="020B0609070205080204" pitchFamily="49" charset="-128"/>
                          <a:ea typeface="ＭＳ ゴシック" panose="020B0609070205080204" pitchFamily="49" charset="-128"/>
                        </a:rPr>
                        <a:t>1,668</a:t>
                      </a:r>
                      <a:endParaRPr kumimoji="1" lang="ja-JP" altLang="en-US" sz="2000" b="1"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chemeClr val="tx1"/>
                          </a:solidFill>
                          <a:latin typeface="ＭＳ ゴシック" panose="020B0609070205080204" pitchFamily="49" charset="-128"/>
                          <a:ea typeface="ＭＳ ゴシック" panose="020B0609070205080204" pitchFamily="49" charset="-128"/>
                        </a:rPr>
                        <a:t>1,527</a:t>
                      </a:r>
                      <a:endParaRPr kumimoji="1" lang="ja-JP" altLang="en-US" sz="2000" b="1"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chemeClr val="tx1"/>
                          </a:solidFill>
                          <a:latin typeface="ＭＳ ゴシック" panose="020B0609070205080204" pitchFamily="49" charset="-128"/>
                          <a:ea typeface="ＭＳ ゴシック" panose="020B0609070205080204" pitchFamily="49" charset="-128"/>
                        </a:rPr>
                        <a:t>970</a:t>
                      </a:r>
                      <a:endParaRPr kumimoji="1" lang="ja-JP" altLang="en-US" sz="2000" b="1"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chemeClr val="tx1"/>
                          </a:solidFill>
                          <a:latin typeface="ＭＳ ゴシック" panose="020B0609070205080204" pitchFamily="49" charset="-128"/>
                          <a:ea typeface="ＭＳ ゴシック" panose="020B0609070205080204" pitchFamily="49" charset="-128"/>
                        </a:rPr>
                        <a:t>610</a:t>
                      </a:r>
                      <a:endParaRPr kumimoji="1" lang="ja-JP" altLang="en-US" sz="2000" b="1"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chemeClr val="tx1"/>
                          </a:solidFill>
                          <a:latin typeface="ＭＳ ゴシック" panose="020B0609070205080204" pitchFamily="49" charset="-128"/>
                          <a:ea typeface="ＭＳ ゴシック" panose="020B0609070205080204" pitchFamily="49" charset="-128"/>
                        </a:rPr>
                        <a:t>539</a:t>
                      </a:r>
                      <a:endParaRPr kumimoji="1" lang="ja-JP" altLang="en-US" sz="2000" b="1"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chemeClr val="tx1"/>
                          </a:solidFill>
                          <a:latin typeface="ＭＳ ゴシック" panose="020B0609070205080204" pitchFamily="49" charset="-128"/>
                          <a:ea typeface="ＭＳ ゴシック" panose="020B0609070205080204" pitchFamily="49" charset="-128"/>
                        </a:rPr>
                        <a:t>447</a:t>
                      </a:r>
                      <a:endParaRPr kumimoji="1" lang="ja-JP" altLang="en-US" sz="2000" b="1"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chemeClr val="tx1"/>
                          </a:solidFill>
                          <a:latin typeface="ＭＳ ゴシック" panose="020B0609070205080204" pitchFamily="49" charset="-128"/>
                          <a:ea typeface="ＭＳ ゴシック" panose="020B0609070205080204" pitchFamily="49" charset="-128"/>
                        </a:rPr>
                        <a:t>308</a:t>
                      </a:r>
                      <a:endParaRPr kumimoji="1" lang="ja-JP" altLang="en-US" sz="2000" b="1"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chemeClr val="tx1"/>
                          </a:solidFill>
                          <a:latin typeface="ＭＳ ゴシック" panose="020B0609070205080204" pitchFamily="49" charset="-128"/>
                          <a:ea typeface="ＭＳ ゴシック" panose="020B0609070205080204" pitchFamily="49" charset="-128"/>
                        </a:rPr>
                        <a:t>146</a:t>
                      </a:r>
                      <a:endParaRPr kumimoji="1" lang="ja-JP" altLang="en-US" sz="2000" b="1"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59132876"/>
                  </a:ext>
                </a:extLst>
              </a:tr>
              <a:tr h="668747">
                <a:tc>
                  <a:txBody>
                    <a:bodyPr/>
                    <a:lstStyle/>
                    <a:p>
                      <a:r>
                        <a:rPr kumimoji="1" lang="ja-JP" altLang="en-US" sz="2000" b="1" dirty="0">
                          <a:latin typeface="ＭＳ ゴシック" panose="020B0609070205080204" pitchFamily="49" charset="-128"/>
                          <a:ea typeface="ＭＳ ゴシック" panose="020B0609070205080204" pitchFamily="49" charset="-128"/>
                        </a:rPr>
                        <a:t>衣類</a:t>
                      </a:r>
                      <a:endParaRPr kumimoji="1" lang="en-US" altLang="ja-JP" sz="2000" b="1" dirty="0">
                        <a:latin typeface="ＭＳ ゴシック" panose="020B0609070205080204" pitchFamily="49" charset="-128"/>
                        <a:ea typeface="ＭＳ ゴシック" panose="020B0609070205080204" pitchFamily="49" charset="-128"/>
                      </a:endParaRPr>
                    </a:p>
                    <a:p>
                      <a:r>
                        <a:rPr kumimoji="1" lang="ja-JP" altLang="en-US" sz="2000" b="1" dirty="0">
                          <a:latin typeface="ＭＳ ゴシック" panose="020B0609070205080204" pitchFamily="49" charset="-128"/>
                          <a:ea typeface="ＭＳ ゴシック" panose="020B0609070205080204" pitchFamily="49" charset="-128"/>
                        </a:rPr>
                        <a:t>（計）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chemeClr val="tx1"/>
                          </a:solidFill>
                          <a:highlight>
                            <a:srgbClr val="FFFF00"/>
                          </a:highlight>
                          <a:latin typeface="ＭＳ ゴシック" panose="020B0609070205080204" pitchFamily="49" charset="-128"/>
                          <a:ea typeface="ＭＳ ゴシック" panose="020B0609070205080204" pitchFamily="49" charset="-128"/>
                        </a:rPr>
                        <a:t>3,182</a:t>
                      </a:r>
                      <a:endParaRPr kumimoji="1" lang="ja-JP" altLang="en-US" sz="2000" b="1" dirty="0">
                        <a:solidFill>
                          <a:schemeClr val="tx1"/>
                        </a:solidFill>
                        <a:highlight>
                          <a:srgbClr val="FFFF00"/>
                        </a:highlight>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chemeClr val="tx1"/>
                          </a:solidFill>
                          <a:latin typeface="ＭＳ ゴシック" panose="020B0609070205080204" pitchFamily="49" charset="-128"/>
                          <a:ea typeface="ＭＳ ゴシック" panose="020B0609070205080204" pitchFamily="49" charset="-128"/>
                        </a:rPr>
                        <a:t>4,398</a:t>
                      </a:r>
                      <a:endParaRPr kumimoji="1" lang="ja-JP" altLang="en-US" sz="2000" b="1"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chemeClr val="tx1"/>
                          </a:solidFill>
                          <a:highlight>
                            <a:srgbClr val="FFFF00"/>
                          </a:highlight>
                          <a:latin typeface="ＭＳ ゴシック" panose="020B0609070205080204" pitchFamily="49" charset="-128"/>
                          <a:ea typeface="ＭＳ ゴシック" panose="020B0609070205080204" pitchFamily="49" charset="-128"/>
                        </a:rPr>
                        <a:t>3,874</a:t>
                      </a:r>
                      <a:endParaRPr kumimoji="1" lang="ja-JP" altLang="en-US" sz="2000" b="1" dirty="0">
                        <a:solidFill>
                          <a:schemeClr val="tx1"/>
                        </a:solidFill>
                        <a:highlight>
                          <a:srgbClr val="FFFF00"/>
                        </a:highlight>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chemeClr val="tx1"/>
                          </a:solidFill>
                          <a:highlight>
                            <a:srgbClr val="FFFF00"/>
                          </a:highlight>
                          <a:latin typeface="ＭＳ ゴシック" panose="020B0609070205080204" pitchFamily="49" charset="-128"/>
                          <a:ea typeface="ＭＳ ゴシック" panose="020B0609070205080204" pitchFamily="49" charset="-128"/>
                        </a:rPr>
                        <a:t>3,563</a:t>
                      </a:r>
                      <a:endParaRPr kumimoji="1" lang="ja-JP" altLang="en-US" sz="2000" b="1" dirty="0">
                        <a:solidFill>
                          <a:schemeClr val="tx1"/>
                        </a:solidFill>
                        <a:highlight>
                          <a:srgbClr val="FFFF00"/>
                        </a:highlight>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chemeClr val="tx1"/>
                          </a:solidFill>
                          <a:highlight>
                            <a:srgbClr val="FFFF00"/>
                          </a:highlight>
                          <a:latin typeface="ＭＳ ゴシック" panose="020B0609070205080204" pitchFamily="49" charset="-128"/>
                          <a:ea typeface="ＭＳ ゴシック" panose="020B0609070205080204" pitchFamily="49" charset="-128"/>
                        </a:rPr>
                        <a:t>3,088</a:t>
                      </a:r>
                      <a:endParaRPr kumimoji="1" lang="ja-JP" altLang="en-US" sz="2000" b="1" dirty="0">
                        <a:solidFill>
                          <a:schemeClr val="tx1"/>
                        </a:solidFill>
                        <a:highlight>
                          <a:srgbClr val="FFFF00"/>
                        </a:highlight>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chemeClr val="tx1"/>
                          </a:solidFill>
                          <a:highlight>
                            <a:srgbClr val="FFFF00"/>
                          </a:highlight>
                          <a:latin typeface="ＭＳ ゴシック" panose="020B0609070205080204" pitchFamily="49" charset="-128"/>
                          <a:ea typeface="ＭＳ ゴシック" panose="020B0609070205080204" pitchFamily="49" charset="-128"/>
                        </a:rPr>
                        <a:t>2,795</a:t>
                      </a:r>
                      <a:endParaRPr kumimoji="1" lang="ja-JP" altLang="en-US" sz="2000" b="1" dirty="0">
                        <a:solidFill>
                          <a:schemeClr val="tx1"/>
                        </a:solidFill>
                        <a:highlight>
                          <a:srgbClr val="FFFF00"/>
                        </a:highlight>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chemeClr val="tx1"/>
                          </a:solidFill>
                          <a:highlight>
                            <a:srgbClr val="FFFF00"/>
                          </a:highlight>
                          <a:latin typeface="ＭＳ ゴシック" panose="020B0609070205080204" pitchFamily="49" charset="-128"/>
                          <a:ea typeface="ＭＳ ゴシック" panose="020B0609070205080204" pitchFamily="49" charset="-128"/>
                        </a:rPr>
                        <a:t>2,255</a:t>
                      </a:r>
                      <a:endParaRPr kumimoji="1" lang="ja-JP" altLang="en-US" sz="2000" b="1" dirty="0">
                        <a:solidFill>
                          <a:schemeClr val="tx1"/>
                        </a:solidFill>
                        <a:highlight>
                          <a:srgbClr val="FFFF00"/>
                        </a:highlight>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chemeClr val="tx1"/>
                          </a:solidFill>
                          <a:highlight>
                            <a:srgbClr val="FFFF00"/>
                          </a:highlight>
                          <a:latin typeface="ＭＳ ゴシック" panose="020B0609070205080204" pitchFamily="49" charset="-128"/>
                          <a:ea typeface="ＭＳ ゴシック" panose="020B0609070205080204" pitchFamily="49" charset="-128"/>
                        </a:rPr>
                        <a:t>1,299</a:t>
                      </a:r>
                      <a:endParaRPr kumimoji="1" lang="ja-JP" altLang="en-US" sz="2000" b="1" dirty="0">
                        <a:solidFill>
                          <a:schemeClr val="tx1"/>
                        </a:solidFill>
                        <a:highlight>
                          <a:srgbClr val="FFFF00"/>
                        </a:highlight>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chemeClr val="tx1"/>
                          </a:solidFill>
                          <a:latin typeface="ＭＳ ゴシック" panose="020B0609070205080204" pitchFamily="49" charset="-128"/>
                          <a:ea typeface="ＭＳ ゴシック" panose="020B0609070205080204" pitchFamily="49" charset="-128"/>
                        </a:rPr>
                        <a:t>556</a:t>
                      </a:r>
                      <a:endParaRPr kumimoji="1" lang="ja-JP" altLang="en-US" sz="2000" b="1"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22145810"/>
                  </a:ext>
                </a:extLst>
              </a:tr>
            </a:tbl>
          </a:graphicData>
        </a:graphic>
      </p:graphicFrame>
      <p:sp>
        <p:nvSpPr>
          <p:cNvPr id="5" name="正方形/長方形 4"/>
          <p:cNvSpPr/>
          <p:nvPr/>
        </p:nvSpPr>
        <p:spPr>
          <a:xfrm>
            <a:off x="-4265" y="0"/>
            <a:ext cx="12104078" cy="112541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dirty="0">
                <a:solidFill>
                  <a:schemeClr val="tx1"/>
                </a:solidFill>
                <a:latin typeface="ＭＳ Ｐゴシック" panose="020B0600070205080204" pitchFamily="50" charset="-128"/>
                <a:ea typeface="ＭＳ Ｐゴシック" panose="020B0600070205080204" pitchFamily="50" charset="-128"/>
              </a:rPr>
              <a:t>年齢別ネット利用</a:t>
            </a:r>
            <a:r>
              <a:rPr kumimoji="1" lang="ja-JP" altLang="en-US" sz="2400" dirty="0">
                <a:solidFill>
                  <a:srgbClr val="FF0000"/>
                </a:solidFill>
                <a:latin typeface="ＭＳ Ｐゴシック" panose="020B0600070205080204" pitchFamily="50" charset="-128"/>
                <a:ea typeface="ＭＳ Ｐゴシック" panose="020B0600070205080204" pitchFamily="50" charset="-128"/>
              </a:rPr>
              <a:t>衣類・履物の</a:t>
            </a:r>
            <a:r>
              <a:rPr kumimoji="1" lang="ja-JP" altLang="en-US" sz="2400" dirty="0">
                <a:solidFill>
                  <a:schemeClr val="tx1"/>
                </a:solidFill>
                <a:latin typeface="ＭＳ Ｐゴシック" panose="020B0600070205080204" pitchFamily="50" charset="-128"/>
                <a:ea typeface="ＭＳ Ｐゴシック" panose="020B0600070205080204" pitchFamily="50" charset="-128"/>
              </a:rPr>
              <a:t>支出総額（総務省家計調査</a:t>
            </a:r>
            <a:r>
              <a:rPr kumimoji="1" lang="en-US" altLang="ja-JP" sz="2400" dirty="0">
                <a:solidFill>
                  <a:schemeClr val="tx1"/>
                </a:solidFill>
                <a:latin typeface="ＭＳ Ｐゴシック" panose="020B0600070205080204" pitchFamily="50" charset="-128"/>
                <a:ea typeface="ＭＳ Ｐゴシック" panose="020B0600070205080204" pitchFamily="50" charset="-128"/>
              </a:rPr>
              <a:t>2021</a:t>
            </a:r>
            <a:r>
              <a:rPr kumimoji="1" lang="ja-JP" altLang="en-US" sz="2400" dirty="0">
                <a:solidFill>
                  <a:schemeClr val="tx1"/>
                </a:solidFill>
                <a:latin typeface="ＭＳ Ｐゴシック" panose="020B0600070205080204" pitchFamily="50" charset="-128"/>
                <a:ea typeface="ＭＳ Ｐゴシック" panose="020B0600070205080204" pitchFamily="50" charset="-128"/>
              </a:rPr>
              <a:t>年</a:t>
            </a:r>
            <a:r>
              <a:rPr kumimoji="1" lang="ja-JP" altLang="en-US" sz="2400" dirty="0">
                <a:solidFill>
                  <a:srgbClr val="FF0000"/>
                </a:solidFill>
                <a:latin typeface="ＭＳ Ｐゴシック" panose="020B0600070205080204" pitchFamily="50" charset="-128"/>
                <a:ea typeface="ＭＳ Ｐゴシック" panose="020B0600070205080204" pitchFamily="50" charset="-128"/>
              </a:rPr>
              <a:t>４－６</a:t>
            </a:r>
            <a:r>
              <a:rPr kumimoji="1" lang="ja-JP" altLang="en-US" sz="2400" dirty="0">
                <a:solidFill>
                  <a:schemeClr val="tx1"/>
                </a:solidFill>
                <a:latin typeface="ＭＳ Ｐゴシック" panose="020B0600070205080204" pitchFamily="50" charset="-128"/>
                <a:ea typeface="ＭＳ Ｐゴシック" panose="020B0600070205080204" pitchFamily="50" charset="-128"/>
              </a:rPr>
              <a:t>月の</a:t>
            </a:r>
            <a:r>
              <a:rPr kumimoji="1" lang="en-US" altLang="ja-JP" sz="2400" dirty="0">
                <a:solidFill>
                  <a:schemeClr val="tx1"/>
                </a:solidFill>
                <a:latin typeface="ＭＳ Ｐゴシック" panose="020B0600070205080204" pitchFamily="50" charset="-128"/>
                <a:ea typeface="ＭＳ Ｐゴシック" panose="020B0600070205080204" pitchFamily="50" charset="-128"/>
              </a:rPr>
              <a:t>1</a:t>
            </a:r>
            <a:r>
              <a:rPr kumimoji="1" lang="ja-JP" altLang="en-US" sz="2400" dirty="0">
                <a:solidFill>
                  <a:schemeClr val="tx1"/>
                </a:solidFill>
                <a:latin typeface="ＭＳ Ｐゴシック" panose="020B0600070205080204" pitchFamily="50" charset="-128"/>
                <a:ea typeface="ＭＳ Ｐゴシック" panose="020B0600070205080204" pitchFamily="50" charset="-128"/>
              </a:rPr>
              <a:t>ヵ月平均）</a:t>
            </a:r>
            <a:endParaRPr kumimoji="1" lang="en-US" altLang="ja-JP" sz="2400" dirty="0">
              <a:solidFill>
                <a:schemeClr val="tx1"/>
              </a:solidFill>
              <a:latin typeface="ＭＳ Ｐゴシック" panose="020B0600070205080204" pitchFamily="50" charset="-128"/>
              <a:ea typeface="ＭＳ Ｐゴシック" panose="020B0600070205080204" pitchFamily="50" charset="-128"/>
            </a:endParaRPr>
          </a:p>
          <a:p>
            <a:r>
              <a:rPr kumimoji="1" lang="en-US" altLang="ja-JP" sz="2400" dirty="0">
                <a:solidFill>
                  <a:schemeClr val="tx1"/>
                </a:solidFill>
                <a:latin typeface="ＭＳ Ｐゴシック" panose="020B0600070205080204" pitchFamily="50" charset="-128"/>
                <a:ea typeface="ＭＳ Ｐゴシック" panose="020B0600070205080204" pitchFamily="50" charset="-128"/>
              </a:rPr>
              <a:t>2</a:t>
            </a:r>
            <a:r>
              <a:rPr kumimoji="1" lang="ja-JP" altLang="en-US" sz="2400" dirty="0">
                <a:solidFill>
                  <a:schemeClr val="tx1"/>
                </a:solidFill>
                <a:latin typeface="ＭＳ Ｐゴシック" panose="020B0600070205080204" pitchFamily="50" charset="-128"/>
                <a:ea typeface="ＭＳ Ｐゴシック" panose="020B0600070205080204" pitchFamily="50" charset="-128"/>
              </a:rPr>
              <a:t>人以上の世帯</a:t>
            </a:r>
            <a:r>
              <a:rPr kumimoji="1" lang="en-US" altLang="ja-JP" sz="2400" dirty="0">
                <a:solidFill>
                  <a:schemeClr val="tx1"/>
                </a:solidFill>
                <a:latin typeface="ＭＳ Ｐゴシック" panose="020B0600070205080204" pitchFamily="50" charset="-128"/>
                <a:ea typeface="ＭＳ Ｐゴシック" panose="020B0600070205080204" pitchFamily="50" charset="-128"/>
              </a:rPr>
              <a:t>(</a:t>
            </a:r>
            <a:r>
              <a:rPr kumimoji="1" lang="ja-JP" altLang="en-US" sz="2400" dirty="0">
                <a:solidFill>
                  <a:schemeClr val="tx1"/>
                </a:solidFill>
                <a:latin typeface="ＭＳ Ｐゴシック" panose="020B0600070205080204" pitchFamily="50" charset="-128"/>
                <a:ea typeface="ＭＳ Ｐゴシック" panose="020B0600070205080204" pitchFamily="50" charset="-128"/>
              </a:rPr>
              <a:t>上）</a:t>
            </a:r>
            <a:r>
              <a:rPr kumimoji="1" lang="en-US" altLang="ja-JP" sz="2400" dirty="0">
                <a:solidFill>
                  <a:schemeClr val="tx1"/>
                </a:solidFill>
                <a:latin typeface="ＭＳ Ｐゴシック" panose="020B0600070205080204" pitchFamily="50" charset="-128"/>
                <a:ea typeface="ＭＳ Ｐゴシック" panose="020B0600070205080204" pitchFamily="50" charset="-128"/>
              </a:rPr>
              <a:t>2</a:t>
            </a:r>
            <a:r>
              <a:rPr kumimoji="1" lang="ja-JP" altLang="en-US" sz="2400" dirty="0">
                <a:solidFill>
                  <a:schemeClr val="tx1"/>
                </a:solidFill>
                <a:latin typeface="ＭＳ Ｐゴシック" panose="020B0600070205080204" pitchFamily="50" charset="-128"/>
                <a:ea typeface="ＭＳ Ｐゴシック" panose="020B0600070205080204" pitchFamily="50" charset="-128"/>
              </a:rPr>
              <a:t>人以上の勤労世帯（下）</a:t>
            </a:r>
            <a:endParaRPr kumimoji="1" lang="en-US" altLang="ja-JP" sz="2400" dirty="0">
              <a:solidFill>
                <a:schemeClr val="tx1"/>
              </a:solidFill>
              <a:latin typeface="ＭＳ Ｐゴシック" panose="020B0600070205080204" pitchFamily="50" charset="-128"/>
              <a:ea typeface="ＭＳ Ｐゴシック" panose="020B0600070205080204" pitchFamily="50" charset="-128"/>
            </a:endParaRPr>
          </a:p>
        </p:txBody>
      </p:sp>
      <p:graphicFrame>
        <p:nvGraphicFramePr>
          <p:cNvPr id="6" name="コンテンツ プレースホルダー 3">
            <a:extLst>
              <a:ext uri="{FF2B5EF4-FFF2-40B4-BE49-F238E27FC236}">
                <a16:creationId xmlns:a16="http://schemas.microsoft.com/office/drawing/2014/main" id="{E67A3569-F4FE-46A7-94DD-15DC4557CCF1}"/>
              </a:ext>
            </a:extLst>
          </p:cNvPr>
          <p:cNvGraphicFramePr>
            <a:graphicFrameLocks/>
          </p:cNvGraphicFramePr>
          <p:nvPr>
            <p:extLst>
              <p:ext uri="{D42A27DB-BD31-4B8C-83A1-F6EECF244321}">
                <p14:modId xmlns:p14="http://schemas.microsoft.com/office/powerpoint/2010/main" val="2157633628"/>
              </p:ext>
            </p:extLst>
          </p:nvPr>
        </p:nvGraphicFramePr>
        <p:xfrm>
          <a:off x="-4265" y="3582622"/>
          <a:ext cx="12015033" cy="2386172"/>
        </p:xfrm>
        <a:graphic>
          <a:graphicData uri="http://schemas.openxmlformats.org/drawingml/2006/table">
            <a:tbl>
              <a:tblPr firstRow="1" bandRow="1">
                <a:tableStyleId>{5C22544A-7EE6-4342-B048-85BDC9FD1C3A}</a:tableStyleId>
              </a:tblPr>
              <a:tblGrid>
                <a:gridCol w="1422474">
                  <a:extLst>
                    <a:ext uri="{9D8B030D-6E8A-4147-A177-3AD203B41FA5}">
                      <a16:colId xmlns:a16="http://schemas.microsoft.com/office/drawing/2014/main" val="1132304653"/>
                    </a:ext>
                  </a:extLst>
                </a:gridCol>
                <a:gridCol w="1153688">
                  <a:extLst>
                    <a:ext uri="{9D8B030D-6E8A-4147-A177-3AD203B41FA5}">
                      <a16:colId xmlns:a16="http://schemas.microsoft.com/office/drawing/2014/main" val="853350955"/>
                    </a:ext>
                  </a:extLst>
                </a:gridCol>
                <a:gridCol w="1024979">
                  <a:extLst>
                    <a:ext uri="{9D8B030D-6E8A-4147-A177-3AD203B41FA5}">
                      <a16:colId xmlns:a16="http://schemas.microsoft.com/office/drawing/2014/main" val="3411134829"/>
                    </a:ext>
                  </a:extLst>
                </a:gridCol>
                <a:gridCol w="1423107">
                  <a:extLst>
                    <a:ext uri="{9D8B030D-6E8A-4147-A177-3AD203B41FA5}">
                      <a16:colId xmlns:a16="http://schemas.microsoft.com/office/drawing/2014/main" val="3043858512"/>
                    </a:ext>
                  </a:extLst>
                </a:gridCol>
                <a:gridCol w="976483">
                  <a:extLst>
                    <a:ext uri="{9D8B030D-6E8A-4147-A177-3AD203B41FA5}">
                      <a16:colId xmlns:a16="http://schemas.microsoft.com/office/drawing/2014/main" val="2965340033"/>
                    </a:ext>
                  </a:extLst>
                </a:gridCol>
                <a:gridCol w="1100263">
                  <a:extLst>
                    <a:ext uri="{9D8B030D-6E8A-4147-A177-3AD203B41FA5}">
                      <a16:colId xmlns:a16="http://schemas.microsoft.com/office/drawing/2014/main" val="2294769677"/>
                    </a:ext>
                  </a:extLst>
                </a:gridCol>
                <a:gridCol w="1265303">
                  <a:extLst>
                    <a:ext uri="{9D8B030D-6E8A-4147-A177-3AD203B41FA5}">
                      <a16:colId xmlns:a16="http://schemas.microsoft.com/office/drawing/2014/main" val="2532058779"/>
                    </a:ext>
                  </a:extLst>
                </a:gridCol>
                <a:gridCol w="1083412">
                  <a:extLst>
                    <a:ext uri="{9D8B030D-6E8A-4147-A177-3AD203B41FA5}">
                      <a16:colId xmlns:a16="http://schemas.microsoft.com/office/drawing/2014/main" val="4135993952"/>
                    </a:ext>
                  </a:extLst>
                </a:gridCol>
                <a:gridCol w="1347328">
                  <a:extLst>
                    <a:ext uri="{9D8B030D-6E8A-4147-A177-3AD203B41FA5}">
                      <a16:colId xmlns:a16="http://schemas.microsoft.com/office/drawing/2014/main" val="885271802"/>
                    </a:ext>
                  </a:extLst>
                </a:gridCol>
                <a:gridCol w="1217996">
                  <a:extLst>
                    <a:ext uri="{9D8B030D-6E8A-4147-A177-3AD203B41FA5}">
                      <a16:colId xmlns:a16="http://schemas.microsoft.com/office/drawing/2014/main" val="2793192917"/>
                    </a:ext>
                  </a:extLst>
                </a:gridCol>
              </a:tblGrid>
              <a:tr h="496412">
                <a:tc>
                  <a:txBody>
                    <a:bodyPr/>
                    <a:lstStyle/>
                    <a:p>
                      <a:endParaRPr kumimoji="1" lang="ja-JP" altLang="en-US" sz="2000" b="1"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2000" b="1" dirty="0">
                          <a:solidFill>
                            <a:schemeClr val="tx1"/>
                          </a:solidFill>
                          <a:latin typeface="ＭＳ ゴシック" panose="020B0609070205080204" pitchFamily="49" charset="-128"/>
                          <a:ea typeface="ＭＳ ゴシック" panose="020B0609070205080204" pitchFamily="49" charset="-128"/>
                        </a:rPr>
                        <a:t>～</a:t>
                      </a:r>
                      <a:r>
                        <a:rPr kumimoji="1" lang="en-US" altLang="ja-JP" sz="2000" b="1" dirty="0">
                          <a:solidFill>
                            <a:schemeClr val="tx1"/>
                          </a:solidFill>
                          <a:latin typeface="ＭＳ ゴシック" panose="020B0609070205080204" pitchFamily="49" charset="-128"/>
                          <a:ea typeface="ＭＳ ゴシック" panose="020B0609070205080204" pitchFamily="49" charset="-128"/>
                        </a:rPr>
                        <a:t>34</a:t>
                      </a:r>
                      <a:r>
                        <a:rPr kumimoji="1" lang="ja-JP" altLang="en-US" sz="2000" b="1" dirty="0">
                          <a:solidFill>
                            <a:schemeClr val="tx1"/>
                          </a:solidFill>
                          <a:latin typeface="ＭＳ ゴシック" panose="020B0609070205080204" pitchFamily="49" charset="-128"/>
                          <a:ea typeface="ＭＳ ゴシック" panose="020B0609070205080204" pitchFamily="49" charset="-128"/>
                        </a:rPr>
                        <a:t>歳</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chemeClr val="tx1"/>
                          </a:solidFill>
                          <a:latin typeface="ＭＳ ゴシック" panose="020B0609070205080204" pitchFamily="49" charset="-128"/>
                          <a:ea typeface="ＭＳ ゴシック" panose="020B0609070205080204" pitchFamily="49" charset="-128"/>
                        </a:rPr>
                        <a:t>35</a:t>
                      </a:r>
                      <a:r>
                        <a:rPr kumimoji="1" lang="ja-JP" altLang="en-US" sz="2000" b="1" dirty="0">
                          <a:solidFill>
                            <a:schemeClr val="tx1"/>
                          </a:solidFill>
                          <a:latin typeface="ＭＳ ゴシック" panose="020B0609070205080204" pitchFamily="49" charset="-128"/>
                          <a:ea typeface="ＭＳ ゴシック" panose="020B0609070205080204" pitchFamily="49" charset="-128"/>
                        </a:rPr>
                        <a:t>～</a:t>
                      </a:r>
                      <a:r>
                        <a:rPr kumimoji="1" lang="en-US" altLang="ja-JP" sz="2000" b="1" dirty="0">
                          <a:solidFill>
                            <a:schemeClr val="tx1"/>
                          </a:solidFill>
                          <a:latin typeface="ＭＳ ゴシック" panose="020B0609070205080204" pitchFamily="49" charset="-128"/>
                          <a:ea typeface="ＭＳ ゴシック" panose="020B0609070205080204" pitchFamily="49" charset="-128"/>
                        </a:rPr>
                        <a:t>39</a:t>
                      </a:r>
                      <a:endParaRPr kumimoji="1" lang="ja-JP" altLang="en-US" sz="2000" b="1"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chemeClr val="tx1"/>
                          </a:solidFill>
                          <a:latin typeface="ＭＳ ゴシック" panose="020B0609070205080204" pitchFamily="49" charset="-128"/>
                          <a:ea typeface="ＭＳ ゴシック" panose="020B0609070205080204" pitchFamily="49" charset="-128"/>
                        </a:rPr>
                        <a:t>40</a:t>
                      </a:r>
                      <a:r>
                        <a:rPr kumimoji="1" lang="ja-JP" altLang="en-US" sz="2000" b="1" dirty="0">
                          <a:solidFill>
                            <a:schemeClr val="tx1"/>
                          </a:solidFill>
                          <a:latin typeface="ＭＳ ゴシック" panose="020B0609070205080204" pitchFamily="49" charset="-128"/>
                          <a:ea typeface="ＭＳ ゴシック" panose="020B0609070205080204" pitchFamily="49" charset="-128"/>
                        </a:rPr>
                        <a:t>～</a:t>
                      </a:r>
                      <a:r>
                        <a:rPr kumimoji="1" lang="en-US" altLang="ja-JP" sz="2000" b="1" dirty="0">
                          <a:solidFill>
                            <a:schemeClr val="tx1"/>
                          </a:solidFill>
                          <a:latin typeface="ＭＳ ゴシック" panose="020B0609070205080204" pitchFamily="49" charset="-128"/>
                          <a:ea typeface="ＭＳ ゴシック" panose="020B0609070205080204" pitchFamily="49" charset="-128"/>
                        </a:rPr>
                        <a:t>44</a:t>
                      </a:r>
                      <a:endParaRPr kumimoji="1" lang="ja-JP" altLang="en-US" sz="2000" b="1"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chemeClr val="tx1"/>
                          </a:solidFill>
                          <a:latin typeface="ＭＳ ゴシック" panose="020B0609070205080204" pitchFamily="49" charset="-128"/>
                          <a:ea typeface="ＭＳ ゴシック" panose="020B0609070205080204" pitchFamily="49" charset="-128"/>
                        </a:rPr>
                        <a:t>45</a:t>
                      </a:r>
                      <a:r>
                        <a:rPr kumimoji="1" lang="ja-JP" altLang="en-US" sz="2000" b="1" dirty="0">
                          <a:solidFill>
                            <a:schemeClr val="tx1"/>
                          </a:solidFill>
                          <a:latin typeface="ＭＳ ゴシック" panose="020B0609070205080204" pitchFamily="49" charset="-128"/>
                          <a:ea typeface="ＭＳ ゴシック" panose="020B0609070205080204" pitchFamily="49" charset="-128"/>
                        </a:rPr>
                        <a:t>～</a:t>
                      </a:r>
                      <a:r>
                        <a:rPr kumimoji="1" lang="en-US" altLang="ja-JP" sz="2000" b="1" dirty="0">
                          <a:solidFill>
                            <a:schemeClr val="tx1"/>
                          </a:solidFill>
                          <a:latin typeface="ＭＳ ゴシック" panose="020B0609070205080204" pitchFamily="49" charset="-128"/>
                          <a:ea typeface="ＭＳ ゴシック" panose="020B0609070205080204" pitchFamily="49" charset="-128"/>
                        </a:rPr>
                        <a:t>49</a:t>
                      </a:r>
                      <a:endParaRPr kumimoji="1" lang="ja-JP" altLang="en-US" sz="2000" b="1"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chemeClr val="tx1"/>
                          </a:solidFill>
                          <a:latin typeface="ＭＳ ゴシック" panose="020B0609070205080204" pitchFamily="49" charset="-128"/>
                          <a:ea typeface="ＭＳ ゴシック" panose="020B0609070205080204" pitchFamily="49" charset="-128"/>
                        </a:rPr>
                        <a:t>50</a:t>
                      </a:r>
                      <a:r>
                        <a:rPr kumimoji="1" lang="ja-JP" altLang="en-US" sz="2000" b="1" dirty="0">
                          <a:solidFill>
                            <a:schemeClr val="tx1"/>
                          </a:solidFill>
                          <a:latin typeface="ＭＳ ゴシック" panose="020B0609070205080204" pitchFamily="49" charset="-128"/>
                          <a:ea typeface="ＭＳ ゴシック" panose="020B0609070205080204" pitchFamily="49" charset="-128"/>
                        </a:rPr>
                        <a:t>～</a:t>
                      </a:r>
                      <a:r>
                        <a:rPr kumimoji="1" lang="en-US" altLang="ja-JP" sz="2000" b="1" dirty="0">
                          <a:solidFill>
                            <a:schemeClr val="tx1"/>
                          </a:solidFill>
                          <a:latin typeface="ＭＳ ゴシック" panose="020B0609070205080204" pitchFamily="49" charset="-128"/>
                          <a:ea typeface="ＭＳ ゴシック" panose="020B0609070205080204" pitchFamily="49" charset="-128"/>
                        </a:rPr>
                        <a:t>54</a:t>
                      </a:r>
                      <a:endParaRPr kumimoji="1" lang="ja-JP" altLang="en-US" sz="2000" b="1"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chemeClr val="tx1"/>
                          </a:solidFill>
                          <a:latin typeface="ＭＳ ゴシック" panose="020B0609070205080204" pitchFamily="49" charset="-128"/>
                          <a:ea typeface="ＭＳ ゴシック" panose="020B0609070205080204" pitchFamily="49" charset="-128"/>
                        </a:rPr>
                        <a:t>55</a:t>
                      </a:r>
                      <a:r>
                        <a:rPr kumimoji="1" lang="ja-JP" altLang="en-US" sz="2000" b="1" dirty="0">
                          <a:solidFill>
                            <a:schemeClr val="tx1"/>
                          </a:solidFill>
                          <a:latin typeface="ＭＳ ゴシック" panose="020B0609070205080204" pitchFamily="49" charset="-128"/>
                          <a:ea typeface="ＭＳ ゴシック" panose="020B0609070205080204" pitchFamily="49" charset="-128"/>
                        </a:rPr>
                        <a:t>～</a:t>
                      </a:r>
                      <a:r>
                        <a:rPr kumimoji="1" lang="en-US" altLang="ja-JP" sz="2000" b="1" dirty="0">
                          <a:solidFill>
                            <a:schemeClr val="tx1"/>
                          </a:solidFill>
                          <a:latin typeface="ＭＳ ゴシック" panose="020B0609070205080204" pitchFamily="49" charset="-128"/>
                          <a:ea typeface="ＭＳ ゴシック" panose="020B0609070205080204" pitchFamily="49" charset="-128"/>
                        </a:rPr>
                        <a:t>59</a:t>
                      </a:r>
                      <a:endParaRPr kumimoji="1" lang="ja-JP" altLang="en-US" sz="2000" b="1"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chemeClr val="tx1"/>
                          </a:solidFill>
                          <a:latin typeface="ＭＳ ゴシック" panose="020B0609070205080204" pitchFamily="49" charset="-128"/>
                          <a:ea typeface="ＭＳ ゴシック" panose="020B0609070205080204" pitchFamily="49" charset="-128"/>
                        </a:rPr>
                        <a:t>60</a:t>
                      </a:r>
                      <a:r>
                        <a:rPr kumimoji="1" lang="ja-JP" altLang="en-US" sz="2000" b="1" dirty="0">
                          <a:solidFill>
                            <a:schemeClr val="tx1"/>
                          </a:solidFill>
                          <a:latin typeface="ＭＳ ゴシック" panose="020B0609070205080204" pitchFamily="49" charset="-128"/>
                          <a:ea typeface="ＭＳ ゴシック" panose="020B0609070205080204" pitchFamily="49" charset="-128"/>
                        </a:rPr>
                        <a:t>～</a:t>
                      </a:r>
                      <a:r>
                        <a:rPr kumimoji="1" lang="en-US" altLang="ja-JP" sz="2000" b="1" dirty="0">
                          <a:solidFill>
                            <a:schemeClr val="tx1"/>
                          </a:solidFill>
                          <a:latin typeface="ＭＳ ゴシック" panose="020B0609070205080204" pitchFamily="49" charset="-128"/>
                          <a:ea typeface="ＭＳ ゴシック" panose="020B0609070205080204" pitchFamily="49" charset="-128"/>
                        </a:rPr>
                        <a:t>64</a:t>
                      </a:r>
                      <a:endParaRPr kumimoji="1" lang="ja-JP" altLang="en-US" sz="2000" b="1"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chemeClr val="tx1"/>
                          </a:solidFill>
                          <a:latin typeface="ＭＳ ゴシック" panose="020B0609070205080204" pitchFamily="49" charset="-128"/>
                          <a:ea typeface="ＭＳ ゴシック" panose="020B0609070205080204" pitchFamily="49" charset="-128"/>
                        </a:rPr>
                        <a:t>65</a:t>
                      </a:r>
                      <a:r>
                        <a:rPr kumimoji="1" lang="ja-JP" altLang="en-US" sz="2000" b="1" dirty="0">
                          <a:solidFill>
                            <a:schemeClr val="tx1"/>
                          </a:solidFill>
                          <a:latin typeface="ＭＳ ゴシック" panose="020B0609070205080204" pitchFamily="49" charset="-128"/>
                          <a:ea typeface="ＭＳ ゴシック" panose="020B0609070205080204" pitchFamily="49" charset="-128"/>
                        </a:rPr>
                        <a:t>～</a:t>
                      </a:r>
                      <a:r>
                        <a:rPr kumimoji="1" lang="en-US" altLang="ja-JP" sz="2000" b="1" dirty="0">
                          <a:solidFill>
                            <a:schemeClr val="tx1"/>
                          </a:solidFill>
                          <a:latin typeface="ＭＳ ゴシック" panose="020B0609070205080204" pitchFamily="49" charset="-128"/>
                          <a:ea typeface="ＭＳ ゴシック" panose="020B0609070205080204" pitchFamily="49" charset="-128"/>
                        </a:rPr>
                        <a:t>69</a:t>
                      </a:r>
                      <a:endParaRPr kumimoji="1" lang="ja-JP" altLang="en-US" sz="2000" b="1"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rgbClr val="FF0000"/>
                          </a:solidFill>
                          <a:latin typeface="ＭＳ ゴシック" panose="020B0609070205080204" pitchFamily="49" charset="-128"/>
                          <a:ea typeface="ＭＳ ゴシック" panose="020B0609070205080204" pitchFamily="49" charset="-128"/>
                        </a:rPr>
                        <a:t>70</a:t>
                      </a:r>
                      <a:r>
                        <a:rPr kumimoji="1" lang="ja-JP" altLang="en-US" sz="2000" b="1" dirty="0">
                          <a:solidFill>
                            <a:srgbClr val="FF0000"/>
                          </a:solidFill>
                          <a:latin typeface="ＭＳ ゴシック" panose="020B0609070205080204" pitchFamily="49" charset="-128"/>
                          <a:ea typeface="ＭＳ ゴシック" panose="020B0609070205080204" pitchFamily="49"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49993553"/>
                  </a:ext>
                </a:extLst>
              </a:tr>
              <a:tr h="280581">
                <a:tc>
                  <a:txBody>
                    <a:bodyPr/>
                    <a:lstStyle/>
                    <a:p>
                      <a:r>
                        <a:rPr kumimoji="1" lang="ja-JP" altLang="en-US" sz="2000" b="1" dirty="0">
                          <a:latin typeface="ＭＳ ゴシック" panose="020B0609070205080204" pitchFamily="49" charset="-128"/>
                          <a:ea typeface="ＭＳ ゴシック" panose="020B0609070205080204" pitchFamily="49" charset="-128"/>
                        </a:rPr>
                        <a:t>婦人用</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rgbClr val="FF0000"/>
                          </a:solidFill>
                          <a:latin typeface="ＭＳ ゴシック" panose="020B0609070205080204" pitchFamily="49" charset="-128"/>
                          <a:ea typeface="ＭＳ ゴシック" panose="020B0609070205080204" pitchFamily="49" charset="-128"/>
                        </a:rPr>
                        <a:t>1,700</a:t>
                      </a:r>
                      <a:endParaRPr kumimoji="1" lang="ja-JP" altLang="en-US" sz="2000" b="1" dirty="0">
                        <a:solidFill>
                          <a:srgbClr val="FF0000"/>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chemeClr val="tx1"/>
                          </a:solidFill>
                          <a:latin typeface="ＭＳ ゴシック" panose="020B0609070205080204" pitchFamily="49" charset="-128"/>
                          <a:ea typeface="ＭＳ ゴシック" panose="020B0609070205080204" pitchFamily="49" charset="-128"/>
                        </a:rPr>
                        <a:t>1,586</a:t>
                      </a:r>
                      <a:endParaRPr kumimoji="1" lang="ja-JP" altLang="en-US" sz="2000" b="1"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chemeClr val="tx1"/>
                          </a:solidFill>
                          <a:latin typeface="ＭＳ ゴシック" panose="020B0609070205080204" pitchFamily="49" charset="-128"/>
                          <a:ea typeface="ＭＳ ゴシック" panose="020B0609070205080204" pitchFamily="49" charset="-128"/>
                        </a:rPr>
                        <a:t>1,656</a:t>
                      </a:r>
                      <a:endParaRPr kumimoji="1" lang="ja-JP" altLang="en-US" sz="2000" b="1"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chemeClr val="tx1"/>
                          </a:solidFill>
                          <a:latin typeface="ＭＳ ゴシック" panose="020B0609070205080204" pitchFamily="49" charset="-128"/>
                          <a:ea typeface="ＭＳ ゴシック" panose="020B0609070205080204" pitchFamily="49" charset="-128"/>
                        </a:rPr>
                        <a:t>1,700</a:t>
                      </a:r>
                      <a:endParaRPr kumimoji="1" lang="ja-JP" altLang="en-US" sz="2000" b="1"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chemeClr val="tx1"/>
                          </a:solidFill>
                          <a:latin typeface="ＭＳ ゴシック" panose="020B0609070205080204" pitchFamily="49" charset="-128"/>
                          <a:ea typeface="ＭＳ ゴシック" panose="020B0609070205080204" pitchFamily="49" charset="-128"/>
                        </a:rPr>
                        <a:t>1,536</a:t>
                      </a:r>
                      <a:endParaRPr kumimoji="1" lang="ja-JP" altLang="en-US" sz="2000" b="1"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chemeClr val="tx1"/>
                          </a:solidFill>
                          <a:latin typeface="ＭＳ ゴシック" panose="020B0609070205080204" pitchFamily="49" charset="-128"/>
                          <a:ea typeface="ＭＳ ゴシック" panose="020B0609070205080204" pitchFamily="49" charset="-128"/>
                        </a:rPr>
                        <a:t>1,426</a:t>
                      </a:r>
                      <a:endParaRPr kumimoji="1" lang="ja-JP" altLang="en-US" sz="2000" b="1"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chemeClr val="tx1"/>
                          </a:solidFill>
                          <a:latin typeface="ＭＳ ゴシック" panose="020B0609070205080204" pitchFamily="49" charset="-128"/>
                          <a:ea typeface="ＭＳ ゴシック" panose="020B0609070205080204" pitchFamily="49" charset="-128"/>
                        </a:rPr>
                        <a:t>1,099</a:t>
                      </a:r>
                      <a:endParaRPr kumimoji="1" lang="ja-JP" altLang="en-US" sz="2000" b="1"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chemeClr val="tx1"/>
                          </a:solidFill>
                          <a:latin typeface="ＭＳ ゴシック" panose="020B0609070205080204" pitchFamily="49" charset="-128"/>
                          <a:ea typeface="ＭＳ ゴシック" panose="020B0609070205080204" pitchFamily="49" charset="-128"/>
                        </a:rPr>
                        <a:t>702</a:t>
                      </a:r>
                      <a:endParaRPr kumimoji="1" lang="ja-JP" altLang="en-US" sz="2000" b="1"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rgbClr val="FF0000"/>
                          </a:solidFill>
                          <a:latin typeface="ＭＳ ゴシック" panose="020B0609070205080204" pitchFamily="49" charset="-128"/>
                          <a:ea typeface="ＭＳ ゴシック" panose="020B0609070205080204" pitchFamily="49" charset="-128"/>
                        </a:rPr>
                        <a:t>456</a:t>
                      </a:r>
                      <a:endParaRPr kumimoji="1" lang="ja-JP" altLang="en-US" sz="2000" b="1" dirty="0">
                        <a:solidFill>
                          <a:srgbClr val="FF0000"/>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62005691"/>
                  </a:ext>
                </a:extLst>
              </a:tr>
              <a:tr h="280581">
                <a:tc>
                  <a:txBody>
                    <a:bodyPr/>
                    <a:lstStyle/>
                    <a:p>
                      <a:r>
                        <a:rPr kumimoji="1" lang="ja-JP" altLang="en-US" sz="2000" b="1" dirty="0">
                          <a:latin typeface="ＭＳ ゴシック" panose="020B0609070205080204" pitchFamily="49" charset="-128"/>
                          <a:ea typeface="ＭＳ ゴシック" panose="020B0609070205080204" pitchFamily="49" charset="-128"/>
                        </a:rPr>
                        <a:t>紳士服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chemeClr val="tx1"/>
                          </a:solidFill>
                          <a:latin typeface="ＭＳ ゴシック" panose="020B0609070205080204" pitchFamily="49" charset="-128"/>
                          <a:ea typeface="ＭＳ ゴシック" panose="020B0609070205080204" pitchFamily="49" charset="-128"/>
                        </a:rPr>
                        <a:t>797</a:t>
                      </a:r>
                      <a:endParaRPr kumimoji="1" lang="ja-JP" altLang="en-US" sz="2000" b="1"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chemeClr val="tx1"/>
                          </a:solidFill>
                          <a:latin typeface="ＭＳ ゴシック" panose="020B0609070205080204" pitchFamily="49" charset="-128"/>
                          <a:ea typeface="ＭＳ ゴシック" panose="020B0609070205080204" pitchFamily="49" charset="-128"/>
                        </a:rPr>
                        <a:t>823</a:t>
                      </a:r>
                      <a:endParaRPr kumimoji="1" lang="ja-JP" altLang="en-US" sz="2000" b="1"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chemeClr val="tx1"/>
                          </a:solidFill>
                          <a:latin typeface="ＭＳ ゴシック" panose="020B0609070205080204" pitchFamily="49" charset="-128"/>
                          <a:ea typeface="ＭＳ ゴシック" panose="020B0609070205080204" pitchFamily="49" charset="-128"/>
                        </a:rPr>
                        <a:t>798</a:t>
                      </a:r>
                      <a:endParaRPr kumimoji="1" lang="ja-JP" altLang="en-US" sz="2000" b="1"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chemeClr val="tx1"/>
                          </a:solidFill>
                          <a:latin typeface="ＭＳ ゴシック" panose="020B0609070205080204" pitchFamily="49" charset="-128"/>
                          <a:ea typeface="ＭＳ ゴシック" panose="020B0609070205080204" pitchFamily="49" charset="-128"/>
                        </a:rPr>
                        <a:t>794</a:t>
                      </a:r>
                      <a:endParaRPr kumimoji="1" lang="ja-JP" altLang="en-US" sz="2000" b="1"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chemeClr val="tx1"/>
                          </a:solidFill>
                          <a:latin typeface="ＭＳ ゴシック" panose="020B0609070205080204" pitchFamily="49" charset="-128"/>
                          <a:ea typeface="ＭＳ ゴシック" panose="020B0609070205080204" pitchFamily="49" charset="-128"/>
                        </a:rPr>
                        <a:t>801</a:t>
                      </a:r>
                      <a:endParaRPr kumimoji="1" lang="ja-JP" altLang="en-US" sz="2000" b="1"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chemeClr val="tx1"/>
                          </a:solidFill>
                          <a:latin typeface="ＭＳ ゴシック" panose="020B0609070205080204" pitchFamily="49" charset="-128"/>
                          <a:ea typeface="ＭＳ ゴシック" panose="020B0609070205080204" pitchFamily="49" charset="-128"/>
                        </a:rPr>
                        <a:t>672</a:t>
                      </a:r>
                      <a:endParaRPr kumimoji="1" lang="ja-JP" altLang="en-US" sz="2000" b="1"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chemeClr val="tx1"/>
                          </a:solidFill>
                          <a:latin typeface="ＭＳ ゴシック" panose="020B0609070205080204" pitchFamily="49" charset="-128"/>
                          <a:ea typeface="ＭＳ ゴシック" panose="020B0609070205080204" pitchFamily="49" charset="-128"/>
                        </a:rPr>
                        <a:t>408</a:t>
                      </a:r>
                      <a:endParaRPr kumimoji="1" lang="ja-JP" altLang="en-US" sz="2000" b="1"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chemeClr val="tx1"/>
                          </a:solidFill>
                          <a:latin typeface="ＭＳ ゴシック" panose="020B0609070205080204" pitchFamily="49" charset="-128"/>
                          <a:ea typeface="ＭＳ ゴシック" panose="020B0609070205080204" pitchFamily="49" charset="-128"/>
                        </a:rPr>
                        <a:t>248</a:t>
                      </a:r>
                      <a:endParaRPr kumimoji="1" lang="ja-JP" altLang="en-US" sz="2000" b="1"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chemeClr val="tx1"/>
                          </a:solidFill>
                          <a:latin typeface="ＭＳ ゴシック" panose="020B0609070205080204" pitchFamily="49" charset="-128"/>
                          <a:ea typeface="ＭＳ ゴシック" panose="020B0609070205080204" pitchFamily="49" charset="-128"/>
                        </a:rPr>
                        <a:t>217</a:t>
                      </a:r>
                      <a:endParaRPr kumimoji="1" lang="ja-JP" altLang="en-US" sz="2000" b="1"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2334461"/>
                  </a:ext>
                </a:extLst>
              </a:tr>
              <a:tr h="280581">
                <a:tc>
                  <a:txBody>
                    <a:bodyPr/>
                    <a:lstStyle/>
                    <a:p>
                      <a:r>
                        <a:rPr kumimoji="1" lang="ja-JP" altLang="en-US" sz="2000" b="1" dirty="0">
                          <a:latin typeface="ＭＳ ゴシック" panose="020B0609070205080204" pitchFamily="49" charset="-128"/>
                          <a:ea typeface="ＭＳ ゴシック" panose="020B0609070205080204" pitchFamily="49" charset="-128"/>
                        </a:rPr>
                        <a:t>履物・他</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chemeClr val="tx1"/>
                          </a:solidFill>
                          <a:latin typeface="ＭＳ ゴシック" panose="020B0609070205080204" pitchFamily="49" charset="-128"/>
                          <a:ea typeface="ＭＳ ゴシック" panose="020B0609070205080204" pitchFamily="49" charset="-128"/>
                        </a:rPr>
                        <a:t>1,161</a:t>
                      </a:r>
                      <a:endParaRPr kumimoji="1" lang="ja-JP" altLang="en-US" sz="2000" b="1"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chemeClr val="tx1"/>
                          </a:solidFill>
                          <a:latin typeface="ＭＳ ゴシック" panose="020B0609070205080204" pitchFamily="49" charset="-128"/>
                          <a:ea typeface="ＭＳ ゴシック" panose="020B0609070205080204" pitchFamily="49" charset="-128"/>
                        </a:rPr>
                        <a:t>1,800</a:t>
                      </a:r>
                      <a:endParaRPr kumimoji="1" lang="ja-JP" altLang="en-US" sz="2000" b="1"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chemeClr val="tx1"/>
                          </a:solidFill>
                          <a:latin typeface="ＭＳ ゴシック" panose="020B0609070205080204" pitchFamily="49" charset="-128"/>
                          <a:ea typeface="ＭＳ ゴシック" panose="020B0609070205080204" pitchFamily="49" charset="-128"/>
                        </a:rPr>
                        <a:t>1,355</a:t>
                      </a:r>
                      <a:endParaRPr kumimoji="1" lang="ja-JP" altLang="en-US" sz="2000" b="1"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chemeClr val="tx1"/>
                          </a:solidFill>
                          <a:latin typeface="ＭＳ ゴシック" panose="020B0609070205080204" pitchFamily="49" charset="-128"/>
                          <a:ea typeface="ＭＳ ゴシック" panose="020B0609070205080204" pitchFamily="49" charset="-128"/>
                        </a:rPr>
                        <a:t>965</a:t>
                      </a:r>
                      <a:endParaRPr kumimoji="1" lang="ja-JP" altLang="en-US" sz="2000" b="1"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chemeClr val="tx1"/>
                          </a:solidFill>
                          <a:latin typeface="ＭＳ ゴシック" panose="020B0609070205080204" pitchFamily="49" charset="-128"/>
                          <a:ea typeface="ＭＳ ゴシック" panose="020B0609070205080204" pitchFamily="49" charset="-128"/>
                        </a:rPr>
                        <a:t>675</a:t>
                      </a:r>
                      <a:endParaRPr kumimoji="1" lang="ja-JP" altLang="en-US" sz="2000" b="1"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chemeClr val="tx1"/>
                          </a:solidFill>
                          <a:latin typeface="ＭＳ ゴシック" panose="020B0609070205080204" pitchFamily="49" charset="-128"/>
                          <a:ea typeface="ＭＳ ゴシック" panose="020B0609070205080204" pitchFamily="49" charset="-128"/>
                        </a:rPr>
                        <a:t>558</a:t>
                      </a:r>
                      <a:endParaRPr kumimoji="1" lang="ja-JP" altLang="en-US" sz="2000" b="1"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chemeClr val="tx1"/>
                          </a:solidFill>
                          <a:latin typeface="ＭＳ ゴシック" panose="020B0609070205080204" pitchFamily="49" charset="-128"/>
                          <a:ea typeface="ＭＳ ゴシック" panose="020B0609070205080204" pitchFamily="49" charset="-128"/>
                        </a:rPr>
                        <a:t>400</a:t>
                      </a:r>
                      <a:endParaRPr kumimoji="1" lang="ja-JP" altLang="en-US" sz="2000" b="1"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chemeClr val="tx1"/>
                          </a:solidFill>
                          <a:latin typeface="ＭＳ ゴシック" panose="020B0609070205080204" pitchFamily="49" charset="-128"/>
                          <a:ea typeface="ＭＳ ゴシック" panose="020B0609070205080204" pitchFamily="49" charset="-128"/>
                        </a:rPr>
                        <a:t>281</a:t>
                      </a:r>
                      <a:endParaRPr kumimoji="1" lang="ja-JP" altLang="en-US" sz="2000" b="1"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chemeClr val="tx1"/>
                          </a:solidFill>
                          <a:latin typeface="ＭＳ ゴシック" panose="020B0609070205080204" pitchFamily="49" charset="-128"/>
                          <a:ea typeface="ＭＳ ゴシック" panose="020B0609070205080204" pitchFamily="49" charset="-128"/>
                        </a:rPr>
                        <a:t>179</a:t>
                      </a:r>
                      <a:endParaRPr kumimoji="1" lang="ja-JP" altLang="en-US" sz="2000" b="1"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59132876"/>
                  </a:ext>
                </a:extLst>
              </a:tr>
              <a:tr h="280581">
                <a:tc>
                  <a:txBody>
                    <a:bodyPr/>
                    <a:lstStyle/>
                    <a:p>
                      <a:r>
                        <a:rPr kumimoji="1" lang="ja-JP" altLang="en-US" sz="2000" b="1" dirty="0">
                          <a:latin typeface="ＭＳ ゴシック" panose="020B0609070205080204" pitchFamily="49" charset="-128"/>
                          <a:ea typeface="ＭＳ ゴシック" panose="020B0609070205080204" pitchFamily="49" charset="-128"/>
                        </a:rPr>
                        <a:t>衣類（計）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chemeClr val="tx1"/>
                          </a:solidFill>
                          <a:latin typeface="ＭＳ ゴシック" panose="020B0609070205080204" pitchFamily="49" charset="-128"/>
                          <a:ea typeface="ＭＳ ゴシック" panose="020B0609070205080204" pitchFamily="49" charset="-128"/>
                        </a:rPr>
                        <a:t>3,137</a:t>
                      </a:r>
                      <a:endParaRPr kumimoji="1" lang="ja-JP" altLang="en-US" sz="2000" b="1"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chemeClr val="tx1"/>
                          </a:solidFill>
                          <a:highlight>
                            <a:srgbClr val="FFFF00"/>
                          </a:highlight>
                          <a:latin typeface="ＭＳ ゴシック" panose="020B0609070205080204" pitchFamily="49" charset="-128"/>
                          <a:ea typeface="ＭＳ ゴシック" panose="020B0609070205080204" pitchFamily="49" charset="-128"/>
                        </a:rPr>
                        <a:t>4,532</a:t>
                      </a:r>
                      <a:endParaRPr kumimoji="1" lang="ja-JP" altLang="en-US" sz="2000" b="1" dirty="0">
                        <a:solidFill>
                          <a:schemeClr val="tx1"/>
                        </a:solidFill>
                        <a:highlight>
                          <a:srgbClr val="FFFF00"/>
                        </a:highlight>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chemeClr val="tx1"/>
                          </a:solidFill>
                          <a:latin typeface="ＭＳ ゴシック" panose="020B0609070205080204" pitchFamily="49" charset="-128"/>
                          <a:ea typeface="ＭＳ ゴシック" panose="020B0609070205080204" pitchFamily="49" charset="-128"/>
                        </a:rPr>
                        <a:t>3,809</a:t>
                      </a:r>
                      <a:endParaRPr kumimoji="1" lang="ja-JP" altLang="en-US" sz="2000" b="1"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chemeClr val="tx1"/>
                          </a:solidFill>
                          <a:latin typeface="ＭＳ ゴシック" panose="020B0609070205080204" pitchFamily="49" charset="-128"/>
                          <a:ea typeface="ＭＳ ゴシック" panose="020B0609070205080204" pitchFamily="49" charset="-128"/>
                        </a:rPr>
                        <a:t>3,459</a:t>
                      </a:r>
                      <a:endParaRPr kumimoji="1" lang="ja-JP" altLang="en-US" sz="2000" b="1"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chemeClr val="tx1"/>
                          </a:solidFill>
                          <a:latin typeface="ＭＳ ゴシック" panose="020B0609070205080204" pitchFamily="49" charset="-128"/>
                          <a:ea typeface="ＭＳ ゴシック" panose="020B0609070205080204" pitchFamily="49" charset="-128"/>
                        </a:rPr>
                        <a:t>3,012</a:t>
                      </a:r>
                      <a:endParaRPr kumimoji="1" lang="ja-JP" altLang="en-US" sz="2000" b="1"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chemeClr val="tx1"/>
                          </a:solidFill>
                          <a:latin typeface="ＭＳ ゴシック" panose="020B0609070205080204" pitchFamily="49" charset="-128"/>
                          <a:ea typeface="ＭＳ ゴシック" panose="020B0609070205080204" pitchFamily="49" charset="-128"/>
                        </a:rPr>
                        <a:t>2,656</a:t>
                      </a:r>
                      <a:endParaRPr kumimoji="1" lang="ja-JP" altLang="en-US" sz="2000" b="1"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chemeClr val="tx1"/>
                          </a:solidFill>
                          <a:latin typeface="ＭＳ ゴシック" panose="020B0609070205080204" pitchFamily="49" charset="-128"/>
                          <a:ea typeface="ＭＳ ゴシック" panose="020B0609070205080204" pitchFamily="49" charset="-128"/>
                        </a:rPr>
                        <a:t>1,906</a:t>
                      </a:r>
                      <a:endParaRPr kumimoji="1" lang="ja-JP" altLang="en-US" sz="2000" b="1"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chemeClr val="tx1"/>
                          </a:solidFill>
                          <a:latin typeface="ＭＳ ゴシック" panose="020B0609070205080204" pitchFamily="49" charset="-128"/>
                          <a:ea typeface="ＭＳ ゴシック" panose="020B0609070205080204" pitchFamily="49" charset="-128"/>
                        </a:rPr>
                        <a:t>1,231</a:t>
                      </a:r>
                      <a:endParaRPr kumimoji="1" lang="ja-JP" altLang="en-US" sz="2000" b="1"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chemeClr val="tx1"/>
                          </a:solidFill>
                          <a:highlight>
                            <a:srgbClr val="FFFF00"/>
                          </a:highlight>
                          <a:latin typeface="ＭＳ ゴシック" panose="020B0609070205080204" pitchFamily="49" charset="-128"/>
                          <a:ea typeface="ＭＳ ゴシック" panose="020B0609070205080204" pitchFamily="49" charset="-128"/>
                        </a:rPr>
                        <a:t>852</a:t>
                      </a:r>
                      <a:endParaRPr kumimoji="1" lang="ja-JP" altLang="en-US" sz="2000" b="1" dirty="0">
                        <a:solidFill>
                          <a:schemeClr val="tx1"/>
                        </a:solidFill>
                        <a:highlight>
                          <a:srgbClr val="FFFF00"/>
                        </a:highlight>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22145810"/>
                  </a:ext>
                </a:extLst>
              </a:tr>
            </a:tbl>
          </a:graphicData>
        </a:graphic>
      </p:graphicFrame>
      <p:sp>
        <p:nvSpPr>
          <p:cNvPr id="3" name="正方形/長方形 2">
            <a:extLst>
              <a:ext uri="{FF2B5EF4-FFF2-40B4-BE49-F238E27FC236}">
                <a16:creationId xmlns:a16="http://schemas.microsoft.com/office/drawing/2014/main" id="{5864310E-94DA-441E-AB16-61E3E3C546CE}"/>
              </a:ext>
            </a:extLst>
          </p:cNvPr>
          <p:cNvSpPr/>
          <p:nvPr/>
        </p:nvSpPr>
        <p:spPr>
          <a:xfrm>
            <a:off x="1" y="5854890"/>
            <a:ext cx="12192000" cy="100311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en-US" altLang="ja-JP" b="1" dirty="0"/>
          </a:p>
          <a:p>
            <a:pPr algn="ctr"/>
            <a:r>
              <a:rPr kumimoji="1" lang="ja-JP" altLang="en-US" b="1" dirty="0"/>
              <a:t>婦人服・合計では「勤労世帯」の支出は多いのは７０歳以上と３４歳以下のみ。男性は</a:t>
            </a:r>
            <a:r>
              <a:rPr kumimoji="1" lang="en-US" altLang="ja-JP" b="1" dirty="0"/>
              <a:t>70</a:t>
            </a:r>
            <a:r>
              <a:rPr kumimoji="1" lang="ja-JP" altLang="en-US" b="1" dirty="0"/>
              <a:t>歳以上のみ。</a:t>
            </a:r>
            <a:endParaRPr kumimoji="1" lang="en-US" altLang="ja-JP" b="1" dirty="0"/>
          </a:p>
          <a:p>
            <a:pPr algn="ctr"/>
            <a:r>
              <a:rPr kumimoji="1" lang="ja-JP" altLang="en-US" b="1" dirty="0"/>
              <a:t>女性は男性の</a:t>
            </a:r>
            <a:r>
              <a:rPr kumimoji="1" lang="en-US" altLang="ja-JP" b="1" dirty="0"/>
              <a:t>2</a:t>
            </a:r>
            <a:r>
              <a:rPr kumimoji="1" lang="ja-JP" altLang="en-US" b="1" dirty="0"/>
              <a:t>倍</a:t>
            </a:r>
          </a:p>
        </p:txBody>
      </p:sp>
    </p:spTree>
    <p:extLst>
      <p:ext uri="{BB962C8B-B14F-4D97-AF65-F5344CB8AC3E}">
        <p14:creationId xmlns:p14="http://schemas.microsoft.com/office/powerpoint/2010/main" val="3220106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320EB2-FD96-4B12-B827-3AF12AAF3094}"/>
              </a:ext>
            </a:extLst>
          </p:cNvPr>
          <p:cNvSpPr>
            <a:spLocks noGrp="1"/>
          </p:cNvSpPr>
          <p:nvPr>
            <p:ph type="title"/>
          </p:nvPr>
        </p:nvSpPr>
        <p:spPr>
          <a:xfrm>
            <a:off x="642938" y="157164"/>
            <a:ext cx="11115675" cy="900112"/>
          </a:xfrm>
        </p:spPr>
        <p:txBody>
          <a:bodyPr>
            <a:normAutofit fontScale="90000"/>
          </a:bodyPr>
          <a:lstStyle/>
          <a:p>
            <a:r>
              <a:rPr kumimoji="1" lang="ja-JP" altLang="en-US" dirty="0"/>
              <a:t>２人以上の世帯の７０歳以上の衣類への支出</a:t>
            </a:r>
          </a:p>
        </p:txBody>
      </p:sp>
      <p:graphicFrame>
        <p:nvGraphicFramePr>
          <p:cNvPr id="4" name="表 4">
            <a:extLst>
              <a:ext uri="{FF2B5EF4-FFF2-40B4-BE49-F238E27FC236}">
                <a16:creationId xmlns:a16="http://schemas.microsoft.com/office/drawing/2014/main" id="{24D2E8FC-BEE7-485F-A9CB-E17591040460}"/>
              </a:ext>
            </a:extLst>
          </p:cNvPr>
          <p:cNvGraphicFramePr>
            <a:graphicFrameLocks noGrp="1"/>
          </p:cNvGraphicFramePr>
          <p:nvPr>
            <p:ph idx="1"/>
            <p:extLst>
              <p:ext uri="{D42A27DB-BD31-4B8C-83A1-F6EECF244321}">
                <p14:modId xmlns:p14="http://schemas.microsoft.com/office/powerpoint/2010/main" val="3144808088"/>
              </p:ext>
            </p:extLst>
          </p:nvPr>
        </p:nvGraphicFramePr>
        <p:xfrm>
          <a:off x="228599" y="1057276"/>
          <a:ext cx="11701463" cy="2559688"/>
        </p:xfrm>
        <a:graphic>
          <a:graphicData uri="http://schemas.openxmlformats.org/drawingml/2006/table">
            <a:tbl>
              <a:tblPr firstRow="1" bandRow="1">
                <a:tableStyleId>{5C22544A-7EE6-4342-B048-85BDC9FD1C3A}</a:tableStyleId>
              </a:tblPr>
              <a:tblGrid>
                <a:gridCol w="2505691">
                  <a:extLst>
                    <a:ext uri="{9D8B030D-6E8A-4147-A177-3AD203B41FA5}">
                      <a16:colId xmlns:a16="http://schemas.microsoft.com/office/drawing/2014/main" val="1783978906"/>
                    </a:ext>
                  </a:extLst>
                </a:gridCol>
                <a:gridCol w="2194333">
                  <a:extLst>
                    <a:ext uri="{9D8B030D-6E8A-4147-A177-3AD203B41FA5}">
                      <a16:colId xmlns:a16="http://schemas.microsoft.com/office/drawing/2014/main" val="1990298826"/>
                    </a:ext>
                  </a:extLst>
                </a:gridCol>
                <a:gridCol w="2416731">
                  <a:extLst>
                    <a:ext uri="{9D8B030D-6E8A-4147-A177-3AD203B41FA5}">
                      <a16:colId xmlns:a16="http://schemas.microsoft.com/office/drawing/2014/main" val="1565980616"/>
                    </a:ext>
                  </a:extLst>
                </a:gridCol>
                <a:gridCol w="2149854">
                  <a:extLst>
                    <a:ext uri="{9D8B030D-6E8A-4147-A177-3AD203B41FA5}">
                      <a16:colId xmlns:a16="http://schemas.microsoft.com/office/drawing/2014/main" val="2416053183"/>
                    </a:ext>
                  </a:extLst>
                </a:gridCol>
                <a:gridCol w="2434854">
                  <a:extLst>
                    <a:ext uri="{9D8B030D-6E8A-4147-A177-3AD203B41FA5}">
                      <a16:colId xmlns:a16="http://schemas.microsoft.com/office/drawing/2014/main" val="55568850"/>
                    </a:ext>
                  </a:extLst>
                </a:gridCol>
              </a:tblGrid>
              <a:tr h="639922">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dirty="0">
                          <a:solidFill>
                            <a:schemeClr val="tx1"/>
                          </a:solidFill>
                        </a:rPr>
                        <a:t>７０－７４歳</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dirty="0">
                          <a:solidFill>
                            <a:schemeClr val="tx1"/>
                          </a:solidFill>
                        </a:rPr>
                        <a:t>７５－７９歳</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dirty="0">
                          <a:solidFill>
                            <a:schemeClr val="tx1"/>
                          </a:solidFill>
                        </a:rPr>
                        <a:t>８０－８４歳</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dirty="0">
                          <a:solidFill>
                            <a:schemeClr val="tx1"/>
                          </a:solidFill>
                        </a:rPr>
                        <a:t>８５歳以上</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47935947"/>
                  </a:ext>
                </a:extLst>
              </a:tr>
              <a:tr h="639922">
                <a:tc>
                  <a:txBody>
                    <a:bodyPr/>
                    <a:lstStyle/>
                    <a:p>
                      <a:r>
                        <a:rPr kumimoji="1" lang="ja-JP" altLang="en-US" sz="2400" b="1" dirty="0">
                          <a:solidFill>
                            <a:schemeClr val="tx1"/>
                          </a:solidFill>
                        </a:rPr>
                        <a:t>２人以上の世帯</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2400" b="1" dirty="0">
                          <a:solidFill>
                            <a:schemeClr val="tx1"/>
                          </a:solidFill>
                        </a:rPr>
                        <a:t>９６８</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2400" b="1" dirty="0">
                          <a:solidFill>
                            <a:schemeClr val="tx1"/>
                          </a:solidFill>
                        </a:rPr>
                        <a:t>６７３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2400" b="1" dirty="0">
                          <a:solidFill>
                            <a:schemeClr val="tx1"/>
                          </a:solidFill>
                        </a:rPr>
                        <a:t>５８４</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2400" b="1" dirty="0">
                          <a:solidFill>
                            <a:schemeClr val="tx1"/>
                          </a:solidFill>
                        </a:rPr>
                        <a:t>５４１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94187416"/>
                  </a:ext>
                </a:extLst>
              </a:tr>
              <a:tr h="639922">
                <a:tc>
                  <a:txBody>
                    <a:bodyPr/>
                    <a:lstStyle/>
                    <a:p>
                      <a:r>
                        <a:rPr kumimoji="1" lang="ja-JP" altLang="en-US" sz="2400" b="1" dirty="0">
                          <a:solidFill>
                            <a:schemeClr val="tx1"/>
                          </a:solidFill>
                        </a:rPr>
                        <a:t>婦人服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2400" b="1" dirty="0">
                          <a:solidFill>
                            <a:schemeClr val="tx1"/>
                          </a:solidFill>
                        </a:rPr>
                        <a:t>５３０</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2400" b="1" dirty="0">
                          <a:solidFill>
                            <a:schemeClr val="tx1"/>
                          </a:solidFill>
                        </a:rPr>
                        <a:t>３３９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2400" b="1" dirty="0">
                          <a:solidFill>
                            <a:schemeClr val="tx1"/>
                          </a:solidFill>
                        </a:rPr>
                        <a:t>３３０</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2400" b="1" dirty="0">
                          <a:solidFill>
                            <a:schemeClr val="tx1"/>
                          </a:solidFill>
                        </a:rPr>
                        <a:t>３２４</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88373880"/>
                  </a:ext>
                </a:extLst>
              </a:tr>
              <a:tr h="639922">
                <a:tc>
                  <a:txBody>
                    <a:bodyPr/>
                    <a:lstStyle/>
                    <a:p>
                      <a:r>
                        <a:rPr kumimoji="1" lang="ja-JP" altLang="en-US" sz="2400" b="1" dirty="0">
                          <a:solidFill>
                            <a:schemeClr val="tx1"/>
                          </a:solidFill>
                        </a:rPr>
                        <a:t>紳士服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2400" b="1" dirty="0">
                          <a:solidFill>
                            <a:schemeClr val="tx1"/>
                          </a:solidFill>
                        </a:rPr>
                        <a:t>１８０</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2400" b="1" dirty="0">
                          <a:solidFill>
                            <a:schemeClr val="tx1"/>
                          </a:solidFill>
                        </a:rPr>
                        <a:t>２２３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2400" b="1" dirty="0">
                          <a:solidFill>
                            <a:schemeClr val="tx1"/>
                          </a:solidFill>
                        </a:rPr>
                        <a:t>９６</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2400" b="1" dirty="0">
                          <a:solidFill>
                            <a:schemeClr val="tx1"/>
                          </a:solidFill>
                        </a:rPr>
                        <a:t>１１８</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65054343"/>
                  </a:ext>
                </a:extLst>
              </a:tr>
            </a:tbl>
          </a:graphicData>
        </a:graphic>
      </p:graphicFrame>
      <p:sp>
        <p:nvSpPr>
          <p:cNvPr id="5" name="正方形/長方形 4">
            <a:extLst>
              <a:ext uri="{FF2B5EF4-FFF2-40B4-BE49-F238E27FC236}">
                <a16:creationId xmlns:a16="http://schemas.microsoft.com/office/drawing/2014/main" id="{055166C5-F05F-4A6C-BC14-907D64D65A23}"/>
              </a:ext>
            </a:extLst>
          </p:cNvPr>
          <p:cNvSpPr/>
          <p:nvPr/>
        </p:nvSpPr>
        <p:spPr>
          <a:xfrm>
            <a:off x="228600" y="3616962"/>
            <a:ext cx="11701463" cy="30838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800" b="1" dirty="0">
                <a:solidFill>
                  <a:schemeClr val="tx1"/>
                </a:solidFill>
                <a:highlight>
                  <a:srgbClr val="FFFF00"/>
                </a:highlight>
                <a:latin typeface="ＭＳ ゴシック" panose="020B0609070205080204" pitchFamily="49" charset="-128"/>
                <a:ea typeface="ＭＳ ゴシック" panose="020B0609070205080204" pitchFamily="49" charset="-128"/>
              </a:rPr>
              <a:t>２２項目の全体では、</a:t>
            </a:r>
            <a:r>
              <a:rPr kumimoji="1" lang="en-US" altLang="ja-JP" sz="2800" b="1" dirty="0">
                <a:solidFill>
                  <a:schemeClr val="tx1"/>
                </a:solidFill>
                <a:highlight>
                  <a:srgbClr val="FFFF00"/>
                </a:highlight>
                <a:latin typeface="ＭＳ ゴシック" panose="020B0609070205080204" pitchFamily="49" charset="-128"/>
                <a:ea typeface="ＭＳ ゴシック" panose="020B0609070205080204" pitchFamily="49" charset="-128"/>
              </a:rPr>
              <a:t>70</a:t>
            </a:r>
            <a:r>
              <a:rPr kumimoji="1" lang="ja-JP" altLang="en-US" sz="2800" b="1" dirty="0">
                <a:solidFill>
                  <a:schemeClr val="tx1"/>
                </a:solidFill>
                <a:highlight>
                  <a:srgbClr val="FFFF00"/>
                </a:highlight>
                <a:latin typeface="ＭＳ ゴシック" panose="020B0609070205080204" pitchFamily="49" charset="-128"/>
                <a:ea typeface="ＭＳ ゴシック" panose="020B0609070205080204" pitchFamily="49" charset="-128"/>
              </a:rPr>
              <a:t>歳以上（２人以上の世帯）は、</a:t>
            </a:r>
            <a:r>
              <a:rPr kumimoji="1" lang="en-US" altLang="ja-JP" sz="2800" b="1" dirty="0">
                <a:solidFill>
                  <a:schemeClr val="tx1"/>
                </a:solidFill>
                <a:highlight>
                  <a:srgbClr val="FFFF00"/>
                </a:highlight>
                <a:latin typeface="ＭＳ ゴシック" panose="020B0609070205080204" pitchFamily="49" charset="-128"/>
                <a:ea typeface="ＭＳ ゴシック" panose="020B0609070205080204" pitchFamily="49" charset="-128"/>
              </a:rPr>
              <a:t>70</a:t>
            </a:r>
            <a:r>
              <a:rPr kumimoji="1" lang="ja-JP" altLang="en-US" sz="2800" b="1" dirty="0">
                <a:solidFill>
                  <a:schemeClr val="tx1"/>
                </a:solidFill>
                <a:highlight>
                  <a:srgbClr val="FFFF00"/>
                </a:highlight>
                <a:latin typeface="ＭＳ ゴシック" panose="020B0609070205080204" pitchFamily="49" charset="-128"/>
                <a:ea typeface="ＭＳ ゴシック" panose="020B0609070205080204" pitchFamily="49" charset="-128"/>
              </a:rPr>
              <a:t>～</a:t>
            </a:r>
            <a:r>
              <a:rPr kumimoji="1" lang="en-US" altLang="ja-JP" sz="2800" b="1" dirty="0">
                <a:solidFill>
                  <a:schemeClr val="tx1"/>
                </a:solidFill>
                <a:highlight>
                  <a:srgbClr val="FFFF00"/>
                </a:highlight>
                <a:latin typeface="ＭＳ ゴシック" panose="020B0609070205080204" pitchFamily="49" charset="-128"/>
                <a:ea typeface="ＭＳ ゴシック" panose="020B0609070205080204" pitchFamily="49" charset="-128"/>
              </a:rPr>
              <a:t>74</a:t>
            </a:r>
            <a:r>
              <a:rPr kumimoji="1" lang="ja-JP" altLang="en-US" sz="2800" b="1" dirty="0">
                <a:solidFill>
                  <a:schemeClr val="tx1"/>
                </a:solidFill>
                <a:highlight>
                  <a:srgbClr val="FFFF00"/>
                </a:highlight>
                <a:latin typeface="ＭＳ ゴシック" panose="020B0609070205080204" pitchFamily="49" charset="-128"/>
                <a:ea typeface="ＭＳ ゴシック" panose="020B0609070205080204" pitchFamily="49" charset="-128"/>
              </a:rPr>
              <a:t>は</a:t>
            </a:r>
            <a:r>
              <a:rPr kumimoji="1" lang="en-US" altLang="ja-JP" sz="2800" b="1" dirty="0">
                <a:solidFill>
                  <a:schemeClr val="tx1"/>
                </a:solidFill>
                <a:highlight>
                  <a:srgbClr val="FFFF00"/>
                </a:highlight>
                <a:latin typeface="ＭＳ ゴシック" panose="020B0609070205080204" pitchFamily="49" charset="-128"/>
                <a:ea typeface="ＭＳ ゴシック" panose="020B0609070205080204" pitchFamily="49" charset="-128"/>
              </a:rPr>
              <a:t>10,272</a:t>
            </a:r>
            <a:r>
              <a:rPr kumimoji="1" lang="ja-JP" altLang="en-US" sz="2800" b="1" dirty="0">
                <a:solidFill>
                  <a:schemeClr val="tx1"/>
                </a:solidFill>
                <a:highlight>
                  <a:srgbClr val="FFFF00"/>
                </a:highlight>
                <a:latin typeface="ＭＳ ゴシック" panose="020B0609070205080204" pitchFamily="49" charset="-128"/>
                <a:ea typeface="ＭＳ ゴシック" panose="020B0609070205080204" pitchFamily="49" charset="-128"/>
              </a:rPr>
              <a:t>円、</a:t>
            </a:r>
            <a:r>
              <a:rPr kumimoji="1" lang="en-US" altLang="ja-JP" sz="2800" b="1" dirty="0">
                <a:solidFill>
                  <a:schemeClr val="tx1"/>
                </a:solidFill>
                <a:highlight>
                  <a:srgbClr val="FFFF00"/>
                </a:highlight>
                <a:latin typeface="ＭＳ ゴシック" panose="020B0609070205080204" pitchFamily="49" charset="-128"/>
                <a:ea typeface="ＭＳ ゴシック" panose="020B0609070205080204" pitchFamily="49" charset="-128"/>
              </a:rPr>
              <a:t>75</a:t>
            </a:r>
            <a:r>
              <a:rPr kumimoji="1" lang="ja-JP" altLang="en-US" sz="2800" b="1" dirty="0">
                <a:solidFill>
                  <a:schemeClr val="tx1"/>
                </a:solidFill>
                <a:highlight>
                  <a:srgbClr val="FFFF00"/>
                </a:highlight>
                <a:latin typeface="ＭＳ ゴシック" panose="020B0609070205080204" pitchFamily="49" charset="-128"/>
                <a:ea typeface="ＭＳ ゴシック" panose="020B0609070205080204" pitchFamily="49" charset="-128"/>
              </a:rPr>
              <a:t>～</a:t>
            </a:r>
            <a:r>
              <a:rPr kumimoji="1" lang="en-US" altLang="ja-JP" sz="2800" b="1" dirty="0">
                <a:solidFill>
                  <a:schemeClr val="tx1"/>
                </a:solidFill>
                <a:highlight>
                  <a:srgbClr val="FFFF00"/>
                </a:highlight>
                <a:latin typeface="ＭＳ ゴシック" panose="020B0609070205080204" pitchFamily="49" charset="-128"/>
                <a:ea typeface="ＭＳ ゴシック" panose="020B0609070205080204" pitchFamily="49" charset="-128"/>
              </a:rPr>
              <a:t>79</a:t>
            </a:r>
            <a:r>
              <a:rPr kumimoji="1" lang="ja-JP" altLang="en-US" sz="2800" b="1" dirty="0">
                <a:solidFill>
                  <a:schemeClr val="tx1"/>
                </a:solidFill>
                <a:highlight>
                  <a:srgbClr val="FFFF00"/>
                </a:highlight>
                <a:latin typeface="ＭＳ ゴシック" panose="020B0609070205080204" pitchFamily="49" charset="-128"/>
                <a:ea typeface="ＭＳ ゴシック" panose="020B0609070205080204" pitchFamily="49" charset="-128"/>
              </a:rPr>
              <a:t>は</a:t>
            </a:r>
            <a:r>
              <a:rPr kumimoji="1" lang="en-US" altLang="ja-JP" sz="2800" b="1" dirty="0">
                <a:solidFill>
                  <a:schemeClr val="tx1"/>
                </a:solidFill>
                <a:highlight>
                  <a:srgbClr val="FFFF00"/>
                </a:highlight>
                <a:latin typeface="ＭＳ ゴシック" panose="020B0609070205080204" pitchFamily="49" charset="-128"/>
                <a:ea typeface="ＭＳ ゴシック" panose="020B0609070205080204" pitchFamily="49" charset="-128"/>
              </a:rPr>
              <a:t>6,582</a:t>
            </a:r>
            <a:r>
              <a:rPr kumimoji="1" lang="ja-JP" altLang="en-US" sz="2800" b="1" dirty="0">
                <a:solidFill>
                  <a:schemeClr val="tx1"/>
                </a:solidFill>
                <a:highlight>
                  <a:srgbClr val="FFFF00"/>
                </a:highlight>
                <a:latin typeface="ＭＳ ゴシック" panose="020B0609070205080204" pitchFamily="49" charset="-128"/>
                <a:ea typeface="ＭＳ ゴシック" panose="020B0609070205080204" pitchFamily="49" charset="-128"/>
              </a:rPr>
              <a:t>円、</a:t>
            </a:r>
            <a:r>
              <a:rPr kumimoji="1" lang="en-US" altLang="ja-JP" sz="2800" b="1" dirty="0">
                <a:solidFill>
                  <a:schemeClr val="tx1"/>
                </a:solidFill>
                <a:highlight>
                  <a:srgbClr val="FFFF00"/>
                </a:highlight>
                <a:latin typeface="ＭＳ ゴシック" panose="020B0609070205080204" pitchFamily="49" charset="-128"/>
                <a:ea typeface="ＭＳ ゴシック" panose="020B0609070205080204" pitchFamily="49" charset="-128"/>
              </a:rPr>
              <a:t>80</a:t>
            </a:r>
            <a:r>
              <a:rPr kumimoji="1" lang="ja-JP" altLang="en-US" sz="2800" b="1" dirty="0">
                <a:solidFill>
                  <a:schemeClr val="tx1"/>
                </a:solidFill>
                <a:highlight>
                  <a:srgbClr val="FFFF00"/>
                </a:highlight>
                <a:latin typeface="ＭＳ ゴシック" panose="020B0609070205080204" pitchFamily="49" charset="-128"/>
                <a:ea typeface="ＭＳ ゴシック" panose="020B0609070205080204" pitchFamily="49" charset="-128"/>
              </a:rPr>
              <a:t>～</a:t>
            </a:r>
            <a:r>
              <a:rPr kumimoji="1" lang="en-US" altLang="ja-JP" sz="2800" b="1" dirty="0">
                <a:solidFill>
                  <a:schemeClr val="tx1"/>
                </a:solidFill>
                <a:highlight>
                  <a:srgbClr val="FFFF00"/>
                </a:highlight>
                <a:latin typeface="ＭＳ ゴシック" panose="020B0609070205080204" pitchFamily="49" charset="-128"/>
                <a:ea typeface="ＭＳ ゴシック" panose="020B0609070205080204" pitchFamily="49" charset="-128"/>
              </a:rPr>
              <a:t>84</a:t>
            </a:r>
            <a:r>
              <a:rPr kumimoji="1" lang="ja-JP" altLang="en-US" sz="2800" b="1" dirty="0">
                <a:solidFill>
                  <a:schemeClr val="tx1"/>
                </a:solidFill>
                <a:highlight>
                  <a:srgbClr val="FFFF00"/>
                </a:highlight>
                <a:latin typeface="ＭＳ ゴシック" panose="020B0609070205080204" pitchFamily="49" charset="-128"/>
                <a:ea typeface="ＭＳ ゴシック" panose="020B0609070205080204" pitchFamily="49" charset="-128"/>
              </a:rPr>
              <a:t>は</a:t>
            </a:r>
            <a:r>
              <a:rPr kumimoji="1" lang="en-US" altLang="ja-JP" sz="2800" b="1" dirty="0">
                <a:solidFill>
                  <a:schemeClr val="tx1"/>
                </a:solidFill>
                <a:highlight>
                  <a:srgbClr val="FFFF00"/>
                </a:highlight>
                <a:latin typeface="ＭＳ ゴシック" panose="020B0609070205080204" pitchFamily="49" charset="-128"/>
                <a:ea typeface="ＭＳ ゴシック" panose="020B0609070205080204" pitchFamily="49" charset="-128"/>
              </a:rPr>
              <a:t>6,413</a:t>
            </a:r>
            <a:r>
              <a:rPr kumimoji="1" lang="ja-JP" altLang="en-US" sz="2800" b="1" dirty="0">
                <a:solidFill>
                  <a:schemeClr val="tx1"/>
                </a:solidFill>
                <a:highlight>
                  <a:srgbClr val="FFFF00"/>
                </a:highlight>
                <a:latin typeface="ＭＳ ゴシック" panose="020B0609070205080204" pitchFamily="49" charset="-128"/>
                <a:ea typeface="ＭＳ ゴシック" panose="020B0609070205080204" pitchFamily="49" charset="-128"/>
              </a:rPr>
              <a:t>円、</a:t>
            </a:r>
            <a:r>
              <a:rPr kumimoji="1" lang="en-US" altLang="ja-JP" sz="2800" b="1" dirty="0">
                <a:solidFill>
                  <a:schemeClr val="tx1"/>
                </a:solidFill>
                <a:highlight>
                  <a:srgbClr val="FFFF00"/>
                </a:highlight>
                <a:latin typeface="ＭＳ ゴシック" panose="020B0609070205080204" pitchFamily="49" charset="-128"/>
                <a:ea typeface="ＭＳ ゴシック" panose="020B0609070205080204" pitchFamily="49" charset="-128"/>
              </a:rPr>
              <a:t>85</a:t>
            </a:r>
            <a:r>
              <a:rPr kumimoji="1" lang="ja-JP" altLang="en-US" sz="2800" b="1" dirty="0">
                <a:solidFill>
                  <a:schemeClr val="tx1"/>
                </a:solidFill>
                <a:highlight>
                  <a:srgbClr val="FFFF00"/>
                </a:highlight>
                <a:latin typeface="ＭＳ ゴシック" panose="020B0609070205080204" pitchFamily="49" charset="-128"/>
                <a:ea typeface="ＭＳ ゴシック" panose="020B0609070205080204" pitchFamily="49" charset="-128"/>
              </a:rPr>
              <a:t>歳から</a:t>
            </a:r>
            <a:r>
              <a:rPr kumimoji="1" lang="en-US" altLang="ja-JP" sz="2800" b="1" dirty="0">
                <a:solidFill>
                  <a:schemeClr val="tx1"/>
                </a:solidFill>
                <a:highlight>
                  <a:srgbClr val="FFFF00"/>
                </a:highlight>
                <a:latin typeface="ＭＳ ゴシック" panose="020B0609070205080204" pitchFamily="49" charset="-128"/>
                <a:ea typeface="ＭＳ ゴシック" panose="020B0609070205080204" pitchFamily="49" charset="-128"/>
              </a:rPr>
              <a:t>7,748</a:t>
            </a:r>
            <a:r>
              <a:rPr kumimoji="1" lang="ja-JP" altLang="en-US" sz="2800" b="1" dirty="0">
                <a:solidFill>
                  <a:schemeClr val="tx1"/>
                </a:solidFill>
                <a:highlight>
                  <a:srgbClr val="FFFF00"/>
                </a:highlight>
                <a:latin typeface="ＭＳ ゴシック" panose="020B0609070205080204" pitchFamily="49" charset="-128"/>
                <a:ea typeface="ＭＳ ゴシック" panose="020B0609070205080204" pitchFamily="49" charset="-128"/>
              </a:rPr>
              <a:t>円と、減少率は緩やかだが</a:t>
            </a:r>
            <a:r>
              <a:rPr kumimoji="1" lang="ja-JP" altLang="en-US" sz="2800" b="1" dirty="0">
                <a:solidFill>
                  <a:srgbClr val="FF0000"/>
                </a:solidFill>
                <a:highlight>
                  <a:srgbClr val="FFFF00"/>
                </a:highlight>
                <a:latin typeface="ＭＳ ゴシック" panose="020B0609070205080204" pitchFamily="49" charset="-128"/>
                <a:ea typeface="ＭＳ ゴシック" panose="020B0609070205080204" pitchFamily="49" charset="-128"/>
              </a:rPr>
              <a:t>衣類への支出は激減する⇒</a:t>
            </a:r>
            <a:r>
              <a:rPr kumimoji="1" lang="ja-JP" altLang="en-US" sz="2800" dirty="0">
                <a:solidFill>
                  <a:schemeClr val="tx1"/>
                </a:solidFill>
              </a:rPr>
              <a:t>７０歳以上は、衣類への支出は減少するが、男性の減り方のほうが多い傾向</a:t>
            </a:r>
            <a:endParaRPr kumimoji="1" lang="en-US" altLang="ja-JP" sz="2800" dirty="0">
              <a:solidFill>
                <a:schemeClr val="tx1"/>
              </a:solidFill>
            </a:endParaRPr>
          </a:p>
          <a:p>
            <a:endParaRPr kumimoji="1" lang="en-US" altLang="ja-JP" sz="2800" b="1" dirty="0">
              <a:solidFill>
                <a:srgbClr val="FF0000"/>
              </a:solidFill>
              <a:highlight>
                <a:srgbClr val="FFFF00"/>
              </a:highlight>
              <a:latin typeface="ＭＳ ゴシック" panose="020B0609070205080204" pitchFamily="49" charset="-128"/>
              <a:ea typeface="ＭＳ ゴシック" panose="020B0609070205080204" pitchFamily="49" charset="-128"/>
            </a:endParaRPr>
          </a:p>
          <a:p>
            <a:pPr algn="ctr"/>
            <a:endParaRPr kumimoji="1" lang="en-US" altLang="ja-JP" dirty="0">
              <a:solidFill>
                <a:schemeClr val="tx1"/>
              </a:solidFill>
            </a:endParaRPr>
          </a:p>
          <a:p>
            <a:r>
              <a:rPr kumimoji="1" lang="ja-JP" altLang="en-US" sz="1800" dirty="0">
                <a:solidFill>
                  <a:schemeClr val="tx1"/>
                </a:solidFill>
              </a:rPr>
              <a:t>総務省家計調査「紳士服衣類」「婦人用衣類」「履物」「その他の衣類」</a:t>
            </a:r>
            <a:r>
              <a:rPr kumimoji="1" lang="en-US" altLang="ja-JP" sz="1800" dirty="0">
                <a:solidFill>
                  <a:schemeClr val="tx1"/>
                </a:solidFill>
              </a:rPr>
              <a:t>2021</a:t>
            </a:r>
            <a:r>
              <a:rPr kumimoji="1" lang="ja-JP" altLang="en-US" sz="1800" dirty="0">
                <a:solidFill>
                  <a:schemeClr val="tx1"/>
                </a:solidFill>
              </a:rPr>
              <a:t>年</a:t>
            </a:r>
            <a:r>
              <a:rPr kumimoji="1" lang="en-US" altLang="ja-JP" sz="1800" dirty="0">
                <a:solidFill>
                  <a:schemeClr val="tx1"/>
                </a:solidFill>
              </a:rPr>
              <a:t>5</a:t>
            </a:r>
            <a:r>
              <a:rPr kumimoji="1" lang="ja-JP" altLang="en-US" sz="1800" dirty="0">
                <a:solidFill>
                  <a:schemeClr val="tx1"/>
                </a:solidFill>
              </a:rPr>
              <a:t>月　</a:t>
            </a:r>
            <a:r>
              <a:rPr kumimoji="1" lang="en-US" altLang="ja-JP" sz="1800" dirty="0">
                <a:solidFill>
                  <a:schemeClr val="tx1"/>
                </a:solidFill>
              </a:rPr>
              <a:t>2</a:t>
            </a:r>
            <a:r>
              <a:rPr kumimoji="1" lang="ja-JP" altLang="en-US" sz="1800" dirty="0">
                <a:solidFill>
                  <a:schemeClr val="tx1"/>
                </a:solidFill>
              </a:rPr>
              <a:t>人以上の世帯（就業なし）、</a:t>
            </a:r>
            <a:r>
              <a:rPr kumimoji="1" lang="en-US" altLang="ja-JP" sz="1800" dirty="0">
                <a:solidFill>
                  <a:schemeClr val="tx1"/>
                </a:solidFill>
              </a:rPr>
              <a:t>70</a:t>
            </a:r>
            <a:r>
              <a:rPr kumimoji="1" lang="ja-JP" altLang="en-US" sz="1800" dirty="0">
                <a:solidFill>
                  <a:schemeClr val="tx1"/>
                </a:solidFill>
              </a:rPr>
              <a:t>歳以降の平均は</a:t>
            </a:r>
            <a:r>
              <a:rPr kumimoji="1" lang="en-US" altLang="ja-JP" sz="1800" dirty="0">
                <a:solidFill>
                  <a:schemeClr val="tx1"/>
                </a:solidFill>
              </a:rPr>
              <a:t>70</a:t>
            </a:r>
            <a:r>
              <a:rPr kumimoji="1" lang="ja-JP" altLang="en-US" sz="1800" dirty="0">
                <a:solidFill>
                  <a:schemeClr val="tx1"/>
                </a:solidFill>
              </a:rPr>
              <a:t>～</a:t>
            </a:r>
            <a:r>
              <a:rPr kumimoji="1" lang="en-US" altLang="ja-JP" sz="1800" dirty="0">
                <a:solidFill>
                  <a:schemeClr val="tx1"/>
                </a:solidFill>
              </a:rPr>
              <a:t>74</a:t>
            </a:r>
            <a:r>
              <a:rPr kumimoji="1" lang="ja-JP" altLang="en-US" sz="1800" dirty="0">
                <a:solidFill>
                  <a:schemeClr val="tx1"/>
                </a:solidFill>
              </a:rPr>
              <a:t>（</a:t>
            </a:r>
            <a:r>
              <a:rPr kumimoji="1" lang="en-US" altLang="ja-JP" sz="1800" dirty="0">
                <a:solidFill>
                  <a:schemeClr val="tx1"/>
                </a:solidFill>
              </a:rPr>
              <a:t>937</a:t>
            </a:r>
            <a:r>
              <a:rPr kumimoji="1" lang="ja-JP" altLang="en-US" sz="1800" dirty="0">
                <a:solidFill>
                  <a:schemeClr val="tx1"/>
                </a:solidFill>
              </a:rPr>
              <a:t>）、</a:t>
            </a:r>
            <a:r>
              <a:rPr kumimoji="1" lang="en-US" altLang="ja-JP" sz="1800" dirty="0">
                <a:solidFill>
                  <a:schemeClr val="tx1"/>
                </a:solidFill>
              </a:rPr>
              <a:t>75</a:t>
            </a:r>
            <a:r>
              <a:rPr kumimoji="1" lang="ja-JP" altLang="en-US" sz="1800" dirty="0">
                <a:solidFill>
                  <a:schemeClr val="tx1"/>
                </a:solidFill>
              </a:rPr>
              <a:t>～</a:t>
            </a:r>
            <a:r>
              <a:rPr kumimoji="1" lang="en-US" altLang="ja-JP" sz="1800" dirty="0">
                <a:solidFill>
                  <a:schemeClr val="tx1"/>
                </a:solidFill>
              </a:rPr>
              <a:t>79</a:t>
            </a:r>
            <a:r>
              <a:rPr kumimoji="1" lang="ja-JP" altLang="en-US" sz="1800" dirty="0">
                <a:solidFill>
                  <a:schemeClr val="tx1"/>
                </a:solidFill>
              </a:rPr>
              <a:t>（</a:t>
            </a:r>
            <a:r>
              <a:rPr kumimoji="1" lang="en-US" altLang="ja-JP" sz="1800" dirty="0">
                <a:solidFill>
                  <a:schemeClr val="tx1"/>
                </a:solidFill>
              </a:rPr>
              <a:t>585</a:t>
            </a:r>
            <a:r>
              <a:rPr kumimoji="1" lang="ja-JP" altLang="en-US" sz="1800" dirty="0">
                <a:solidFill>
                  <a:schemeClr val="tx1"/>
                </a:solidFill>
              </a:rPr>
              <a:t>）、</a:t>
            </a:r>
            <a:r>
              <a:rPr kumimoji="1" lang="en-US" altLang="ja-JP" sz="1800" dirty="0">
                <a:solidFill>
                  <a:schemeClr val="tx1"/>
                </a:solidFill>
              </a:rPr>
              <a:t>80</a:t>
            </a:r>
            <a:r>
              <a:rPr kumimoji="1" lang="ja-JP" altLang="en-US" sz="1800" dirty="0">
                <a:solidFill>
                  <a:schemeClr val="tx1"/>
                </a:solidFill>
              </a:rPr>
              <a:t>～</a:t>
            </a:r>
            <a:r>
              <a:rPr kumimoji="1" lang="en-US" altLang="ja-JP" sz="1800" dirty="0">
                <a:solidFill>
                  <a:schemeClr val="tx1"/>
                </a:solidFill>
              </a:rPr>
              <a:t>84</a:t>
            </a:r>
            <a:r>
              <a:rPr kumimoji="1" lang="ja-JP" altLang="en-US" sz="1800" dirty="0">
                <a:solidFill>
                  <a:schemeClr val="tx1"/>
                </a:solidFill>
              </a:rPr>
              <a:t>（</a:t>
            </a:r>
            <a:r>
              <a:rPr kumimoji="1" lang="en-US" altLang="ja-JP" sz="1800" dirty="0">
                <a:solidFill>
                  <a:schemeClr val="tx1"/>
                </a:solidFill>
              </a:rPr>
              <a:t>425</a:t>
            </a:r>
            <a:r>
              <a:rPr kumimoji="1" lang="ja-JP" altLang="en-US" sz="1800" dirty="0">
                <a:solidFill>
                  <a:schemeClr val="tx1"/>
                </a:solidFill>
              </a:rPr>
              <a:t>）、</a:t>
            </a:r>
            <a:r>
              <a:rPr kumimoji="1" lang="en-US" altLang="ja-JP" sz="1800" dirty="0">
                <a:solidFill>
                  <a:schemeClr val="tx1"/>
                </a:solidFill>
              </a:rPr>
              <a:t>85</a:t>
            </a:r>
            <a:r>
              <a:rPr kumimoji="1" lang="ja-JP" altLang="en-US" sz="1800" dirty="0">
                <a:solidFill>
                  <a:schemeClr val="tx1"/>
                </a:solidFill>
              </a:rPr>
              <a:t>～（</a:t>
            </a:r>
            <a:r>
              <a:rPr kumimoji="1" lang="en-US" altLang="ja-JP" sz="1800" dirty="0">
                <a:solidFill>
                  <a:schemeClr val="tx1"/>
                </a:solidFill>
              </a:rPr>
              <a:t>580</a:t>
            </a:r>
            <a:r>
              <a:rPr kumimoji="1" lang="ja-JP" altLang="en-US" sz="1800" dirty="0">
                <a:solidFill>
                  <a:schemeClr val="tx1"/>
                </a:solidFill>
              </a:rPr>
              <a:t>）</a:t>
            </a:r>
          </a:p>
          <a:p>
            <a:pPr algn="ctr"/>
            <a:r>
              <a:rPr kumimoji="1" lang="ja-JP" altLang="en-US" dirty="0"/>
              <a:t>以上</a:t>
            </a:r>
          </a:p>
        </p:txBody>
      </p:sp>
    </p:spTree>
    <p:extLst>
      <p:ext uri="{BB962C8B-B14F-4D97-AF65-F5344CB8AC3E}">
        <p14:creationId xmlns:p14="http://schemas.microsoft.com/office/powerpoint/2010/main" val="40793452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a:extLst>
              <a:ext uri="{FF2B5EF4-FFF2-40B4-BE49-F238E27FC236}">
                <a16:creationId xmlns:a16="http://schemas.microsoft.com/office/drawing/2014/main" id="{38B183A0-2B0F-445A-8914-23E6E02E5F29}"/>
              </a:ext>
            </a:extLst>
          </p:cNvPr>
          <p:cNvGraphicFramePr>
            <a:graphicFrameLocks noGrp="1"/>
          </p:cNvGraphicFramePr>
          <p:nvPr>
            <p:extLst>
              <p:ext uri="{D42A27DB-BD31-4B8C-83A1-F6EECF244321}">
                <p14:modId xmlns:p14="http://schemas.microsoft.com/office/powerpoint/2010/main" val="278403543"/>
              </p:ext>
            </p:extLst>
          </p:nvPr>
        </p:nvGraphicFramePr>
        <p:xfrm>
          <a:off x="1" y="490471"/>
          <a:ext cx="12192000" cy="6010212"/>
        </p:xfrm>
        <a:graphic>
          <a:graphicData uri="http://schemas.openxmlformats.org/drawingml/2006/table">
            <a:tbl>
              <a:tblPr>
                <a:tableStyleId>{5C22544A-7EE6-4342-B048-85BDC9FD1C3A}</a:tableStyleId>
              </a:tblPr>
              <a:tblGrid>
                <a:gridCol w="785812">
                  <a:extLst>
                    <a:ext uri="{9D8B030D-6E8A-4147-A177-3AD203B41FA5}">
                      <a16:colId xmlns:a16="http://schemas.microsoft.com/office/drawing/2014/main" val="814219231"/>
                    </a:ext>
                  </a:extLst>
                </a:gridCol>
                <a:gridCol w="571500">
                  <a:extLst>
                    <a:ext uri="{9D8B030D-6E8A-4147-A177-3AD203B41FA5}">
                      <a16:colId xmlns:a16="http://schemas.microsoft.com/office/drawing/2014/main" val="1852069428"/>
                    </a:ext>
                  </a:extLst>
                </a:gridCol>
                <a:gridCol w="1339736">
                  <a:extLst>
                    <a:ext uri="{9D8B030D-6E8A-4147-A177-3AD203B41FA5}">
                      <a16:colId xmlns:a16="http://schemas.microsoft.com/office/drawing/2014/main" val="2592441752"/>
                    </a:ext>
                  </a:extLst>
                </a:gridCol>
                <a:gridCol w="894208">
                  <a:extLst>
                    <a:ext uri="{9D8B030D-6E8A-4147-A177-3AD203B41FA5}">
                      <a16:colId xmlns:a16="http://schemas.microsoft.com/office/drawing/2014/main" val="3452153904"/>
                    </a:ext>
                  </a:extLst>
                </a:gridCol>
                <a:gridCol w="995167">
                  <a:extLst>
                    <a:ext uri="{9D8B030D-6E8A-4147-A177-3AD203B41FA5}">
                      <a16:colId xmlns:a16="http://schemas.microsoft.com/office/drawing/2014/main" val="2470964890"/>
                    </a:ext>
                  </a:extLst>
                </a:gridCol>
                <a:gridCol w="971414">
                  <a:extLst>
                    <a:ext uri="{9D8B030D-6E8A-4147-A177-3AD203B41FA5}">
                      <a16:colId xmlns:a16="http://schemas.microsoft.com/office/drawing/2014/main" val="3323485935"/>
                    </a:ext>
                  </a:extLst>
                </a:gridCol>
                <a:gridCol w="903538">
                  <a:extLst>
                    <a:ext uri="{9D8B030D-6E8A-4147-A177-3AD203B41FA5}">
                      <a16:colId xmlns:a16="http://schemas.microsoft.com/office/drawing/2014/main" val="4267031033"/>
                    </a:ext>
                  </a:extLst>
                </a:gridCol>
                <a:gridCol w="1038435">
                  <a:extLst>
                    <a:ext uri="{9D8B030D-6E8A-4147-A177-3AD203B41FA5}">
                      <a16:colId xmlns:a16="http://schemas.microsoft.com/office/drawing/2014/main" val="1377894255"/>
                    </a:ext>
                  </a:extLst>
                </a:gridCol>
                <a:gridCol w="1063654">
                  <a:extLst>
                    <a:ext uri="{9D8B030D-6E8A-4147-A177-3AD203B41FA5}">
                      <a16:colId xmlns:a16="http://schemas.microsoft.com/office/drawing/2014/main" val="87447797"/>
                    </a:ext>
                  </a:extLst>
                </a:gridCol>
                <a:gridCol w="675077">
                  <a:extLst>
                    <a:ext uri="{9D8B030D-6E8A-4147-A177-3AD203B41FA5}">
                      <a16:colId xmlns:a16="http://schemas.microsoft.com/office/drawing/2014/main" val="4189847786"/>
                    </a:ext>
                  </a:extLst>
                </a:gridCol>
                <a:gridCol w="675077">
                  <a:extLst>
                    <a:ext uri="{9D8B030D-6E8A-4147-A177-3AD203B41FA5}">
                      <a16:colId xmlns:a16="http://schemas.microsoft.com/office/drawing/2014/main" val="1942972947"/>
                    </a:ext>
                  </a:extLst>
                </a:gridCol>
                <a:gridCol w="675077">
                  <a:extLst>
                    <a:ext uri="{9D8B030D-6E8A-4147-A177-3AD203B41FA5}">
                      <a16:colId xmlns:a16="http://schemas.microsoft.com/office/drawing/2014/main" val="718414501"/>
                    </a:ext>
                  </a:extLst>
                </a:gridCol>
                <a:gridCol w="675077">
                  <a:extLst>
                    <a:ext uri="{9D8B030D-6E8A-4147-A177-3AD203B41FA5}">
                      <a16:colId xmlns:a16="http://schemas.microsoft.com/office/drawing/2014/main" val="425108713"/>
                    </a:ext>
                  </a:extLst>
                </a:gridCol>
                <a:gridCol w="928228">
                  <a:extLst>
                    <a:ext uri="{9D8B030D-6E8A-4147-A177-3AD203B41FA5}">
                      <a16:colId xmlns:a16="http://schemas.microsoft.com/office/drawing/2014/main" val="3386442360"/>
                    </a:ext>
                  </a:extLst>
                </a:gridCol>
              </a:tblGrid>
              <a:tr h="1594265">
                <a:tc>
                  <a:txBody>
                    <a:bodyPr/>
                    <a:lstStyle/>
                    <a:p>
                      <a:pPr algn="l" fontAlgn="ctr"/>
                      <a:r>
                        <a:rPr lang="ja-JP" altLang="en-US" sz="2000" b="1" i="0" u="none" strike="noStrike" dirty="0">
                          <a:solidFill>
                            <a:schemeClr val="tx1"/>
                          </a:solidFill>
                          <a:effectLst/>
                          <a:latin typeface="ＭＳ 明朝" panose="02020609040205080304" pitchFamily="17" charset="-128"/>
                          <a:ea typeface="ＭＳ 明朝" panose="02020609040205080304" pitchFamily="17" charset="-128"/>
                        </a:rPr>
                        <a:t>万円</a:t>
                      </a:r>
                    </a:p>
                  </a:txBody>
                  <a:tcPr marL="6174" marR="6174" marT="61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2000" b="1" u="none" strike="noStrike" dirty="0">
                          <a:solidFill>
                            <a:schemeClr val="tx1"/>
                          </a:solidFill>
                          <a:effectLst/>
                          <a:latin typeface="ＭＳ 明朝" panose="02020609040205080304" pitchFamily="17" charset="-128"/>
                          <a:ea typeface="ＭＳ 明朝" panose="02020609040205080304" pitchFamily="17" charset="-128"/>
                        </a:rPr>
                        <a:t>200</a:t>
                      </a:r>
                      <a:r>
                        <a:rPr lang="ja-JP" altLang="en-US" sz="2000" b="1" u="none" strike="noStrike" dirty="0">
                          <a:solidFill>
                            <a:schemeClr val="tx1"/>
                          </a:solidFill>
                          <a:effectLst/>
                          <a:latin typeface="ＭＳ 明朝" panose="02020609040205080304" pitchFamily="17" charset="-128"/>
                          <a:ea typeface="ＭＳ 明朝" panose="02020609040205080304" pitchFamily="17" charset="-128"/>
                        </a:rPr>
                        <a:t>未満</a:t>
                      </a:r>
                      <a:endParaRPr lang="ja-JP" altLang="en-US" sz="2000" b="1" i="0" u="none" strike="noStrike" dirty="0">
                        <a:solidFill>
                          <a:schemeClr val="tx1"/>
                        </a:solidFill>
                        <a:effectLst/>
                        <a:latin typeface="ＭＳ 明朝" panose="02020609040205080304" pitchFamily="17" charset="-128"/>
                        <a:ea typeface="ＭＳ 明朝" panose="02020609040205080304" pitchFamily="17" charset="-128"/>
                      </a:endParaRPr>
                    </a:p>
                  </a:txBody>
                  <a:tcPr marL="6174" marR="6174" marT="61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2000" b="1" u="none" strike="noStrike" dirty="0">
                          <a:solidFill>
                            <a:schemeClr val="tx1"/>
                          </a:solidFill>
                          <a:effectLst/>
                          <a:latin typeface="ＭＳ 明朝" panose="02020609040205080304" pitchFamily="17" charset="-128"/>
                          <a:ea typeface="ＭＳ 明朝" panose="02020609040205080304" pitchFamily="17" charset="-128"/>
                        </a:rPr>
                        <a:t>200</a:t>
                      </a:r>
                      <a:r>
                        <a:rPr lang="ja-JP" altLang="en-US" sz="2000" b="1" u="none" strike="noStrike" dirty="0">
                          <a:solidFill>
                            <a:schemeClr val="tx1"/>
                          </a:solidFill>
                          <a:effectLst/>
                          <a:latin typeface="ＭＳ 明朝" panose="02020609040205080304" pitchFamily="17" charset="-128"/>
                          <a:ea typeface="ＭＳ 明朝" panose="02020609040205080304" pitchFamily="17" charset="-128"/>
                        </a:rPr>
                        <a:t>～</a:t>
                      </a:r>
                      <a:endParaRPr lang="en-US" altLang="ja-JP" sz="2000" b="1" u="none" strike="noStrike" dirty="0">
                        <a:solidFill>
                          <a:schemeClr val="tx1"/>
                        </a:solidFill>
                        <a:effectLst/>
                        <a:latin typeface="ＭＳ 明朝" panose="02020609040205080304" pitchFamily="17" charset="-128"/>
                        <a:ea typeface="ＭＳ 明朝" panose="02020609040205080304" pitchFamily="17" charset="-128"/>
                      </a:endParaRPr>
                    </a:p>
                    <a:p>
                      <a:pPr algn="ctr" fontAlgn="ctr"/>
                      <a:r>
                        <a:rPr lang="en-US" altLang="ja-JP" sz="2000" b="1" u="none" strike="noStrike" dirty="0">
                          <a:solidFill>
                            <a:schemeClr val="tx1"/>
                          </a:solidFill>
                          <a:effectLst/>
                          <a:latin typeface="ＭＳ 明朝" panose="02020609040205080304" pitchFamily="17" charset="-128"/>
                          <a:ea typeface="ＭＳ 明朝" panose="02020609040205080304" pitchFamily="17" charset="-128"/>
                        </a:rPr>
                        <a:t>300</a:t>
                      </a:r>
                      <a:endParaRPr lang="ja-JP" altLang="en-US" sz="2000" b="1" i="0" u="none" strike="noStrike" dirty="0">
                        <a:solidFill>
                          <a:schemeClr val="tx1"/>
                        </a:solidFill>
                        <a:effectLst/>
                        <a:latin typeface="ＭＳ 明朝" panose="02020609040205080304" pitchFamily="17" charset="-128"/>
                        <a:ea typeface="ＭＳ 明朝" panose="02020609040205080304" pitchFamily="17" charset="-128"/>
                      </a:endParaRPr>
                    </a:p>
                  </a:txBody>
                  <a:tcPr marL="6174" marR="6174" marT="61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2000" b="1" u="none" strike="noStrike" dirty="0">
                          <a:solidFill>
                            <a:schemeClr val="tx1"/>
                          </a:solidFill>
                          <a:effectLst/>
                          <a:latin typeface="ＭＳ 明朝" panose="02020609040205080304" pitchFamily="17" charset="-128"/>
                          <a:ea typeface="ＭＳ 明朝" panose="02020609040205080304" pitchFamily="17" charset="-128"/>
                        </a:rPr>
                        <a:t>300</a:t>
                      </a:r>
                      <a:r>
                        <a:rPr lang="ja-JP" altLang="en-US" sz="2000" b="1" u="none" strike="noStrike" dirty="0">
                          <a:solidFill>
                            <a:schemeClr val="tx1"/>
                          </a:solidFill>
                          <a:effectLst/>
                          <a:latin typeface="ＭＳ 明朝" panose="02020609040205080304" pitchFamily="17" charset="-128"/>
                          <a:ea typeface="ＭＳ 明朝" panose="02020609040205080304" pitchFamily="17" charset="-128"/>
                        </a:rPr>
                        <a:t>～</a:t>
                      </a:r>
                      <a:r>
                        <a:rPr lang="en-US" altLang="ja-JP" sz="2000" b="1" u="none" strike="noStrike" dirty="0">
                          <a:solidFill>
                            <a:schemeClr val="tx1"/>
                          </a:solidFill>
                          <a:effectLst/>
                          <a:latin typeface="ＭＳ 明朝" panose="02020609040205080304" pitchFamily="17" charset="-128"/>
                          <a:ea typeface="ＭＳ 明朝" panose="02020609040205080304" pitchFamily="17" charset="-128"/>
                        </a:rPr>
                        <a:t>400</a:t>
                      </a:r>
                      <a:endParaRPr lang="ja-JP" altLang="en-US" sz="2000" b="1" i="0" u="none" strike="noStrike" dirty="0">
                        <a:solidFill>
                          <a:schemeClr val="tx1"/>
                        </a:solidFill>
                        <a:effectLst/>
                        <a:latin typeface="ＭＳ 明朝" panose="02020609040205080304" pitchFamily="17" charset="-128"/>
                        <a:ea typeface="ＭＳ 明朝" panose="02020609040205080304" pitchFamily="17" charset="-128"/>
                      </a:endParaRPr>
                    </a:p>
                  </a:txBody>
                  <a:tcPr marL="6174" marR="6174" marT="61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2000" b="1" u="none" strike="noStrike" dirty="0">
                          <a:solidFill>
                            <a:schemeClr val="tx1"/>
                          </a:solidFill>
                          <a:effectLst/>
                          <a:latin typeface="ＭＳ 明朝" panose="02020609040205080304" pitchFamily="17" charset="-128"/>
                          <a:ea typeface="ＭＳ 明朝" panose="02020609040205080304" pitchFamily="17" charset="-128"/>
                        </a:rPr>
                        <a:t>400</a:t>
                      </a:r>
                      <a:r>
                        <a:rPr lang="ja-JP" altLang="en-US" sz="2000" b="1" u="none" strike="noStrike" dirty="0">
                          <a:solidFill>
                            <a:schemeClr val="tx1"/>
                          </a:solidFill>
                          <a:effectLst/>
                          <a:latin typeface="ＭＳ 明朝" panose="02020609040205080304" pitchFamily="17" charset="-128"/>
                          <a:ea typeface="ＭＳ 明朝" panose="02020609040205080304" pitchFamily="17" charset="-128"/>
                        </a:rPr>
                        <a:t>～</a:t>
                      </a:r>
                      <a:r>
                        <a:rPr lang="en-US" altLang="ja-JP" sz="2000" b="1" u="none" strike="noStrike" dirty="0">
                          <a:solidFill>
                            <a:schemeClr val="tx1"/>
                          </a:solidFill>
                          <a:effectLst/>
                          <a:latin typeface="ＭＳ 明朝" panose="02020609040205080304" pitchFamily="17" charset="-128"/>
                          <a:ea typeface="ＭＳ 明朝" panose="02020609040205080304" pitchFamily="17" charset="-128"/>
                        </a:rPr>
                        <a:t>500</a:t>
                      </a:r>
                      <a:endParaRPr lang="ja-JP" altLang="en-US" sz="2000" b="1" i="0" u="none" strike="noStrike" dirty="0">
                        <a:solidFill>
                          <a:schemeClr val="tx1"/>
                        </a:solidFill>
                        <a:effectLst/>
                        <a:latin typeface="ＭＳ 明朝" panose="02020609040205080304" pitchFamily="17" charset="-128"/>
                        <a:ea typeface="ＭＳ 明朝" panose="02020609040205080304" pitchFamily="17" charset="-128"/>
                      </a:endParaRPr>
                    </a:p>
                  </a:txBody>
                  <a:tcPr marL="6174" marR="6174" marT="61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2000" b="1" u="none" strike="noStrike" dirty="0">
                          <a:solidFill>
                            <a:schemeClr val="tx1"/>
                          </a:solidFill>
                          <a:effectLst/>
                          <a:latin typeface="ＭＳ 明朝" panose="02020609040205080304" pitchFamily="17" charset="-128"/>
                          <a:ea typeface="ＭＳ 明朝" panose="02020609040205080304" pitchFamily="17" charset="-128"/>
                        </a:rPr>
                        <a:t>500</a:t>
                      </a:r>
                      <a:r>
                        <a:rPr lang="ja-JP" altLang="en-US" sz="2000" b="1" u="none" strike="noStrike" dirty="0">
                          <a:solidFill>
                            <a:schemeClr val="tx1"/>
                          </a:solidFill>
                          <a:effectLst/>
                          <a:latin typeface="ＭＳ 明朝" panose="02020609040205080304" pitchFamily="17" charset="-128"/>
                          <a:ea typeface="ＭＳ 明朝" panose="02020609040205080304" pitchFamily="17" charset="-128"/>
                        </a:rPr>
                        <a:t>～</a:t>
                      </a:r>
                      <a:r>
                        <a:rPr lang="en-US" altLang="ja-JP" sz="2000" b="1" u="none" strike="noStrike" dirty="0">
                          <a:solidFill>
                            <a:schemeClr val="tx1"/>
                          </a:solidFill>
                          <a:effectLst/>
                          <a:latin typeface="ＭＳ 明朝" panose="02020609040205080304" pitchFamily="17" charset="-128"/>
                          <a:ea typeface="ＭＳ 明朝" panose="02020609040205080304" pitchFamily="17" charset="-128"/>
                        </a:rPr>
                        <a:t>600</a:t>
                      </a:r>
                      <a:endParaRPr lang="ja-JP" altLang="en-US" sz="2000" b="1" i="0" u="none" strike="noStrike" dirty="0">
                        <a:solidFill>
                          <a:schemeClr val="tx1"/>
                        </a:solidFill>
                        <a:effectLst/>
                        <a:latin typeface="ＭＳ 明朝" panose="02020609040205080304" pitchFamily="17" charset="-128"/>
                        <a:ea typeface="ＭＳ 明朝" panose="02020609040205080304" pitchFamily="17" charset="-128"/>
                      </a:endParaRPr>
                    </a:p>
                  </a:txBody>
                  <a:tcPr marL="6174" marR="6174" marT="61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2000" b="1" u="none" strike="noStrike" dirty="0">
                          <a:solidFill>
                            <a:schemeClr val="tx1"/>
                          </a:solidFill>
                          <a:effectLst/>
                          <a:latin typeface="ＭＳ 明朝" panose="02020609040205080304" pitchFamily="17" charset="-128"/>
                          <a:ea typeface="ＭＳ 明朝" panose="02020609040205080304" pitchFamily="17" charset="-128"/>
                        </a:rPr>
                        <a:t>600</a:t>
                      </a:r>
                      <a:r>
                        <a:rPr lang="ja-JP" altLang="en-US" sz="2000" b="1" u="none" strike="noStrike" dirty="0">
                          <a:solidFill>
                            <a:schemeClr val="tx1"/>
                          </a:solidFill>
                          <a:effectLst/>
                          <a:latin typeface="ＭＳ 明朝" panose="02020609040205080304" pitchFamily="17" charset="-128"/>
                          <a:ea typeface="ＭＳ 明朝" panose="02020609040205080304" pitchFamily="17" charset="-128"/>
                        </a:rPr>
                        <a:t>～</a:t>
                      </a:r>
                      <a:r>
                        <a:rPr lang="en-US" altLang="ja-JP" sz="2000" b="1" u="none" strike="noStrike" dirty="0">
                          <a:solidFill>
                            <a:schemeClr val="tx1"/>
                          </a:solidFill>
                          <a:effectLst/>
                          <a:latin typeface="ＭＳ 明朝" panose="02020609040205080304" pitchFamily="17" charset="-128"/>
                          <a:ea typeface="ＭＳ 明朝" panose="02020609040205080304" pitchFamily="17" charset="-128"/>
                        </a:rPr>
                        <a:t>700</a:t>
                      </a:r>
                      <a:endParaRPr lang="ja-JP" altLang="en-US" sz="2000" b="1" i="0" u="none" strike="noStrike" dirty="0">
                        <a:solidFill>
                          <a:schemeClr val="tx1"/>
                        </a:solidFill>
                        <a:effectLst/>
                        <a:latin typeface="ＭＳ 明朝" panose="02020609040205080304" pitchFamily="17" charset="-128"/>
                        <a:ea typeface="ＭＳ 明朝" panose="02020609040205080304" pitchFamily="17" charset="-128"/>
                      </a:endParaRPr>
                    </a:p>
                  </a:txBody>
                  <a:tcPr marL="6174" marR="6174" marT="61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2000" b="1" u="none" strike="noStrike" dirty="0">
                          <a:solidFill>
                            <a:schemeClr val="tx1"/>
                          </a:solidFill>
                          <a:effectLst/>
                          <a:latin typeface="ＭＳ 明朝" panose="02020609040205080304" pitchFamily="17" charset="-128"/>
                          <a:ea typeface="ＭＳ 明朝" panose="02020609040205080304" pitchFamily="17" charset="-128"/>
                        </a:rPr>
                        <a:t>700</a:t>
                      </a:r>
                      <a:r>
                        <a:rPr lang="ja-JP" altLang="en-US" sz="2000" b="1" u="none" strike="noStrike" dirty="0">
                          <a:solidFill>
                            <a:schemeClr val="tx1"/>
                          </a:solidFill>
                          <a:effectLst/>
                          <a:latin typeface="ＭＳ 明朝" panose="02020609040205080304" pitchFamily="17" charset="-128"/>
                          <a:ea typeface="ＭＳ 明朝" panose="02020609040205080304" pitchFamily="17" charset="-128"/>
                        </a:rPr>
                        <a:t>～</a:t>
                      </a:r>
                      <a:r>
                        <a:rPr lang="en-US" altLang="ja-JP" sz="2000" b="1" u="none" strike="noStrike" dirty="0">
                          <a:solidFill>
                            <a:schemeClr val="tx1"/>
                          </a:solidFill>
                          <a:effectLst/>
                          <a:latin typeface="ＭＳ 明朝" panose="02020609040205080304" pitchFamily="17" charset="-128"/>
                          <a:ea typeface="ＭＳ 明朝" panose="02020609040205080304" pitchFamily="17" charset="-128"/>
                        </a:rPr>
                        <a:t>800</a:t>
                      </a:r>
                      <a:endParaRPr lang="ja-JP" altLang="en-US" sz="2000" b="1" i="0" u="none" strike="noStrike" dirty="0">
                        <a:solidFill>
                          <a:schemeClr val="tx1"/>
                        </a:solidFill>
                        <a:effectLst/>
                        <a:latin typeface="ＭＳ 明朝" panose="02020609040205080304" pitchFamily="17" charset="-128"/>
                        <a:ea typeface="ＭＳ 明朝" panose="02020609040205080304" pitchFamily="17" charset="-128"/>
                      </a:endParaRPr>
                    </a:p>
                  </a:txBody>
                  <a:tcPr marL="6174" marR="6174" marT="61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2000" b="1" u="none" strike="noStrike" dirty="0">
                          <a:solidFill>
                            <a:schemeClr val="tx1"/>
                          </a:solidFill>
                          <a:effectLst/>
                          <a:latin typeface="ＭＳ 明朝" panose="02020609040205080304" pitchFamily="17" charset="-128"/>
                          <a:ea typeface="ＭＳ 明朝" panose="02020609040205080304" pitchFamily="17" charset="-128"/>
                        </a:rPr>
                        <a:t>800</a:t>
                      </a:r>
                      <a:r>
                        <a:rPr lang="ja-JP" altLang="en-US" sz="2000" b="1" u="none" strike="noStrike" dirty="0">
                          <a:solidFill>
                            <a:schemeClr val="tx1"/>
                          </a:solidFill>
                          <a:effectLst/>
                          <a:latin typeface="ＭＳ 明朝" panose="02020609040205080304" pitchFamily="17" charset="-128"/>
                          <a:ea typeface="ＭＳ 明朝" panose="02020609040205080304" pitchFamily="17" charset="-128"/>
                        </a:rPr>
                        <a:t>～</a:t>
                      </a:r>
                      <a:endParaRPr lang="en-US" altLang="ja-JP" sz="2000" b="1" u="none" strike="noStrike" dirty="0">
                        <a:solidFill>
                          <a:schemeClr val="tx1"/>
                        </a:solidFill>
                        <a:effectLst/>
                        <a:latin typeface="ＭＳ 明朝" panose="02020609040205080304" pitchFamily="17" charset="-128"/>
                        <a:ea typeface="ＭＳ 明朝" panose="02020609040205080304" pitchFamily="17" charset="-128"/>
                      </a:endParaRPr>
                    </a:p>
                    <a:p>
                      <a:pPr algn="ctr" fontAlgn="ctr"/>
                      <a:r>
                        <a:rPr lang="en-US" altLang="ja-JP" sz="2000" b="1" u="none" strike="noStrike" dirty="0">
                          <a:solidFill>
                            <a:schemeClr val="tx1"/>
                          </a:solidFill>
                          <a:effectLst/>
                          <a:latin typeface="ＭＳ 明朝" panose="02020609040205080304" pitchFamily="17" charset="-128"/>
                          <a:ea typeface="ＭＳ 明朝" panose="02020609040205080304" pitchFamily="17" charset="-128"/>
                        </a:rPr>
                        <a:t>900</a:t>
                      </a:r>
                      <a:endParaRPr lang="ja-JP" altLang="en-US" sz="2000" b="1" i="0" u="none" strike="noStrike" dirty="0">
                        <a:solidFill>
                          <a:schemeClr val="tx1"/>
                        </a:solidFill>
                        <a:effectLst/>
                        <a:latin typeface="ＭＳ 明朝" panose="02020609040205080304" pitchFamily="17" charset="-128"/>
                        <a:ea typeface="ＭＳ 明朝" panose="02020609040205080304" pitchFamily="17" charset="-128"/>
                      </a:endParaRPr>
                    </a:p>
                  </a:txBody>
                  <a:tcPr marL="6174" marR="6174" marT="61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2000" b="1" u="none" strike="noStrike" dirty="0">
                          <a:solidFill>
                            <a:schemeClr val="tx1"/>
                          </a:solidFill>
                          <a:effectLst/>
                          <a:latin typeface="ＭＳ 明朝" panose="02020609040205080304" pitchFamily="17" charset="-128"/>
                          <a:ea typeface="ＭＳ 明朝" panose="02020609040205080304" pitchFamily="17" charset="-128"/>
                        </a:rPr>
                        <a:t>900</a:t>
                      </a:r>
                      <a:r>
                        <a:rPr lang="ja-JP" altLang="en-US" sz="2000" b="1" u="none" strike="noStrike" dirty="0">
                          <a:solidFill>
                            <a:schemeClr val="tx1"/>
                          </a:solidFill>
                          <a:effectLst/>
                          <a:latin typeface="ＭＳ 明朝" panose="02020609040205080304" pitchFamily="17" charset="-128"/>
                          <a:ea typeface="ＭＳ 明朝" panose="02020609040205080304" pitchFamily="17" charset="-128"/>
                        </a:rPr>
                        <a:t>～</a:t>
                      </a:r>
                      <a:r>
                        <a:rPr lang="en-US" altLang="ja-JP" sz="2000" b="1" u="none" strike="noStrike" dirty="0">
                          <a:solidFill>
                            <a:schemeClr val="tx1"/>
                          </a:solidFill>
                          <a:effectLst/>
                          <a:latin typeface="ＭＳ 明朝" panose="02020609040205080304" pitchFamily="17" charset="-128"/>
                          <a:ea typeface="ＭＳ 明朝" panose="02020609040205080304" pitchFamily="17" charset="-128"/>
                        </a:rPr>
                        <a:t>1,000</a:t>
                      </a:r>
                      <a:endParaRPr lang="ja-JP" altLang="en-US" sz="2000" b="1" i="0" u="none" strike="noStrike" dirty="0">
                        <a:solidFill>
                          <a:schemeClr val="tx1"/>
                        </a:solidFill>
                        <a:effectLst/>
                        <a:latin typeface="ＭＳ 明朝" panose="02020609040205080304" pitchFamily="17" charset="-128"/>
                        <a:ea typeface="ＭＳ 明朝" panose="02020609040205080304" pitchFamily="17" charset="-128"/>
                      </a:endParaRPr>
                    </a:p>
                  </a:txBody>
                  <a:tcPr marL="6174" marR="6174" marT="61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2000" b="1" u="none" strike="noStrike" dirty="0">
                          <a:solidFill>
                            <a:schemeClr val="tx1"/>
                          </a:solidFill>
                          <a:effectLst/>
                          <a:latin typeface="ＭＳ 明朝" panose="02020609040205080304" pitchFamily="17" charset="-128"/>
                          <a:ea typeface="ＭＳ 明朝" panose="02020609040205080304" pitchFamily="17" charset="-128"/>
                        </a:rPr>
                        <a:t>1,000</a:t>
                      </a:r>
                      <a:r>
                        <a:rPr lang="ja-JP" altLang="en-US" sz="2000" b="1" u="none" strike="noStrike" dirty="0">
                          <a:solidFill>
                            <a:schemeClr val="tx1"/>
                          </a:solidFill>
                          <a:effectLst/>
                          <a:latin typeface="ＭＳ 明朝" panose="02020609040205080304" pitchFamily="17" charset="-128"/>
                          <a:ea typeface="ＭＳ 明朝" panose="02020609040205080304" pitchFamily="17" charset="-128"/>
                        </a:rPr>
                        <a:t>～</a:t>
                      </a:r>
                      <a:r>
                        <a:rPr lang="en-US" altLang="ja-JP" sz="2000" b="1" u="none" strike="noStrike" dirty="0">
                          <a:solidFill>
                            <a:schemeClr val="tx1"/>
                          </a:solidFill>
                          <a:effectLst/>
                          <a:latin typeface="ＭＳ 明朝" panose="02020609040205080304" pitchFamily="17" charset="-128"/>
                          <a:ea typeface="ＭＳ 明朝" panose="02020609040205080304" pitchFamily="17" charset="-128"/>
                        </a:rPr>
                        <a:t>1,250</a:t>
                      </a:r>
                      <a:endParaRPr lang="ja-JP" altLang="en-US" sz="2000" b="1" i="0" u="none" strike="noStrike" dirty="0">
                        <a:solidFill>
                          <a:schemeClr val="tx1"/>
                        </a:solidFill>
                        <a:effectLst/>
                        <a:latin typeface="ＭＳ 明朝" panose="02020609040205080304" pitchFamily="17" charset="-128"/>
                        <a:ea typeface="ＭＳ 明朝" panose="02020609040205080304" pitchFamily="17" charset="-128"/>
                      </a:endParaRPr>
                    </a:p>
                  </a:txBody>
                  <a:tcPr marL="6174" marR="6174" marT="61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2000" b="1" u="none" strike="noStrike" dirty="0">
                          <a:solidFill>
                            <a:schemeClr val="tx1"/>
                          </a:solidFill>
                          <a:effectLst/>
                          <a:latin typeface="ＭＳ 明朝" panose="02020609040205080304" pitchFamily="17" charset="-128"/>
                          <a:ea typeface="ＭＳ 明朝" panose="02020609040205080304" pitchFamily="17" charset="-128"/>
                        </a:rPr>
                        <a:t>1,250</a:t>
                      </a:r>
                      <a:r>
                        <a:rPr lang="ja-JP" altLang="en-US" sz="2000" b="1" u="none" strike="noStrike" dirty="0">
                          <a:solidFill>
                            <a:schemeClr val="tx1"/>
                          </a:solidFill>
                          <a:effectLst/>
                          <a:latin typeface="ＭＳ 明朝" panose="02020609040205080304" pitchFamily="17" charset="-128"/>
                          <a:ea typeface="ＭＳ 明朝" panose="02020609040205080304" pitchFamily="17" charset="-128"/>
                        </a:rPr>
                        <a:t>～</a:t>
                      </a:r>
                      <a:r>
                        <a:rPr lang="en-US" altLang="ja-JP" sz="2000" b="1" u="none" strike="noStrike" dirty="0">
                          <a:solidFill>
                            <a:schemeClr val="tx1"/>
                          </a:solidFill>
                          <a:effectLst/>
                          <a:latin typeface="ＭＳ 明朝" panose="02020609040205080304" pitchFamily="17" charset="-128"/>
                          <a:ea typeface="ＭＳ 明朝" panose="02020609040205080304" pitchFamily="17" charset="-128"/>
                        </a:rPr>
                        <a:t>1,500</a:t>
                      </a:r>
                      <a:endParaRPr lang="ja-JP" altLang="en-US" sz="2000" b="1" i="0" u="none" strike="noStrike" dirty="0">
                        <a:solidFill>
                          <a:schemeClr val="tx1"/>
                        </a:solidFill>
                        <a:effectLst/>
                        <a:latin typeface="ＭＳ 明朝" panose="02020609040205080304" pitchFamily="17" charset="-128"/>
                        <a:ea typeface="ＭＳ 明朝" panose="02020609040205080304" pitchFamily="17" charset="-128"/>
                      </a:endParaRPr>
                    </a:p>
                  </a:txBody>
                  <a:tcPr marL="6174" marR="6174" marT="61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2000" b="1" u="none" strike="noStrike" dirty="0">
                          <a:solidFill>
                            <a:schemeClr val="tx1"/>
                          </a:solidFill>
                          <a:effectLst/>
                          <a:latin typeface="ＭＳ 明朝" panose="02020609040205080304" pitchFamily="17" charset="-128"/>
                          <a:ea typeface="ＭＳ 明朝" panose="02020609040205080304" pitchFamily="17" charset="-128"/>
                        </a:rPr>
                        <a:t>1,500</a:t>
                      </a:r>
                      <a:r>
                        <a:rPr lang="ja-JP" altLang="en-US" sz="2000" b="1" u="none" strike="noStrike" dirty="0">
                          <a:solidFill>
                            <a:schemeClr val="tx1"/>
                          </a:solidFill>
                          <a:effectLst/>
                          <a:latin typeface="ＭＳ 明朝" panose="02020609040205080304" pitchFamily="17" charset="-128"/>
                          <a:ea typeface="ＭＳ 明朝" panose="02020609040205080304" pitchFamily="17" charset="-128"/>
                        </a:rPr>
                        <a:t>～</a:t>
                      </a:r>
                      <a:r>
                        <a:rPr lang="en-US" altLang="ja-JP" sz="2000" b="1" u="none" strike="noStrike" dirty="0">
                          <a:solidFill>
                            <a:schemeClr val="tx1"/>
                          </a:solidFill>
                          <a:effectLst/>
                          <a:latin typeface="ＭＳ 明朝" panose="02020609040205080304" pitchFamily="17" charset="-128"/>
                          <a:ea typeface="ＭＳ 明朝" panose="02020609040205080304" pitchFamily="17" charset="-128"/>
                        </a:rPr>
                        <a:t>2,000</a:t>
                      </a:r>
                      <a:endParaRPr lang="ja-JP" altLang="en-US" sz="2000" b="1" i="0" u="none" strike="noStrike" dirty="0">
                        <a:solidFill>
                          <a:schemeClr val="tx1"/>
                        </a:solidFill>
                        <a:effectLst/>
                        <a:latin typeface="ＭＳ 明朝" panose="02020609040205080304" pitchFamily="17" charset="-128"/>
                        <a:ea typeface="ＭＳ 明朝" panose="02020609040205080304" pitchFamily="17" charset="-128"/>
                      </a:endParaRPr>
                    </a:p>
                  </a:txBody>
                  <a:tcPr marL="6174" marR="6174" marT="61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2000" b="1" u="none" strike="noStrike" dirty="0">
                          <a:solidFill>
                            <a:schemeClr val="tx1"/>
                          </a:solidFill>
                          <a:effectLst/>
                          <a:latin typeface="ＭＳ 明朝" panose="02020609040205080304" pitchFamily="17" charset="-128"/>
                          <a:ea typeface="ＭＳ 明朝" panose="02020609040205080304" pitchFamily="17" charset="-128"/>
                        </a:rPr>
                        <a:t>2,000</a:t>
                      </a:r>
                      <a:r>
                        <a:rPr lang="ja-JP" altLang="en-US" sz="2000" b="1" u="none" strike="noStrike" dirty="0">
                          <a:solidFill>
                            <a:schemeClr val="tx1"/>
                          </a:solidFill>
                          <a:effectLst/>
                          <a:latin typeface="ＭＳ 明朝" panose="02020609040205080304" pitchFamily="17" charset="-128"/>
                          <a:ea typeface="ＭＳ 明朝" panose="02020609040205080304" pitchFamily="17" charset="-128"/>
                        </a:rPr>
                        <a:t>以上</a:t>
                      </a:r>
                      <a:endParaRPr lang="ja-JP" altLang="en-US" sz="2000" b="1" i="0" u="none" strike="noStrike" dirty="0">
                        <a:solidFill>
                          <a:schemeClr val="tx1"/>
                        </a:solidFill>
                        <a:effectLst/>
                        <a:latin typeface="ＭＳ 明朝" panose="02020609040205080304" pitchFamily="17" charset="-128"/>
                        <a:ea typeface="ＭＳ 明朝" panose="02020609040205080304" pitchFamily="17" charset="-128"/>
                      </a:endParaRPr>
                    </a:p>
                  </a:txBody>
                  <a:tcPr marL="6174" marR="6174" marT="61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5441812"/>
                  </a:ext>
                </a:extLst>
              </a:tr>
              <a:tr h="1161880">
                <a:tc>
                  <a:txBody>
                    <a:bodyPr/>
                    <a:lstStyle/>
                    <a:p>
                      <a:pPr algn="l" fontAlgn="b"/>
                      <a:r>
                        <a:rPr lang="ja-JP" altLang="en-US" sz="2000" b="1" u="none" strike="noStrike" dirty="0">
                          <a:solidFill>
                            <a:schemeClr val="tx1"/>
                          </a:solidFill>
                          <a:effectLst/>
                          <a:latin typeface="+mj-ea"/>
                          <a:ea typeface="+mj-ea"/>
                        </a:rPr>
                        <a:t>ネット支出総額</a:t>
                      </a:r>
                      <a:endParaRPr lang="ja-JP" altLang="en-US" sz="2000" b="1" i="0" u="none" strike="noStrike" dirty="0">
                        <a:solidFill>
                          <a:schemeClr val="tx1"/>
                        </a:solidFill>
                        <a:effectLst/>
                        <a:latin typeface="+mj-ea"/>
                        <a:ea typeface="+mj-ea"/>
                      </a:endParaRPr>
                    </a:p>
                  </a:txBody>
                  <a:tcPr marL="6174" marR="6174" marT="61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ja-JP" altLang="en-US" sz="2000" b="1"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2000" b="1" u="none" strike="noStrike" dirty="0">
                          <a:solidFill>
                            <a:schemeClr val="tx1"/>
                          </a:solidFill>
                          <a:effectLst/>
                          <a:latin typeface="ＭＳ Ｐゴシック" panose="020B0600070205080204" pitchFamily="50" charset="-128"/>
                          <a:ea typeface="ＭＳ Ｐゴシック" panose="020B0600070205080204" pitchFamily="50" charset="-128"/>
                        </a:rPr>
                        <a:t>4,465</a:t>
                      </a:r>
                      <a:endParaRPr lang="en-US" altLang="ja-JP" sz="20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6174" marR="6174" marT="61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ja-JP" altLang="en-US" sz="2000" b="1"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2000" b="1" u="none" strike="noStrike" dirty="0">
                          <a:solidFill>
                            <a:schemeClr val="tx1"/>
                          </a:solidFill>
                          <a:effectLst/>
                          <a:latin typeface="ＭＳ Ｐゴシック" panose="020B0600070205080204" pitchFamily="50" charset="-128"/>
                          <a:ea typeface="ＭＳ Ｐゴシック" panose="020B0600070205080204" pitchFamily="50" charset="-128"/>
                        </a:rPr>
                        <a:t>6,292</a:t>
                      </a:r>
                      <a:endParaRPr lang="en-US" altLang="ja-JP" sz="20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6174" marR="6174" marT="61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2000" b="1" u="none" strike="noStrike" dirty="0">
                          <a:solidFill>
                            <a:schemeClr val="tx1"/>
                          </a:solidFill>
                          <a:effectLst/>
                          <a:latin typeface="ＭＳ Ｐゴシック" panose="020B0600070205080204" pitchFamily="50" charset="-128"/>
                          <a:ea typeface="ＭＳ Ｐゴシック" panose="020B0600070205080204" pitchFamily="50" charset="-128"/>
                        </a:rPr>
                        <a:t>10,416</a:t>
                      </a:r>
                      <a:r>
                        <a:rPr lang="ja-JP" altLang="en-US" sz="2000" b="1" u="none" strike="noStrike" dirty="0">
                          <a:solidFill>
                            <a:schemeClr val="tx1"/>
                          </a:solidFill>
                          <a:effectLst/>
                          <a:latin typeface="ＭＳ Ｐゴシック" panose="020B0600070205080204" pitchFamily="50" charset="-128"/>
                          <a:ea typeface="ＭＳ Ｐゴシック" panose="020B0600070205080204" pitchFamily="50" charset="-128"/>
                        </a:rPr>
                        <a:t> </a:t>
                      </a:r>
                      <a:endParaRPr lang="en-US" altLang="ja-JP" sz="20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6174" marR="6174" marT="61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2000" b="1" u="none" strike="noStrike" dirty="0">
                          <a:solidFill>
                            <a:schemeClr val="tx1"/>
                          </a:solidFill>
                          <a:effectLst/>
                          <a:latin typeface="ＭＳ Ｐゴシック" panose="020B0600070205080204" pitchFamily="50" charset="-128"/>
                          <a:ea typeface="ＭＳ Ｐゴシック" panose="020B0600070205080204" pitchFamily="50" charset="-128"/>
                        </a:rPr>
                        <a:t>16,676</a:t>
                      </a:r>
                      <a:r>
                        <a:rPr lang="ja-JP" altLang="en-US" sz="2000" b="1" u="none" strike="noStrike" dirty="0">
                          <a:solidFill>
                            <a:schemeClr val="tx1"/>
                          </a:solidFill>
                          <a:effectLst/>
                          <a:latin typeface="ＭＳ Ｐゴシック" panose="020B0600070205080204" pitchFamily="50" charset="-128"/>
                          <a:ea typeface="ＭＳ Ｐゴシック" panose="020B0600070205080204" pitchFamily="50" charset="-128"/>
                        </a:rPr>
                        <a:t> </a:t>
                      </a:r>
                      <a:endParaRPr lang="en-US" altLang="ja-JP" sz="20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6174" marR="6174" marT="61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2000" b="1" u="none" strike="noStrike" dirty="0">
                          <a:solidFill>
                            <a:schemeClr val="tx1"/>
                          </a:solidFill>
                          <a:effectLst/>
                          <a:latin typeface="ＭＳ Ｐゴシック" panose="020B0600070205080204" pitchFamily="50" charset="-128"/>
                          <a:ea typeface="ＭＳ Ｐゴシック" panose="020B0600070205080204" pitchFamily="50" charset="-128"/>
                        </a:rPr>
                        <a:t>17,564</a:t>
                      </a:r>
                      <a:r>
                        <a:rPr lang="ja-JP" altLang="en-US" sz="2000" b="1" u="none" strike="noStrike" dirty="0">
                          <a:solidFill>
                            <a:schemeClr val="tx1"/>
                          </a:solidFill>
                          <a:effectLst/>
                          <a:latin typeface="ＭＳ Ｐゴシック" panose="020B0600070205080204" pitchFamily="50" charset="-128"/>
                          <a:ea typeface="ＭＳ Ｐゴシック" panose="020B0600070205080204" pitchFamily="50" charset="-128"/>
                        </a:rPr>
                        <a:t> </a:t>
                      </a:r>
                      <a:endParaRPr lang="en-US" altLang="ja-JP" sz="20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6174" marR="6174" marT="61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2000" b="1" u="none" strike="noStrike" dirty="0">
                          <a:solidFill>
                            <a:schemeClr val="tx1"/>
                          </a:solidFill>
                          <a:effectLst/>
                          <a:latin typeface="ＭＳ Ｐゴシック" panose="020B0600070205080204" pitchFamily="50" charset="-128"/>
                          <a:ea typeface="ＭＳ Ｐゴシック" panose="020B0600070205080204" pitchFamily="50" charset="-128"/>
                        </a:rPr>
                        <a:t>19,009</a:t>
                      </a:r>
                      <a:r>
                        <a:rPr lang="ja-JP" altLang="en-US" sz="2000" b="1" u="none" strike="noStrike" dirty="0">
                          <a:solidFill>
                            <a:schemeClr val="tx1"/>
                          </a:solidFill>
                          <a:effectLst/>
                          <a:latin typeface="ＭＳ Ｐゴシック" panose="020B0600070205080204" pitchFamily="50" charset="-128"/>
                          <a:ea typeface="ＭＳ Ｐゴシック" panose="020B0600070205080204" pitchFamily="50" charset="-128"/>
                        </a:rPr>
                        <a:t> </a:t>
                      </a:r>
                      <a:endParaRPr lang="en-US" altLang="ja-JP" sz="20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6174" marR="6174" marT="61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2000" b="1" u="none" strike="noStrike" dirty="0">
                          <a:solidFill>
                            <a:schemeClr val="tx1"/>
                          </a:solidFill>
                          <a:effectLst/>
                          <a:latin typeface="ＭＳ Ｐゴシック" panose="020B0600070205080204" pitchFamily="50" charset="-128"/>
                          <a:ea typeface="ＭＳ Ｐゴシック" panose="020B0600070205080204" pitchFamily="50" charset="-128"/>
                        </a:rPr>
                        <a:t>21,936</a:t>
                      </a:r>
                      <a:r>
                        <a:rPr lang="ja-JP" altLang="en-US" sz="2000" b="1" u="none" strike="noStrike" dirty="0">
                          <a:solidFill>
                            <a:schemeClr val="tx1"/>
                          </a:solidFill>
                          <a:effectLst/>
                          <a:latin typeface="ＭＳ Ｐゴシック" panose="020B0600070205080204" pitchFamily="50" charset="-128"/>
                          <a:ea typeface="ＭＳ Ｐゴシック" panose="020B0600070205080204" pitchFamily="50" charset="-128"/>
                        </a:rPr>
                        <a:t> </a:t>
                      </a:r>
                      <a:endParaRPr lang="en-US" altLang="ja-JP" sz="20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6174" marR="6174" marT="61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2000" b="1" u="none" strike="noStrike" dirty="0">
                          <a:solidFill>
                            <a:schemeClr val="tx1"/>
                          </a:solidFill>
                          <a:effectLst/>
                          <a:latin typeface="ＭＳ Ｐゴシック" panose="020B0600070205080204" pitchFamily="50" charset="-128"/>
                          <a:ea typeface="ＭＳ Ｐゴシック" panose="020B0600070205080204" pitchFamily="50" charset="-128"/>
                        </a:rPr>
                        <a:t>24,623</a:t>
                      </a:r>
                      <a:r>
                        <a:rPr lang="ja-JP" altLang="en-US" sz="2000" b="1" u="none" strike="noStrike" dirty="0">
                          <a:solidFill>
                            <a:schemeClr val="tx1"/>
                          </a:solidFill>
                          <a:effectLst/>
                          <a:latin typeface="ＭＳ Ｐゴシック" panose="020B0600070205080204" pitchFamily="50" charset="-128"/>
                          <a:ea typeface="ＭＳ Ｐゴシック" panose="020B0600070205080204" pitchFamily="50" charset="-128"/>
                        </a:rPr>
                        <a:t> </a:t>
                      </a:r>
                      <a:endParaRPr lang="en-US" altLang="ja-JP" sz="20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6174" marR="6174" marT="61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2000" b="1" u="none" strike="noStrike" dirty="0">
                          <a:solidFill>
                            <a:schemeClr val="tx1"/>
                          </a:solidFill>
                          <a:effectLst/>
                          <a:latin typeface="ＭＳ Ｐゴシック" panose="020B0600070205080204" pitchFamily="50" charset="-128"/>
                          <a:ea typeface="ＭＳ Ｐゴシック" panose="020B0600070205080204" pitchFamily="50" charset="-128"/>
                        </a:rPr>
                        <a:t>26,364</a:t>
                      </a:r>
                      <a:r>
                        <a:rPr lang="ja-JP" altLang="en-US" sz="2000" b="1" u="none" strike="noStrike" dirty="0">
                          <a:solidFill>
                            <a:schemeClr val="tx1"/>
                          </a:solidFill>
                          <a:effectLst/>
                          <a:latin typeface="ＭＳ Ｐゴシック" panose="020B0600070205080204" pitchFamily="50" charset="-128"/>
                          <a:ea typeface="ＭＳ Ｐゴシック" panose="020B0600070205080204" pitchFamily="50" charset="-128"/>
                        </a:rPr>
                        <a:t> </a:t>
                      </a:r>
                      <a:endParaRPr lang="en-US" altLang="ja-JP" sz="20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6174" marR="6174" marT="61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2000" b="1" u="none" strike="noStrike" dirty="0">
                          <a:solidFill>
                            <a:schemeClr val="tx1"/>
                          </a:solidFill>
                          <a:effectLst/>
                          <a:latin typeface="ＭＳ Ｐゴシック" panose="020B0600070205080204" pitchFamily="50" charset="-128"/>
                          <a:ea typeface="ＭＳ Ｐゴシック" panose="020B0600070205080204" pitchFamily="50" charset="-128"/>
                        </a:rPr>
                        <a:t>29,694</a:t>
                      </a:r>
                      <a:r>
                        <a:rPr lang="ja-JP" altLang="en-US" sz="2000" b="1" u="none" strike="noStrike" dirty="0">
                          <a:solidFill>
                            <a:schemeClr val="tx1"/>
                          </a:solidFill>
                          <a:effectLst/>
                          <a:latin typeface="ＭＳ Ｐゴシック" panose="020B0600070205080204" pitchFamily="50" charset="-128"/>
                          <a:ea typeface="ＭＳ Ｐゴシック" panose="020B0600070205080204" pitchFamily="50" charset="-128"/>
                        </a:rPr>
                        <a:t> </a:t>
                      </a:r>
                      <a:endParaRPr lang="en-US" altLang="ja-JP" sz="20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6174" marR="6174" marT="61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2000" b="1" u="none" strike="noStrike" dirty="0">
                          <a:solidFill>
                            <a:schemeClr val="tx1"/>
                          </a:solidFill>
                          <a:effectLst/>
                          <a:latin typeface="ＭＳ Ｐゴシック" panose="020B0600070205080204" pitchFamily="50" charset="-128"/>
                          <a:ea typeface="ＭＳ Ｐゴシック" panose="020B0600070205080204" pitchFamily="50" charset="-128"/>
                        </a:rPr>
                        <a:t>35,880</a:t>
                      </a:r>
                      <a:r>
                        <a:rPr lang="ja-JP" altLang="en-US" sz="2000" b="1" u="none" strike="noStrike" dirty="0">
                          <a:solidFill>
                            <a:schemeClr val="tx1"/>
                          </a:solidFill>
                          <a:effectLst/>
                          <a:latin typeface="ＭＳ Ｐゴシック" panose="020B0600070205080204" pitchFamily="50" charset="-128"/>
                          <a:ea typeface="ＭＳ Ｐゴシック" panose="020B0600070205080204" pitchFamily="50" charset="-128"/>
                        </a:rPr>
                        <a:t> </a:t>
                      </a:r>
                      <a:endParaRPr lang="en-US" altLang="ja-JP" sz="20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6174" marR="6174" marT="61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2000" b="1" u="none" strike="noStrike" dirty="0">
                          <a:solidFill>
                            <a:schemeClr val="tx1"/>
                          </a:solidFill>
                          <a:effectLst/>
                          <a:latin typeface="ＭＳ Ｐゴシック" panose="020B0600070205080204" pitchFamily="50" charset="-128"/>
                          <a:ea typeface="ＭＳ Ｐゴシック" panose="020B0600070205080204" pitchFamily="50" charset="-128"/>
                        </a:rPr>
                        <a:t>42,066</a:t>
                      </a:r>
                      <a:r>
                        <a:rPr lang="ja-JP" altLang="en-US" sz="2000" b="1" u="none" strike="noStrike" dirty="0">
                          <a:solidFill>
                            <a:schemeClr val="tx1"/>
                          </a:solidFill>
                          <a:effectLst/>
                          <a:latin typeface="ＭＳ Ｐゴシック" panose="020B0600070205080204" pitchFamily="50" charset="-128"/>
                          <a:ea typeface="ＭＳ Ｐゴシック" panose="020B0600070205080204" pitchFamily="50" charset="-128"/>
                        </a:rPr>
                        <a:t> </a:t>
                      </a:r>
                      <a:endParaRPr lang="en-US" altLang="ja-JP" sz="20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6174" marR="6174" marT="61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2000" b="1" u="none" strike="noStrike" dirty="0">
                          <a:solidFill>
                            <a:schemeClr val="tx1"/>
                          </a:solidFill>
                          <a:effectLst/>
                          <a:latin typeface="ＭＳ Ｐゴシック" panose="020B0600070205080204" pitchFamily="50" charset="-128"/>
                          <a:ea typeface="ＭＳ Ｐゴシック" panose="020B0600070205080204" pitchFamily="50" charset="-128"/>
                        </a:rPr>
                        <a:t>47,219</a:t>
                      </a:r>
                      <a:r>
                        <a:rPr lang="ja-JP" altLang="en-US" sz="2000" b="1" u="none" strike="noStrike" dirty="0">
                          <a:solidFill>
                            <a:schemeClr val="tx1"/>
                          </a:solidFill>
                          <a:effectLst/>
                          <a:latin typeface="ＭＳ Ｐゴシック" panose="020B0600070205080204" pitchFamily="50" charset="-128"/>
                          <a:ea typeface="ＭＳ Ｐゴシック" panose="020B0600070205080204" pitchFamily="50" charset="-128"/>
                        </a:rPr>
                        <a:t> </a:t>
                      </a:r>
                      <a:endParaRPr lang="en-US" altLang="ja-JP" sz="20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6174" marR="6174" marT="61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56969212"/>
                  </a:ext>
                </a:extLst>
              </a:tr>
              <a:tr h="777831">
                <a:tc>
                  <a:txBody>
                    <a:bodyPr/>
                    <a:lstStyle/>
                    <a:p>
                      <a:pPr algn="l" fontAlgn="b"/>
                      <a:r>
                        <a:rPr lang="ja-JP" altLang="en-US" sz="2000" b="1" u="none" strike="noStrike" dirty="0">
                          <a:solidFill>
                            <a:schemeClr val="tx1"/>
                          </a:solidFill>
                          <a:effectLst/>
                          <a:latin typeface="+mj-ea"/>
                          <a:ea typeface="+mj-ea"/>
                        </a:rPr>
                        <a:t>衣類・履物総額</a:t>
                      </a:r>
                      <a:endParaRPr lang="ja-JP" altLang="en-US" sz="2000" b="1" i="0" u="none" strike="noStrike" dirty="0">
                        <a:solidFill>
                          <a:schemeClr val="tx1"/>
                        </a:solidFill>
                        <a:effectLst/>
                        <a:latin typeface="+mj-ea"/>
                        <a:ea typeface="+mj-ea"/>
                      </a:endParaRPr>
                    </a:p>
                  </a:txBody>
                  <a:tcPr marL="6174" marR="6174" marT="61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2000" b="1" i="0" u="none" strike="noStrike" dirty="0">
                          <a:solidFill>
                            <a:schemeClr val="tx1"/>
                          </a:solidFill>
                          <a:effectLst/>
                          <a:latin typeface="ＭＳ Ｐゴシック" panose="020B0600070205080204" pitchFamily="50" charset="-128"/>
                          <a:ea typeface="ＭＳ Ｐゴシック" panose="020B0600070205080204" pitchFamily="50" charset="-128"/>
                        </a:rPr>
                        <a:t>342</a:t>
                      </a:r>
                    </a:p>
                  </a:txBody>
                  <a:tcPr marL="6174" marR="6174" marT="61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ja-JP" altLang="en-US" sz="2000" b="1"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2000" b="1" u="none" strike="noStrike" dirty="0">
                          <a:solidFill>
                            <a:schemeClr val="tx1"/>
                          </a:solidFill>
                          <a:effectLst/>
                          <a:latin typeface="ＭＳ Ｐゴシック" panose="020B0600070205080204" pitchFamily="50" charset="-128"/>
                          <a:ea typeface="ＭＳ Ｐゴシック" panose="020B0600070205080204" pitchFamily="50" charset="-128"/>
                        </a:rPr>
                        <a:t>587</a:t>
                      </a:r>
                      <a:endParaRPr lang="en-US" altLang="ja-JP" sz="20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6174" marR="6174" marT="61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2000" b="1" u="none" strike="noStrike" dirty="0">
                          <a:solidFill>
                            <a:schemeClr val="tx1"/>
                          </a:solidFill>
                          <a:effectLst/>
                          <a:latin typeface="ＭＳ Ｐゴシック" panose="020B0600070205080204" pitchFamily="50" charset="-128"/>
                          <a:ea typeface="ＭＳ Ｐゴシック" panose="020B0600070205080204" pitchFamily="50" charset="-128"/>
                        </a:rPr>
                        <a:t>1,058</a:t>
                      </a:r>
                      <a:r>
                        <a:rPr lang="ja-JP" altLang="en-US" sz="2000" b="1" u="none" strike="noStrike" dirty="0">
                          <a:solidFill>
                            <a:schemeClr val="tx1"/>
                          </a:solidFill>
                          <a:effectLst/>
                          <a:latin typeface="ＭＳ Ｐゴシック" panose="020B0600070205080204" pitchFamily="50" charset="-128"/>
                          <a:ea typeface="ＭＳ Ｐゴシック" panose="020B0600070205080204" pitchFamily="50" charset="-128"/>
                        </a:rPr>
                        <a:t> </a:t>
                      </a:r>
                      <a:endParaRPr lang="en-US" altLang="ja-JP" sz="20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6174" marR="6174" marT="61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2000" b="1" u="none" strike="noStrike" dirty="0">
                          <a:solidFill>
                            <a:schemeClr val="tx1"/>
                          </a:solidFill>
                          <a:effectLst/>
                          <a:latin typeface="ＭＳ Ｐゴシック" panose="020B0600070205080204" pitchFamily="50" charset="-128"/>
                          <a:ea typeface="ＭＳ Ｐゴシック" panose="020B0600070205080204" pitchFamily="50" charset="-128"/>
                        </a:rPr>
                        <a:t>1,725</a:t>
                      </a:r>
                      <a:r>
                        <a:rPr lang="ja-JP" altLang="en-US" sz="2000" b="1" u="none" strike="noStrike" dirty="0">
                          <a:solidFill>
                            <a:schemeClr val="tx1"/>
                          </a:solidFill>
                          <a:effectLst/>
                          <a:latin typeface="ＭＳ Ｐゴシック" panose="020B0600070205080204" pitchFamily="50" charset="-128"/>
                          <a:ea typeface="ＭＳ Ｐゴシック" panose="020B0600070205080204" pitchFamily="50" charset="-128"/>
                        </a:rPr>
                        <a:t> </a:t>
                      </a:r>
                      <a:endParaRPr lang="en-US" altLang="ja-JP" sz="20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6174" marR="6174" marT="61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2000" b="1" u="none" strike="noStrike" dirty="0">
                          <a:solidFill>
                            <a:schemeClr val="tx1"/>
                          </a:solidFill>
                          <a:effectLst/>
                          <a:latin typeface="ＭＳ Ｐゴシック" panose="020B0600070205080204" pitchFamily="50" charset="-128"/>
                          <a:ea typeface="ＭＳ Ｐゴシック" panose="020B0600070205080204" pitchFamily="50" charset="-128"/>
                        </a:rPr>
                        <a:t>1,778</a:t>
                      </a:r>
                      <a:r>
                        <a:rPr lang="ja-JP" altLang="en-US" sz="2000" b="1" u="none" strike="noStrike" dirty="0">
                          <a:solidFill>
                            <a:schemeClr val="tx1"/>
                          </a:solidFill>
                          <a:effectLst/>
                          <a:latin typeface="ＭＳ Ｐゴシック" panose="020B0600070205080204" pitchFamily="50" charset="-128"/>
                          <a:ea typeface="ＭＳ Ｐゴシック" panose="020B0600070205080204" pitchFamily="50" charset="-128"/>
                        </a:rPr>
                        <a:t> </a:t>
                      </a:r>
                      <a:endParaRPr lang="en-US" altLang="ja-JP" sz="20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6174" marR="6174" marT="61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2000" b="1" u="none" strike="noStrike" dirty="0">
                          <a:solidFill>
                            <a:schemeClr val="tx1"/>
                          </a:solidFill>
                          <a:effectLst/>
                          <a:latin typeface="ＭＳ Ｐゴシック" panose="020B0600070205080204" pitchFamily="50" charset="-128"/>
                          <a:ea typeface="ＭＳ Ｐゴシック" panose="020B0600070205080204" pitchFamily="50" charset="-128"/>
                        </a:rPr>
                        <a:t>2,313</a:t>
                      </a:r>
                      <a:r>
                        <a:rPr lang="ja-JP" altLang="en-US" sz="2000" b="1" u="none" strike="noStrike" dirty="0">
                          <a:solidFill>
                            <a:schemeClr val="tx1"/>
                          </a:solidFill>
                          <a:effectLst/>
                          <a:latin typeface="ＭＳ Ｐゴシック" panose="020B0600070205080204" pitchFamily="50" charset="-128"/>
                          <a:ea typeface="ＭＳ Ｐゴシック" panose="020B0600070205080204" pitchFamily="50" charset="-128"/>
                        </a:rPr>
                        <a:t> </a:t>
                      </a:r>
                      <a:endParaRPr lang="en-US" altLang="ja-JP" sz="20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6174" marR="6174" marT="61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2000" b="1" u="none" strike="noStrike" dirty="0">
                          <a:solidFill>
                            <a:schemeClr val="tx1"/>
                          </a:solidFill>
                          <a:effectLst/>
                          <a:latin typeface="ＭＳ Ｐゴシック" panose="020B0600070205080204" pitchFamily="50" charset="-128"/>
                          <a:ea typeface="ＭＳ Ｐゴシック" panose="020B0600070205080204" pitchFamily="50" charset="-128"/>
                        </a:rPr>
                        <a:t>2,793</a:t>
                      </a:r>
                      <a:r>
                        <a:rPr lang="ja-JP" altLang="en-US" sz="2000" b="1" u="none" strike="noStrike" dirty="0">
                          <a:solidFill>
                            <a:schemeClr val="tx1"/>
                          </a:solidFill>
                          <a:effectLst/>
                          <a:latin typeface="ＭＳ Ｐゴシック" panose="020B0600070205080204" pitchFamily="50" charset="-128"/>
                          <a:ea typeface="ＭＳ Ｐゴシック" panose="020B0600070205080204" pitchFamily="50" charset="-128"/>
                        </a:rPr>
                        <a:t> </a:t>
                      </a:r>
                      <a:endParaRPr lang="en-US" altLang="ja-JP" sz="20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6174" marR="6174" marT="61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2000" b="1" u="none" strike="noStrike" dirty="0">
                          <a:solidFill>
                            <a:schemeClr val="tx1"/>
                          </a:solidFill>
                          <a:effectLst/>
                          <a:latin typeface="ＭＳ Ｐゴシック" panose="020B0600070205080204" pitchFamily="50" charset="-128"/>
                          <a:ea typeface="ＭＳ Ｐゴシック" panose="020B0600070205080204" pitchFamily="50" charset="-128"/>
                        </a:rPr>
                        <a:t>3,128</a:t>
                      </a:r>
                      <a:r>
                        <a:rPr lang="ja-JP" altLang="en-US" sz="2000" b="1" u="none" strike="noStrike" dirty="0">
                          <a:solidFill>
                            <a:schemeClr val="tx1"/>
                          </a:solidFill>
                          <a:effectLst/>
                          <a:latin typeface="ＭＳ Ｐゴシック" panose="020B0600070205080204" pitchFamily="50" charset="-128"/>
                          <a:ea typeface="ＭＳ Ｐゴシック" panose="020B0600070205080204" pitchFamily="50" charset="-128"/>
                        </a:rPr>
                        <a:t> </a:t>
                      </a:r>
                      <a:endParaRPr lang="en-US" altLang="ja-JP" sz="20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6174" marR="6174" marT="61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2000" b="1" u="none" strike="noStrike" dirty="0">
                          <a:solidFill>
                            <a:schemeClr val="tx1"/>
                          </a:solidFill>
                          <a:effectLst/>
                          <a:latin typeface="ＭＳ Ｐゴシック" panose="020B0600070205080204" pitchFamily="50" charset="-128"/>
                          <a:ea typeface="ＭＳ Ｐゴシック" panose="020B0600070205080204" pitchFamily="50" charset="-128"/>
                        </a:rPr>
                        <a:t>3,507</a:t>
                      </a:r>
                      <a:r>
                        <a:rPr lang="ja-JP" altLang="en-US" sz="2000" b="1" u="none" strike="noStrike" dirty="0">
                          <a:solidFill>
                            <a:schemeClr val="tx1"/>
                          </a:solidFill>
                          <a:effectLst/>
                          <a:latin typeface="ＭＳ Ｐゴシック" panose="020B0600070205080204" pitchFamily="50" charset="-128"/>
                          <a:ea typeface="ＭＳ Ｐゴシック" panose="020B0600070205080204" pitchFamily="50" charset="-128"/>
                        </a:rPr>
                        <a:t> </a:t>
                      </a:r>
                      <a:endParaRPr lang="en-US" altLang="ja-JP" sz="20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6174" marR="6174" marT="61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2000" b="1" u="none" strike="noStrike" dirty="0">
                          <a:solidFill>
                            <a:schemeClr val="tx1"/>
                          </a:solidFill>
                          <a:effectLst/>
                          <a:latin typeface="ＭＳ Ｐゴシック" panose="020B0600070205080204" pitchFamily="50" charset="-128"/>
                          <a:ea typeface="ＭＳ Ｐゴシック" panose="020B0600070205080204" pitchFamily="50" charset="-128"/>
                        </a:rPr>
                        <a:t>3,451</a:t>
                      </a:r>
                      <a:r>
                        <a:rPr lang="ja-JP" altLang="en-US" sz="2000" b="1" u="none" strike="noStrike" dirty="0">
                          <a:solidFill>
                            <a:schemeClr val="tx1"/>
                          </a:solidFill>
                          <a:effectLst/>
                          <a:latin typeface="ＭＳ Ｐゴシック" panose="020B0600070205080204" pitchFamily="50" charset="-128"/>
                          <a:ea typeface="ＭＳ Ｐゴシック" panose="020B0600070205080204" pitchFamily="50" charset="-128"/>
                        </a:rPr>
                        <a:t> </a:t>
                      </a:r>
                      <a:endParaRPr lang="en-US" altLang="ja-JP" sz="20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6174" marR="6174" marT="61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2000" b="1" u="none" strike="noStrike" dirty="0">
                          <a:solidFill>
                            <a:schemeClr val="tx1"/>
                          </a:solidFill>
                          <a:effectLst/>
                          <a:latin typeface="ＭＳ Ｐゴシック" panose="020B0600070205080204" pitchFamily="50" charset="-128"/>
                          <a:ea typeface="ＭＳ Ｐゴシック" panose="020B0600070205080204" pitchFamily="50" charset="-128"/>
                        </a:rPr>
                        <a:t>4,593</a:t>
                      </a:r>
                      <a:r>
                        <a:rPr lang="ja-JP" altLang="en-US" sz="2000" b="1" u="none" strike="noStrike" dirty="0">
                          <a:solidFill>
                            <a:schemeClr val="tx1"/>
                          </a:solidFill>
                          <a:effectLst/>
                          <a:latin typeface="ＭＳ Ｐゴシック" panose="020B0600070205080204" pitchFamily="50" charset="-128"/>
                          <a:ea typeface="ＭＳ Ｐゴシック" panose="020B0600070205080204" pitchFamily="50" charset="-128"/>
                        </a:rPr>
                        <a:t> </a:t>
                      </a:r>
                      <a:endParaRPr lang="en-US" altLang="ja-JP" sz="20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6174" marR="6174" marT="61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2000" b="1" u="none" strike="noStrike" dirty="0">
                          <a:solidFill>
                            <a:schemeClr val="tx1"/>
                          </a:solidFill>
                          <a:effectLst/>
                          <a:latin typeface="ＭＳ Ｐゴシック" panose="020B0600070205080204" pitchFamily="50" charset="-128"/>
                          <a:ea typeface="ＭＳ Ｐゴシック" panose="020B0600070205080204" pitchFamily="50" charset="-128"/>
                        </a:rPr>
                        <a:t>4,438</a:t>
                      </a:r>
                      <a:r>
                        <a:rPr lang="ja-JP" altLang="en-US" sz="2000" b="1" u="none" strike="noStrike" dirty="0">
                          <a:solidFill>
                            <a:schemeClr val="tx1"/>
                          </a:solidFill>
                          <a:effectLst/>
                          <a:latin typeface="ＭＳ Ｐゴシック" panose="020B0600070205080204" pitchFamily="50" charset="-128"/>
                          <a:ea typeface="ＭＳ Ｐゴシック" panose="020B0600070205080204" pitchFamily="50" charset="-128"/>
                        </a:rPr>
                        <a:t> </a:t>
                      </a:r>
                      <a:endParaRPr lang="en-US" altLang="ja-JP" sz="20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6174" marR="6174" marT="61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2000" b="1" i="0" u="none" strike="noStrike" dirty="0">
                          <a:solidFill>
                            <a:schemeClr val="tx1"/>
                          </a:solidFill>
                          <a:effectLst/>
                          <a:latin typeface="ＭＳ Ｐゴシック" panose="020B0600070205080204" pitchFamily="50" charset="-128"/>
                          <a:ea typeface="ＭＳ Ｐゴシック" panose="020B0600070205080204" pitchFamily="50" charset="-128"/>
                        </a:rPr>
                        <a:t>5,721</a:t>
                      </a:r>
                    </a:p>
                  </a:txBody>
                  <a:tcPr marL="6174" marR="6174" marT="61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83632220"/>
                  </a:ext>
                </a:extLst>
              </a:tr>
              <a:tr h="777831">
                <a:tc>
                  <a:txBody>
                    <a:bodyPr/>
                    <a:lstStyle/>
                    <a:p>
                      <a:pPr algn="l" fontAlgn="b"/>
                      <a:r>
                        <a:rPr lang="ja-JP" altLang="en-US" sz="2000" b="1" i="0" u="none" strike="noStrike" dirty="0">
                          <a:solidFill>
                            <a:schemeClr val="tx1"/>
                          </a:solidFill>
                          <a:effectLst/>
                          <a:latin typeface="+mj-ea"/>
                          <a:ea typeface="+mj-ea"/>
                        </a:rPr>
                        <a:t>婦人服</a:t>
                      </a:r>
                    </a:p>
                  </a:txBody>
                  <a:tcPr marL="6174" marR="6174" marT="61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2000" b="1" i="0" u="none" strike="noStrike" dirty="0">
                          <a:solidFill>
                            <a:schemeClr val="tx1"/>
                          </a:solidFill>
                          <a:effectLst/>
                          <a:latin typeface="ＭＳ Ｐゴシック" panose="020B0600070205080204" pitchFamily="50" charset="-128"/>
                          <a:ea typeface="ＭＳ Ｐゴシック" panose="020B0600070205080204" pitchFamily="50" charset="-128"/>
                        </a:rPr>
                        <a:t>201</a:t>
                      </a:r>
                    </a:p>
                  </a:txBody>
                  <a:tcPr marL="6174" marR="6174" marT="61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2000" b="1" i="0" u="none" strike="noStrike" dirty="0">
                          <a:solidFill>
                            <a:schemeClr val="tx1"/>
                          </a:solidFill>
                          <a:effectLst/>
                          <a:latin typeface="ＭＳ Ｐゴシック" panose="020B0600070205080204" pitchFamily="50" charset="-128"/>
                          <a:ea typeface="ＭＳ Ｐゴシック" panose="020B0600070205080204" pitchFamily="50" charset="-128"/>
                        </a:rPr>
                        <a:t>337</a:t>
                      </a:r>
                    </a:p>
                  </a:txBody>
                  <a:tcPr marL="6174" marR="6174" marT="61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2000" b="1" i="0" u="none" strike="noStrike" dirty="0">
                          <a:solidFill>
                            <a:schemeClr val="tx1"/>
                          </a:solidFill>
                          <a:effectLst/>
                          <a:latin typeface="ＭＳ Ｐゴシック" panose="020B0600070205080204" pitchFamily="50" charset="-128"/>
                          <a:ea typeface="ＭＳ Ｐゴシック" panose="020B0600070205080204" pitchFamily="50" charset="-128"/>
                        </a:rPr>
                        <a:t>474</a:t>
                      </a:r>
                    </a:p>
                  </a:txBody>
                  <a:tcPr marL="6174" marR="6174" marT="61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2000" b="1" i="0" u="none" strike="noStrike" dirty="0">
                          <a:solidFill>
                            <a:schemeClr val="tx1"/>
                          </a:solidFill>
                          <a:effectLst/>
                          <a:latin typeface="ＭＳ Ｐゴシック" panose="020B0600070205080204" pitchFamily="50" charset="-128"/>
                          <a:ea typeface="ＭＳ Ｐゴシック" panose="020B0600070205080204" pitchFamily="50" charset="-128"/>
                        </a:rPr>
                        <a:t>866</a:t>
                      </a:r>
                    </a:p>
                  </a:txBody>
                  <a:tcPr marL="6174" marR="6174" marT="61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2000" b="1" i="0" u="none" strike="noStrike" dirty="0">
                          <a:solidFill>
                            <a:schemeClr val="tx1"/>
                          </a:solidFill>
                          <a:effectLst/>
                          <a:latin typeface="ＭＳ Ｐゴシック" panose="020B0600070205080204" pitchFamily="50" charset="-128"/>
                          <a:ea typeface="ＭＳ Ｐゴシック" panose="020B0600070205080204" pitchFamily="50" charset="-128"/>
                        </a:rPr>
                        <a:t>778</a:t>
                      </a:r>
                    </a:p>
                  </a:txBody>
                  <a:tcPr marL="6174" marR="6174" marT="61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2000" b="1" i="0" u="none" strike="noStrike" dirty="0">
                          <a:solidFill>
                            <a:schemeClr val="tx1"/>
                          </a:solidFill>
                          <a:effectLst/>
                          <a:latin typeface="ＭＳ Ｐゴシック" panose="020B0600070205080204" pitchFamily="50" charset="-128"/>
                          <a:ea typeface="ＭＳ Ｐゴシック" panose="020B0600070205080204" pitchFamily="50" charset="-128"/>
                        </a:rPr>
                        <a:t>1085</a:t>
                      </a:r>
                    </a:p>
                  </a:txBody>
                  <a:tcPr marL="6174" marR="6174" marT="61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2000" b="1" i="0" u="none" strike="noStrike" dirty="0">
                          <a:solidFill>
                            <a:schemeClr val="tx1"/>
                          </a:solidFill>
                          <a:effectLst/>
                          <a:latin typeface="ＭＳ Ｐゴシック" panose="020B0600070205080204" pitchFamily="50" charset="-128"/>
                          <a:ea typeface="ＭＳ Ｐゴシック" panose="020B0600070205080204" pitchFamily="50" charset="-128"/>
                        </a:rPr>
                        <a:t>1205</a:t>
                      </a:r>
                    </a:p>
                  </a:txBody>
                  <a:tcPr marL="6174" marR="6174" marT="61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2000" b="1" i="0" u="none" strike="noStrike" dirty="0">
                          <a:solidFill>
                            <a:schemeClr val="tx1"/>
                          </a:solidFill>
                          <a:effectLst/>
                          <a:latin typeface="ＭＳ Ｐゴシック" panose="020B0600070205080204" pitchFamily="50" charset="-128"/>
                          <a:ea typeface="ＭＳ Ｐゴシック" panose="020B0600070205080204" pitchFamily="50" charset="-128"/>
                        </a:rPr>
                        <a:t>1480</a:t>
                      </a:r>
                    </a:p>
                  </a:txBody>
                  <a:tcPr marL="6174" marR="6174" marT="61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2000" b="1" i="0" u="none" strike="noStrike" dirty="0">
                          <a:solidFill>
                            <a:schemeClr val="tx1"/>
                          </a:solidFill>
                          <a:effectLst/>
                          <a:latin typeface="ＭＳ Ｐゴシック" panose="020B0600070205080204" pitchFamily="50" charset="-128"/>
                          <a:ea typeface="ＭＳ Ｐゴシック" panose="020B0600070205080204" pitchFamily="50" charset="-128"/>
                        </a:rPr>
                        <a:t>1683</a:t>
                      </a:r>
                    </a:p>
                  </a:txBody>
                  <a:tcPr marL="6174" marR="6174" marT="61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2000" b="1" i="0" u="none" strike="noStrike" dirty="0">
                          <a:solidFill>
                            <a:schemeClr val="tx1"/>
                          </a:solidFill>
                          <a:effectLst/>
                          <a:latin typeface="ＭＳ Ｐゴシック" panose="020B0600070205080204" pitchFamily="50" charset="-128"/>
                          <a:ea typeface="ＭＳ Ｐゴシック" panose="020B0600070205080204" pitchFamily="50" charset="-128"/>
                        </a:rPr>
                        <a:t>1644</a:t>
                      </a:r>
                    </a:p>
                  </a:txBody>
                  <a:tcPr marL="6174" marR="6174" marT="61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2000" b="1" i="0" u="none" strike="noStrike" dirty="0">
                          <a:solidFill>
                            <a:schemeClr val="tx1"/>
                          </a:solidFill>
                          <a:effectLst/>
                          <a:latin typeface="ＭＳ Ｐゴシック" panose="020B0600070205080204" pitchFamily="50" charset="-128"/>
                          <a:ea typeface="ＭＳ Ｐゴシック" panose="020B0600070205080204" pitchFamily="50" charset="-128"/>
                        </a:rPr>
                        <a:t>2479</a:t>
                      </a:r>
                    </a:p>
                  </a:txBody>
                  <a:tcPr marL="6174" marR="6174" marT="61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2000" b="1" i="0" u="none" strike="noStrike" dirty="0">
                          <a:solidFill>
                            <a:schemeClr val="tx1"/>
                          </a:solidFill>
                          <a:effectLst/>
                          <a:latin typeface="ＭＳ Ｐゴシック" panose="020B0600070205080204" pitchFamily="50" charset="-128"/>
                          <a:ea typeface="ＭＳ Ｐゴシック" panose="020B0600070205080204" pitchFamily="50" charset="-128"/>
                        </a:rPr>
                        <a:t>2348</a:t>
                      </a:r>
                    </a:p>
                  </a:txBody>
                  <a:tcPr marL="6174" marR="6174" marT="61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2000" b="1" i="0" u="none" strike="noStrike" dirty="0">
                          <a:solidFill>
                            <a:schemeClr val="tx1"/>
                          </a:solidFill>
                          <a:effectLst/>
                          <a:latin typeface="ＭＳ Ｐゴシック" panose="020B0600070205080204" pitchFamily="50" charset="-128"/>
                          <a:ea typeface="ＭＳ Ｐゴシック" panose="020B0600070205080204" pitchFamily="50" charset="-128"/>
                        </a:rPr>
                        <a:t>2891</a:t>
                      </a:r>
                    </a:p>
                  </a:txBody>
                  <a:tcPr marL="6174" marR="6174" marT="61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54250273"/>
                  </a:ext>
                </a:extLst>
              </a:tr>
              <a:tr h="777831">
                <a:tc>
                  <a:txBody>
                    <a:bodyPr/>
                    <a:lstStyle/>
                    <a:p>
                      <a:pPr algn="l" fontAlgn="b"/>
                      <a:r>
                        <a:rPr lang="ja-JP" altLang="en-US" sz="2000" b="1" i="0" u="none" strike="noStrike" dirty="0">
                          <a:solidFill>
                            <a:schemeClr val="tx1"/>
                          </a:solidFill>
                          <a:effectLst/>
                          <a:latin typeface="+mj-ea"/>
                          <a:ea typeface="+mj-ea"/>
                        </a:rPr>
                        <a:t>％</a:t>
                      </a:r>
                    </a:p>
                  </a:txBody>
                  <a:tcPr marL="6174" marR="6174" marT="61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2000" b="1" i="0" u="none" strike="noStrike" dirty="0">
                          <a:solidFill>
                            <a:schemeClr val="tx1"/>
                          </a:solidFill>
                          <a:effectLst/>
                          <a:latin typeface="ＭＳ Ｐゴシック" panose="020B0600070205080204" pitchFamily="50" charset="-128"/>
                          <a:ea typeface="ＭＳ Ｐゴシック" panose="020B0600070205080204" pitchFamily="50" charset="-128"/>
                        </a:rPr>
                        <a:t>4.5</a:t>
                      </a:r>
                    </a:p>
                  </a:txBody>
                  <a:tcPr marL="6174" marR="6174" marT="61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2000" b="1" i="0" u="none" strike="noStrike" dirty="0">
                          <a:solidFill>
                            <a:schemeClr val="tx1"/>
                          </a:solidFill>
                          <a:effectLst/>
                          <a:latin typeface="ＭＳ Ｐゴシック" panose="020B0600070205080204" pitchFamily="50" charset="-128"/>
                          <a:ea typeface="ＭＳ Ｐゴシック" panose="020B0600070205080204" pitchFamily="50" charset="-128"/>
                        </a:rPr>
                        <a:t>5.4</a:t>
                      </a:r>
                    </a:p>
                  </a:txBody>
                  <a:tcPr marL="6174" marR="6174" marT="61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2000" b="1" i="0" u="none" strike="noStrike" dirty="0">
                          <a:solidFill>
                            <a:schemeClr val="tx1"/>
                          </a:solidFill>
                          <a:effectLst/>
                          <a:latin typeface="ＭＳ Ｐゴシック" panose="020B0600070205080204" pitchFamily="50" charset="-128"/>
                          <a:ea typeface="ＭＳ Ｐゴシック" panose="020B0600070205080204" pitchFamily="50" charset="-128"/>
                        </a:rPr>
                        <a:t>4.6</a:t>
                      </a:r>
                    </a:p>
                  </a:txBody>
                  <a:tcPr marL="6174" marR="6174" marT="61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2000" b="1" i="0" u="none" strike="noStrike" dirty="0">
                          <a:solidFill>
                            <a:schemeClr val="tx1"/>
                          </a:solidFill>
                          <a:effectLst/>
                          <a:latin typeface="ＭＳ Ｐゴシック" panose="020B0600070205080204" pitchFamily="50" charset="-128"/>
                          <a:ea typeface="ＭＳ Ｐゴシック" panose="020B0600070205080204" pitchFamily="50" charset="-128"/>
                        </a:rPr>
                        <a:t>5.2</a:t>
                      </a:r>
                    </a:p>
                  </a:txBody>
                  <a:tcPr marL="6174" marR="6174" marT="61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2000" b="1" i="0" u="none" strike="noStrike" dirty="0">
                          <a:solidFill>
                            <a:schemeClr val="tx1"/>
                          </a:solidFill>
                          <a:effectLst/>
                          <a:latin typeface="ＭＳ Ｐゴシック" panose="020B0600070205080204" pitchFamily="50" charset="-128"/>
                          <a:ea typeface="ＭＳ Ｐゴシック" panose="020B0600070205080204" pitchFamily="50" charset="-128"/>
                        </a:rPr>
                        <a:t>4.4</a:t>
                      </a:r>
                    </a:p>
                  </a:txBody>
                  <a:tcPr marL="6174" marR="6174" marT="61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2000" b="1" i="0" u="none" strike="noStrike" dirty="0">
                          <a:solidFill>
                            <a:schemeClr val="tx1"/>
                          </a:solidFill>
                          <a:effectLst/>
                          <a:latin typeface="ＭＳ Ｐゴシック" panose="020B0600070205080204" pitchFamily="50" charset="-128"/>
                          <a:ea typeface="ＭＳ Ｐゴシック" panose="020B0600070205080204" pitchFamily="50" charset="-128"/>
                        </a:rPr>
                        <a:t>5.7</a:t>
                      </a:r>
                    </a:p>
                  </a:txBody>
                  <a:tcPr marL="6174" marR="6174" marT="61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2000" b="1" i="0" u="none" strike="noStrike" dirty="0">
                          <a:solidFill>
                            <a:schemeClr val="tx1"/>
                          </a:solidFill>
                          <a:effectLst/>
                          <a:latin typeface="ＭＳ Ｐゴシック" panose="020B0600070205080204" pitchFamily="50" charset="-128"/>
                          <a:ea typeface="ＭＳ Ｐゴシック" panose="020B0600070205080204" pitchFamily="50" charset="-128"/>
                        </a:rPr>
                        <a:t>5.5</a:t>
                      </a:r>
                    </a:p>
                  </a:txBody>
                  <a:tcPr marL="6174" marR="6174" marT="61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2000" b="1" i="0" u="none" strike="noStrike" dirty="0">
                          <a:solidFill>
                            <a:schemeClr val="tx1"/>
                          </a:solidFill>
                          <a:effectLst/>
                          <a:latin typeface="ＭＳ Ｐゴシック" panose="020B0600070205080204" pitchFamily="50" charset="-128"/>
                          <a:ea typeface="ＭＳ Ｐゴシック" panose="020B0600070205080204" pitchFamily="50" charset="-128"/>
                        </a:rPr>
                        <a:t>6</a:t>
                      </a:r>
                    </a:p>
                  </a:txBody>
                  <a:tcPr marL="6174" marR="6174" marT="61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2000" b="1" i="0" u="none" strike="noStrike" dirty="0">
                          <a:solidFill>
                            <a:schemeClr val="tx1"/>
                          </a:solidFill>
                          <a:effectLst/>
                          <a:latin typeface="ＭＳ Ｐゴシック" panose="020B0600070205080204" pitchFamily="50" charset="-128"/>
                          <a:ea typeface="ＭＳ Ｐゴシック" panose="020B0600070205080204" pitchFamily="50" charset="-128"/>
                        </a:rPr>
                        <a:t>6.4</a:t>
                      </a:r>
                    </a:p>
                  </a:txBody>
                  <a:tcPr marL="6174" marR="6174" marT="61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2000" b="1" i="0" u="none" strike="noStrike" dirty="0">
                          <a:solidFill>
                            <a:schemeClr val="tx1"/>
                          </a:solidFill>
                          <a:effectLst/>
                          <a:latin typeface="ＭＳ Ｐゴシック" panose="020B0600070205080204" pitchFamily="50" charset="-128"/>
                          <a:ea typeface="ＭＳ Ｐゴシック" panose="020B0600070205080204" pitchFamily="50" charset="-128"/>
                        </a:rPr>
                        <a:t>5.5</a:t>
                      </a:r>
                    </a:p>
                  </a:txBody>
                  <a:tcPr marL="6174" marR="6174" marT="61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2000" b="1" i="0" u="none" strike="noStrike" dirty="0">
                          <a:solidFill>
                            <a:schemeClr val="tx1"/>
                          </a:solidFill>
                          <a:effectLst/>
                          <a:latin typeface="ＭＳ Ｐゴシック" panose="020B0600070205080204" pitchFamily="50" charset="-128"/>
                          <a:ea typeface="ＭＳ Ｐゴシック" panose="020B0600070205080204" pitchFamily="50" charset="-128"/>
                        </a:rPr>
                        <a:t>6.9</a:t>
                      </a:r>
                    </a:p>
                  </a:txBody>
                  <a:tcPr marL="6174" marR="6174" marT="61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2000" b="1" i="0" u="none" strike="noStrike" dirty="0">
                          <a:solidFill>
                            <a:schemeClr val="tx1"/>
                          </a:solidFill>
                          <a:effectLst/>
                          <a:latin typeface="ＭＳ Ｐゴシック" panose="020B0600070205080204" pitchFamily="50" charset="-128"/>
                          <a:ea typeface="ＭＳ Ｐゴシック" panose="020B0600070205080204" pitchFamily="50" charset="-128"/>
                        </a:rPr>
                        <a:t>5.6</a:t>
                      </a:r>
                    </a:p>
                  </a:txBody>
                  <a:tcPr marL="6174" marR="6174" marT="61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2000" b="1" i="0" u="none" strike="noStrike" dirty="0">
                          <a:solidFill>
                            <a:schemeClr val="tx1"/>
                          </a:solidFill>
                          <a:effectLst/>
                          <a:latin typeface="ＭＳ Ｐゴシック" panose="020B0600070205080204" pitchFamily="50" charset="-128"/>
                          <a:ea typeface="ＭＳ Ｐゴシック" panose="020B0600070205080204" pitchFamily="50" charset="-128"/>
                        </a:rPr>
                        <a:t>6.1</a:t>
                      </a:r>
                    </a:p>
                  </a:txBody>
                  <a:tcPr marL="6174" marR="6174" marT="61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38659357"/>
                  </a:ext>
                </a:extLst>
              </a:tr>
              <a:tr h="777831">
                <a:tc>
                  <a:txBody>
                    <a:bodyPr/>
                    <a:lstStyle/>
                    <a:p>
                      <a:pPr algn="l" fontAlgn="b"/>
                      <a:r>
                        <a:rPr lang="ja-JP" altLang="en-US" sz="2000" b="1" i="0" u="none" strike="noStrike" dirty="0">
                          <a:solidFill>
                            <a:schemeClr val="tx1"/>
                          </a:solidFill>
                          <a:effectLst/>
                          <a:latin typeface="+mj-ea"/>
                          <a:ea typeface="+mj-ea"/>
                        </a:rPr>
                        <a:t>紳士服</a:t>
                      </a:r>
                    </a:p>
                  </a:txBody>
                  <a:tcPr marL="6174" marR="6174" marT="61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2000" b="1" i="0" u="none" strike="noStrike" dirty="0">
                          <a:solidFill>
                            <a:schemeClr val="tx1"/>
                          </a:solidFill>
                          <a:effectLst/>
                          <a:latin typeface="ＭＳ Ｐゴシック" panose="020B0600070205080204" pitchFamily="50" charset="-128"/>
                          <a:ea typeface="ＭＳ Ｐゴシック" panose="020B0600070205080204" pitchFamily="50" charset="-128"/>
                        </a:rPr>
                        <a:t>56</a:t>
                      </a:r>
                    </a:p>
                  </a:txBody>
                  <a:tcPr marL="6174" marR="6174" marT="61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2000" b="1" i="0" u="none" strike="noStrike" dirty="0">
                          <a:solidFill>
                            <a:schemeClr val="tx1"/>
                          </a:solidFill>
                          <a:effectLst/>
                          <a:latin typeface="ＭＳ Ｐゴシック" panose="020B0600070205080204" pitchFamily="50" charset="-128"/>
                          <a:ea typeface="ＭＳ Ｐゴシック" panose="020B0600070205080204" pitchFamily="50" charset="-128"/>
                        </a:rPr>
                        <a:t>116</a:t>
                      </a:r>
                    </a:p>
                  </a:txBody>
                  <a:tcPr marL="6174" marR="6174" marT="61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2000" b="1" i="0" u="none" strike="noStrike" dirty="0">
                          <a:solidFill>
                            <a:schemeClr val="tx1"/>
                          </a:solidFill>
                          <a:effectLst/>
                          <a:latin typeface="ＭＳ Ｐゴシック" panose="020B0600070205080204" pitchFamily="50" charset="-128"/>
                          <a:ea typeface="ＭＳ Ｐゴシック" panose="020B0600070205080204" pitchFamily="50" charset="-128"/>
                        </a:rPr>
                        <a:t>320</a:t>
                      </a:r>
                    </a:p>
                  </a:txBody>
                  <a:tcPr marL="6174" marR="6174" marT="61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2000" b="1" i="0" u="none" strike="noStrike" dirty="0">
                          <a:solidFill>
                            <a:schemeClr val="tx1"/>
                          </a:solidFill>
                          <a:effectLst/>
                          <a:latin typeface="ＭＳ Ｐゴシック" panose="020B0600070205080204" pitchFamily="50" charset="-128"/>
                          <a:ea typeface="ＭＳ Ｐゴシック" panose="020B0600070205080204" pitchFamily="50" charset="-128"/>
                        </a:rPr>
                        <a:t>404</a:t>
                      </a:r>
                    </a:p>
                  </a:txBody>
                  <a:tcPr marL="6174" marR="6174" marT="61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2000" b="1" i="0" u="none" strike="noStrike" dirty="0">
                          <a:solidFill>
                            <a:schemeClr val="tx1"/>
                          </a:solidFill>
                          <a:effectLst/>
                          <a:latin typeface="ＭＳ Ｐゴシック" panose="020B0600070205080204" pitchFamily="50" charset="-128"/>
                          <a:ea typeface="ＭＳ Ｐゴシック" panose="020B0600070205080204" pitchFamily="50" charset="-128"/>
                        </a:rPr>
                        <a:t>530</a:t>
                      </a:r>
                    </a:p>
                  </a:txBody>
                  <a:tcPr marL="6174" marR="6174" marT="61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2000" b="1" i="0" u="none" strike="noStrike" dirty="0">
                          <a:solidFill>
                            <a:schemeClr val="tx1"/>
                          </a:solidFill>
                          <a:effectLst/>
                          <a:latin typeface="ＭＳ Ｐゴシック" panose="020B0600070205080204" pitchFamily="50" charset="-128"/>
                          <a:ea typeface="ＭＳ Ｐゴシック" panose="020B0600070205080204" pitchFamily="50" charset="-128"/>
                        </a:rPr>
                        <a:t>578</a:t>
                      </a:r>
                    </a:p>
                  </a:txBody>
                  <a:tcPr marL="6174" marR="6174" marT="61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2000" b="1" i="0" u="none" strike="noStrike" dirty="0">
                          <a:solidFill>
                            <a:schemeClr val="tx1"/>
                          </a:solidFill>
                          <a:effectLst/>
                          <a:latin typeface="ＭＳ Ｐゴシック" panose="020B0600070205080204" pitchFamily="50" charset="-128"/>
                          <a:ea typeface="ＭＳ Ｐゴシック" panose="020B0600070205080204" pitchFamily="50" charset="-128"/>
                        </a:rPr>
                        <a:t>838</a:t>
                      </a:r>
                    </a:p>
                  </a:txBody>
                  <a:tcPr marL="6174" marR="6174" marT="61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2000" b="1" i="0" u="none" strike="noStrike" dirty="0">
                          <a:solidFill>
                            <a:schemeClr val="tx1"/>
                          </a:solidFill>
                          <a:effectLst/>
                          <a:latin typeface="ＭＳ Ｐゴシック" panose="020B0600070205080204" pitchFamily="50" charset="-128"/>
                          <a:ea typeface="ＭＳ Ｐゴシック" panose="020B0600070205080204" pitchFamily="50" charset="-128"/>
                        </a:rPr>
                        <a:t>855</a:t>
                      </a:r>
                    </a:p>
                  </a:txBody>
                  <a:tcPr marL="6174" marR="6174" marT="61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2000" b="1" i="0" u="none" strike="noStrike" dirty="0">
                          <a:solidFill>
                            <a:schemeClr val="tx1"/>
                          </a:solidFill>
                          <a:effectLst/>
                          <a:latin typeface="ＭＳ Ｐゴシック" panose="020B0600070205080204" pitchFamily="50" charset="-128"/>
                          <a:ea typeface="ＭＳ Ｐゴシック" panose="020B0600070205080204" pitchFamily="50" charset="-128"/>
                        </a:rPr>
                        <a:t>1044</a:t>
                      </a:r>
                    </a:p>
                  </a:txBody>
                  <a:tcPr marL="6174" marR="6174" marT="61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2000" b="1" i="0" u="none" strike="noStrike" dirty="0">
                          <a:solidFill>
                            <a:schemeClr val="tx1"/>
                          </a:solidFill>
                          <a:effectLst/>
                          <a:latin typeface="ＭＳ Ｐゴシック" panose="020B0600070205080204" pitchFamily="50" charset="-128"/>
                          <a:ea typeface="ＭＳ Ｐゴシック" panose="020B0600070205080204" pitchFamily="50" charset="-128"/>
                        </a:rPr>
                        <a:t>935</a:t>
                      </a:r>
                    </a:p>
                  </a:txBody>
                  <a:tcPr marL="6174" marR="6174" marT="61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2000" b="1" i="0" u="none" strike="noStrike" dirty="0">
                          <a:solidFill>
                            <a:schemeClr val="tx1"/>
                          </a:solidFill>
                          <a:effectLst/>
                          <a:latin typeface="ＭＳ Ｐゴシック" panose="020B0600070205080204" pitchFamily="50" charset="-128"/>
                          <a:ea typeface="ＭＳ Ｐゴシック" panose="020B0600070205080204" pitchFamily="50" charset="-128"/>
                        </a:rPr>
                        <a:t>1017</a:t>
                      </a:r>
                    </a:p>
                  </a:txBody>
                  <a:tcPr marL="6174" marR="6174" marT="61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2000" b="1" i="0" u="none" strike="noStrike" dirty="0">
                          <a:solidFill>
                            <a:schemeClr val="tx1"/>
                          </a:solidFill>
                          <a:effectLst/>
                          <a:latin typeface="ＭＳ Ｐゴシック" panose="020B0600070205080204" pitchFamily="50" charset="-128"/>
                          <a:ea typeface="ＭＳ Ｐゴシック" panose="020B0600070205080204" pitchFamily="50" charset="-128"/>
                        </a:rPr>
                        <a:t>1114</a:t>
                      </a:r>
                    </a:p>
                  </a:txBody>
                  <a:tcPr marL="6174" marR="6174" marT="61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2000" b="1" i="0" u="none" strike="noStrike" dirty="0">
                          <a:solidFill>
                            <a:schemeClr val="tx1"/>
                          </a:solidFill>
                          <a:effectLst/>
                          <a:latin typeface="ＭＳ Ｐゴシック" panose="020B0600070205080204" pitchFamily="50" charset="-128"/>
                          <a:ea typeface="ＭＳ Ｐゴシック" panose="020B0600070205080204" pitchFamily="50" charset="-128"/>
                        </a:rPr>
                        <a:t>1534</a:t>
                      </a:r>
                    </a:p>
                  </a:txBody>
                  <a:tcPr marL="6174" marR="6174" marT="61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17202273"/>
                  </a:ext>
                </a:extLst>
              </a:tr>
            </a:tbl>
          </a:graphicData>
        </a:graphic>
      </p:graphicFrame>
      <p:sp>
        <p:nvSpPr>
          <p:cNvPr id="5" name="正方形/長方形 4">
            <a:extLst>
              <a:ext uri="{FF2B5EF4-FFF2-40B4-BE49-F238E27FC236}">
                <a16:creationId xmlns:a16="http://schemas.microsoft.com/office/drawing/2014/main" id="{4A6B2EBA-98D3-4E7F-9A34-CCB201B07046}"/>
              </a:ext>
            </a:extLst>
          </p:cNvPr>
          <p:cNvSpPr/>
          <p:nvPr/>
        </p:nvSpPr>
        <p:spPr>
          <a:xfrm>
            <a:off x="343929" y="-16157"/>
            <a:ext cx="11504141" cy="50662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t>年収別　</a:t>
            </a:r>
            <a:r>
              <a:rPr kumimoji="1" lang="en-US" altLang="ja-JP" dirty="0"/>
              <a:t>2020</a:t>
            </a:r>
            <a:r>
              <a:rPr kumimoji="1" lang="ja-JP" altLang="en-US" dirty="0"/>
              <a:t>年</a:t>
            </a:r>
            <a:r>
              <a:rPr kumimoji="1" lang="en-US" altLang="ja-JP" dirty="0"/>
              <a:t>(1</a:t>
            </a:r>
            <a:r>
              <a:rPr kumimoji="1" lang="ja-JP" altLang="en-US" dirty="0"/>
              <a:t>ヵ月平均）　ネット衣類購入・</a:t>
            </a:r>
            <a:r>
              <a:rPr lang="ja-JP" altLang="en-US" dirty="0"/>
              <a:t>総世帯</a:t>
            </a:r>
            <a:endParaRPr kumimoji="1" lang="ja-JP" altLang="en-US" dirty="0"/>
          </a:p>
        </p:txBody>
      </p:sp>
    </p:spTree>
    <p:extLst>
      <p:ext uri="{BB962C8B-B14F-4D97-AF65-F5344CB8AC3E}">
        <p14:creationId xmlns:p14="http://schemas.microsoft.com/office/powerpoint/2010/main" val="30405131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20E9385A-5347-4E4E-878A-5C972F8F9456}"/>
              </a:ext>
            </a:extLst>
          </p:cNvPr>
          <p:cNvSpPr/>
          <p:nvPr/>
        </p:nvSpPr>
        <p:spPr>
          <a:xfrm>
            <a:off x="0" y="442913"/>
            <a:ext cx="12192000" cy="641508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2800" b="1" dirty="0">
                <a:latin typeface="ＭＳ ゴシック" panose="020B0609070205080204" pitchFamily="49" charset="-128"/>
                <a:ea typeface="ＭＳ ゴシック" panose="020B0609070205080204" pitchFamily="49" charset="-128"/>
              </a:rPr>
              <a:t>衣類の総支出額</a:t>
            </a:r>
            <a:r>
              <a:rPr kumimoji="1" lang="en-US" altLang="ja-JP" sz="2800" b="1" dirty="0">
                <a:latin typeface="ＭＳ ゴシック" panose="020B0609070205080204" pitchFamily="49" charset="-128"/>
                <a:ea typeface="ＭＳ ゴシック" panose="020B0609070205080204" pitchFamily="49" charset="-128"/>
              </a:rPr>
              <a:t>:</a:t>
            </a:r>
            <a:r>
              <a:rPr kumimoji="1" lang="ja-JP" altLang="en-US" sz="2800" b="1" dirty="0">
                <a:latin typeface="ＭＳ ゴシック" panose="020B0609070205080204" pitchFamily="49" charset="-128"/>
                <a:ea typeface="ＭＳ ゴシック" panose="020B0609070205080204" pitchFamily="49" charset="-128"/>
              </a:rPr>
              <a:t>年収</a:t>
            </a:r>
            <a:r>
              <a:rPr kumimoji="1" lang="en-US" altLang="ja-JP" sz="2800" b="1" dirty="0">
                <a:latin typeface="ＭＳ ゴシック" panose="020B0609070205080204" pitchFamily="49" charset="-128"/>
                <a:ea typeface="ＭＳ ゴシック" panose="020B0609070205080204" pitchFamily="49" charset="-128"/>
              </a:rPr>
              <a:t>500</a:t>
            </a:r>
            <a:r>
              <a:rPr kumimoji="1" lang="ja-JP" altLang="en-US" sz="2800" b="1" dirty="0">
                <a:latin typeface="ＭＳ ゴシック" panose="020B0609070205080204" pitchFamily="49" charset="-128"/>
                <a:ea typeface="ＭＳ ゴシック" panose="020B0609070205080204" pitchFamily="49" charset="-128"/>
              </a:rPr>
              <a:t>～</a:t>
            </a:r>
            <a:r>
              <a:rPr kumimoji="1" lang="en-US" altLang="ja-JP" sz="2800" b="1" dirty="0">
                <a:latin typeface="ＭＳ ゴシック" panose="020B0609070205080204" pitchFamily="49" charset="-128"/>
                <a:ea typeface="ＭＳ ゴシック" panose="020B0609070205080204" pitchFamily="49" charset="-128"/>
              </a:rPr>
              <a:t>600</a:t>
            </a:r>
            <a:r>
              <a:rPr kumimoji="1" lang="ja-JP" altLang="en-US" sz="2800" b="1" dirty="0">
                <a:latin typeface="ＭＳ ゴシック" panose="020B0609070205080204" pitchFamily="49" charset="-128"/>
                <a:ea typeface="ＭＳ ゴシック" panose="020B0609070205080204" pitchFamily="49" charset="-128"/>
              </a:rPr>
              <a:t>万円層</a:t>
            </a:r>
            <a:r>
              <a:rPr kumimoji="1" lang="ja-JP" altLang="en-US" sz="2800" dirty="0">
                <a:latin typeface="ＭＳ ゴシック" panose="020B0609070205080204" pitchFamily="49" charset="-128"/>
                <a:ea typeface="ＭＳ ゴシック" panose="020B0609070205080204" pitchFamily="49" charset="-128"/>
              </a:rPr>
              <a:t>で少し減少するが、ほぼ年収とともに増加し、</a:t>
            </a:r>
            <a:r>
              <a:rPr kumimoji="1" lang="en-US" altLang="ja-JP" sz="2800" dirty="0">
                <a:latin typeface="ＭＳ ゴシック" panose="020B0609070205080204" pitchFamily="49" charset="-128"/>
                <a:ea typeface="ＭＳ ゴシック" panose="020B0609070205080204" pitchFamily="49" charset="-128"/>
              </a:rPr>
              <a:t>1000</a:t>
            </a:r>
            <a:r>
              <a:rPr kumimoji="1" lang="ja-JP" altLang="en-US" sz="2800" dirty="0">
                <a:latin typeface="ＭＳ ゴシック" panose="020B0609070205080204" pitchFamily="49" charset="-128"/>
                <a:ea typeface="ＭＳ ゴシック" panose="020B0609070205080204" pitchFamily="49" charset="-128"/>
              </a:rPr>
              <a:t>～</a:t>
            </a:r>
            <a:r>
              <a:rPr kumimoji="1" lang="en-US" altLang="ja-JP" sz="2800" dirty="0">
                <a:latin typeface="ＭＳ ゴシック" panose="020B0609070205080204" pitchFamily="49" charset="-128"/>
                <a:ea typeface="ＭＳ ゴシック" panose="020B0609070205080204" pitchFamily="49" charset="-128"/>
              </a:rPr>
              <a:t>1250</a:t>
            </a:r>
            <a:r>
              <a:rPr kumimoji="1" lang="ja-JP" altLang="en-US" sz="2800" dirty="0">
                <a:latin typeface="ＭＳ ゴシック" panose="020B0609070205080204" pitchFamily="49" charset="-128"/>
                <a:ea typeface="ＭＳ ゴシック" panose="020B0609070205080204" pitchFamily="49" charset="-128"/>
              </a:rPr>
              <a:t>万円層でいったん減少、</a:t>
            </a:r>
            <a:r>
              <a:rPr kumimoji="1" lang="en-US" altLang="ja-JP" sz="2800" dirty="0">
                <a:latin typeface="ＭＳ ゴシック" panose="020B0609070205080204" pitchFamily="49" charset="-128"/>
                <a:ea typeface="ＭＳ ゴシック" panose="020B0609070205080204" pitchFamily="49" charset="-128"/>
              </a:rPr>
              <a:t>1240</a:t>
            </a:r>
            <a:r>
              <a:rPr kumimoji="1" lang="ja-JP" altLang="en-US" sz="2800" dirty="0">
                <a:latin typeface="ＭＳ ゴシック" panose="020B0609070205080204" pitchFamily="49" charset="-128"/>
                <a:ea typeface="ＭＳ ゴシック" panose="020B0609070205080204" pitchFamily="49" charset="-128"/>
              </a:rPr>
              <a:t>～</a:t>
            </a:r>
            <a:r>
              <a:rPr kumimoji="1" lang="en-US" altLang="ja-JP" sz="2800" dirty="0">
                <a:latin typeface="ＭＳ ゴシック" panose="020B0609070205080204" pitchFamily="49" charset="-128"/>
                <a:ea typeface="ＭＳ ゴシック" panose="020B0609070205080204" pitchFamily="49" charset="-128"/>
              </a:rPr>
              <a:t>2000</a:t>
            </a:r>
            <a:r>
              <a:rPr kumimoji="1" lang="ja-JP" altLang="en-US" sz="2800" dirty="0">
                <a:latin typeface="ＭＳ ゴシック" panose="020B0609070205080204" pitchFamily="49" charset="-128"/>
                <a:ea typeface="ＭＳ ゴシック" panose="020B0609070205080204" pitchFamily="49" charset="-128"/>
              </a:rPr>
              <a:t>万円世帯では平均の３倍以上。</a:t>
            </a:r>
            <a:endParaRPr kumimoji="1" lang="en-US" altLang="ja-JP" sz="2800" dirty="0">
              <a:latin typeface="ＭＳ ゴシック" panose="020B0609070205080204" pitchFamily="49" charset="-128"/>
              <a:ea typeface="ＭＳ ゴシック" panose="020B0609070205080204" pitchFamily="49" charset="-128"/>
            </a:endParaRPr>
          </a:p>
          <a:p>
            <a:r>
              <a:rPr kumimoji="1" lang="ja-JP" altLang="en-US" sz="2800" b="1" dirty="0">
                <a:latin typeface="ＭＳ ゴシック" panose="020B0609070205080204" pitchFamily="49" charset="-128"/>
                <a:ea typeface="ＭＳ ゴシック" panose="020B0609070205080204" pitchFamily="49" charset="-128"/>
              </a:rPr>
              <a:t>婦人服</a:t>
            </a:r>
            <a:r>
              <a:rPr kumimoji="1" lang="ja-JP" altLang="en-US" sz="2800" dirty="0">
                <a:latin typeface="ＭＳ ゴシック" panose="020B0609070205080204" pitchFamily="49" charset="-128"/>
                <a:ea typeface="ＭＳ ゴシック" panose="020B0609070205080204" pitchFamily="49" charset="-128"/>
              </a:rPr>
              <a:t>も連動。</a:t>
            </a:r>
            <a:r>
              <a:rPr kumimoji="1" lang="en-US" altLang="ja-JP" sz="2800" dirty="0">
                <a:latin typeface="ＭＳ ゴシック" panose="020B0609070205080204" pitchFamily="49" charset="-128"/>
                <a:ea typeface="ＭＳ ゴシック" panose="020B0609070205080204" pitchFamily="49" charset="-128"/>
              </a:rPr>
              <a:t>800</a:t>
            </a:r>
            <a:r>
              <a:rPr kumimoji="1" lang="ja-JP" altLang="en-US" sz="2800" dirty="0">
                <a:latin typeface="ＭＳ ゴシック" panose="020B0609070205080204" pitchFamily="49" charset="-128"/>
                <a:ea typeface="ＭＳ ゴシック" panose="020B0609070205080204" pitchFamily="49" charset="-128"/>
              </a:rPr>
              <a:t>～</a:t>
            </a:r>
            <a:r>
              <a:rPr kumimoji="1" lang="en-US" altLang="ja-JP" sz="2800" dirty="0">
                <a:latin typeface="ＭＳ ゴシック" panose="020B0609070205080204" pitchFamily="49" charset="-128"/>
                <a:ea typeface="ＭＳ ゴシック" panose="020B0609070205080204" pitchFamily="49" charset="-128"/>
              </a:rPr>
              <a:t>1500</a:t>
            </a:r>
            <a:r>
              <a:rPr kumimoji="1" lang="ja-JP" altLang="en-US" sz="2800" dirty="0">
                <a:latin typeface="ＭＳ ゴシック" panose="020B0609070205080204" pitchFamily="49" charset="-128"/>
                <a:ea typeface="ＭＳ ゴシック" panose="020B0609070205080204" pitchFamily="49" charset="-128"/>
              </a:rPr>
              <a:t>万円層で、婦人服に占める比率は６％に増加</a:t>
            </a:r>
            <a:endParaRPr kumimoji="1" lang="en-US" altLang="ja-JP" sz="2800" dirty="0">
              <a:latin typeface="ＭＳ ゴシック" panose="020B0609070205080204" pitchFamily="49" charset="-128"/>
              <a:ea typeface="ＭＳ ゴシック" panose="020B0609070205080204" pitchFamily="49" charset="-128"/>
            </a:endParaRPr>
          </a:p>
          <a:p>
            <a:r>
              <a:rPr kumimoji="1" lang="ja-JP" altLang="en-US" sz="2800" b="1" dirty="0">
                <a:latin typeface="ＭＳ ゴシック" panose="020B0609070205080204" pitchFamily="49" charset="-128"/>
                <a:ea typeface="ＭＳ ゴシック" panose="020B0609070205080204" pitchFamily="49" charset="-128"/>
              </a:rPr>
              <a:t>紳士服</a:t>
            </a:r>
            <a:r>
              <a:rPr kumimoji="1" lang="ja-JP" altLang="en-US" sz="2800" dirty="0">
                <a:latin typeface="ＭＳ ゴシック" panose="020B0609070205080204" pitchFamily="49" charset="-128"/>
                <a:ea typeface="ＭＳ ゴシック" panose="020B0609070205080204" pitchFamily="49" charset="-128"/>
              </a:rPr>
              <a:t>は</a:t>
            </a:r>
            <a:r>
              <a:rPr kumimoji="1" lang="en-US" altLang="ja-JP" sz="2800" dirty="0">
                <a:latin typeface="ＭＳ ゴシック" panose="020B0609070205080204" pitchFamily="49" charset="-128"/>
                <a:ea typeface="ＭＳ ゴシック" panose="020B0609070205080204" pitchFamily="49" charset="-128"/>
              </a:rPr>
              <a:t>200</a:t>
            </a:r>
            <a:r>
              <a:rPr kumimoji="1" lang="ja-JP" altLang="en-US" sz="2800" dirty="0">
                <a:latin typeface="ＭＳ ゴシック" panose="020B0609070205080204" pitchFamily="49" charset="-128"/>
                <a:ea typeface="ＭＳ ゴシック" panose="020B0609070205080204" pitchFamily="49" charset="-128"/>
              </a:rPr>
              <a:t>万円未満から</a:t>
            </a:r>
            <a:r>
              <a:rPr kumimoji="1" lang="en-US" altLang="ja-JP" sz="2800" dirty="0">
                <a:latin typeface="ＭＳ ゴシック" panose="020B0609070205080204" pitchFamily="49" charset="-128"/>
                <a:ea typeface="ＭＳ ゴシック" panose="020B0609070205080204" pitchFamily="49" charset="-128"/>
              </a:rPr>
              <a:t>200</a:t>
            </a:r>
            <a:r>
              <a:rPr kumimoji="1" lang="ja-JP" altLang="en-US" sz="2800" dirty="0">
                <a:latin typeface="ＭＳ ゴシック" panose="020B0609070205080204" pitchFamily="49" charset="-128"/>
                <a:ea typeface="ＭＳ ゴシック" panose="020B0609070205080204" pitchFamily="49" charset="-128"/>
              </a:rPr>
              <a:t>～</a:t>
            </a:r>
            <a:r>
              <a:rPr kumimoji="1" lang="en-US" altLang="ja-JP" sz="2800" dirty="0">
                <a:latin typeface="ＭＳ ゴシック" panose="020B0609070205080204" pitchFamily="49" charset="-128"/>
                <a:ea typeface="ＭＳ ゴシック" panose="020B0609070205080204" pitchFamily="49" charset="-128"/>
              </a:rPr>
              <a:t>300</a:t>
            </a:r>
            <a:r>
              <a:rPr kumimoji="1" lang="ja-JP" altLang="en-US" sz="2800" dirty="0">
                <a:latin typeface="ＭＳ ゴシック" panose="020B0609070205080204" pitchFamily="49" charset="-128"/>
                <a:ea typeface="ＭＳ ゴシック" panose="020B0609070205080204" pitchFamily="49" charset="-128"/>
              </a:rPr>
              <a:t>万円層で</a:t>
            </a:r>
            <a:r>
              <a:rPr kumimoji="1" lang="en-US" altLang="ja-JP" sz="2800" dirty="0">
                <a:latin typeface="ＭＳ ゴシック" panose="020B0609070205080204" pitchFamily="49" charset="-128"/>
                <a:ea typeface="ＭＳ ゴシック" panose="020B0609070205080204" pitchFamily="49" charset="-128"/>
              </a:rPr>
              <a:t>2</a:t>
            </a:r>
            <a:r>
              <a:rPr kumimoji="1" lang="ja-JP" altLang="en-US" sz="2800" dirty="0">
                <a:latin typeface="ＭＳ ゴシック" panose="020B0609070205080204" pitchFamily="49" charset="-128"/>
                <a:ea typeface="ＭＳ ゴシック" panose="020B0609070205080204" pitchFamily="49" charset="-128"/>
              </a:rPr>
              <a:t>倍、</a:t>
            </a:r>
            <a:r>
              <a:rPr kumimoji="1" lang="en-US" altLang="ja-JP" sz="2800" dirty="0">
                <a:latin typeface="ＭＳ ゴシック" panose="020B0609070205080204" pitchFamily="49" charset="-128"/>
                <a:ea typeface="ＭＳ ゴシック" panose="020B0609070205080204" pitchFamily="49" charset="-128"/>
              </a:rPr>
              <a:t>300</a:t>
            </a:r>
            <a:r>
              <a:rPr kumimoji="1" lang="ja-JP" altLang="en-US" sz="2800" dirty="0">
                <a:latin typeface="ＭＳ ゴシック" panose="020B0609070205080204" pitchFamily="49" charset="-128"/>
                <a:ea typeface="ＭＳ ゴシック" panose="020B0609070205080204" pitchFamily="49" charset="-128"/>
              </a:rPr>
              <a:t>～</a:t>
            </a:r>
            <a:r>
              <a:rPr kumimoji="1" lang="en-US" altLang="ja-JP" sz="2800" dirty="0">
                <a:latin typeface="ＭＳ ゴシック" panose="020B0609070205080204" pitchFamily="49" charset="-128"/>
                <a:ea typeface="ＭＳ ゴシック" panose="020B0609070205080204" pitchFamily="49" charset="-128"/>
              </a:rPr>
              <a:t>400</a:t>
            </a:r>
            <a:r>
              <a:rPr kumimoji="1" lang="ja-JP" altLang="en-US" sz="2800" dirty="0">
                <a:latin typeface="ＭＳ ゴシック" panose="020B0609070205080204" pitchFamily="49" charset="-128"/>
                <a:ea typeface="ＭＳ ゴシック" panose="020B0609070205080204" pitchFamily="49" charset="-128"/>
              </a:rPr>
              <a:t>万円層でさらに</a:t>
            </a:r>
            <a:r>
              <a:rPr kumimoji="1" lang="en-US" altLang="ja-JP" sz="2800" dirty="0">
                <a:latin typeface="ＭＳ ゴシック" panose="020B0609070205080204" pitchFamily="49" charset="-128"/>
                <a:ea typeface="ＭＳ ゴシック" panose="020B0609070205080204" pitchFamily="49" charset="-128"/>
              </a:rPr>
              <a:t>2</a:t>
            </a:r>
            <a:r>
              <a:rPr kumimoji="1" lang="ja-JP" altLang="en-US" sz="2800" dirty="0">
                <a:latin typeface="ＭＳ ゴシック" panose="020B0609070205080204" pitchFamily="49" charset="-128"/>
                <a:ea typeface="ＭＳ ゴシック" panose="020B0609070205080204" pitchFamily="49" charset="-128"/>
              </a:rPr>
              <a:t>倍と増加、</a:t>
            </a:r>
            <a:r>
              <a:rPr kumimoji="1" lang="en-US" altLang="ja-JP" sz="2800" dirty="0">
                <a:latin typeface="ＭＳ ゴシック" panose="020B0609070205080204" pitchFamily="49" charset="-128"/>
                <a:ea typeface="ＭＳ ゴシック" panose="020B0609070205080204" pitchFamily="49" charset="-128"/>
              </a:rPr>
              <a:t>500</a:t>
            </a:r>
            <a:r>
              <a:rPr kumimoji="1" lang="ja-JP" altLang="en-US" sz="2800" dirty="0">
                <a:latin typeface="ＭＳ ゴシック" panose="020B0609070205080204" pitchFamily="49" charset="-128"/>
                <a:ea typeface="ＭＳ ゴシック" panose="020B0609070205080204" pitchFamily="49" charset="-128"/>
              </a:rPr>
              <a:t>万円以降は</a:t>
            </a:r>
            <a:r>
              <a:rPr kumimoji="1" lang="en-US" altLang="ja-JP" sz="2800" dirty="0">
                <a:latin typeface="ＭＳ ゴシック" panose="020B0609070205080204" pitchFamily="49" charset="-128"/>
                <a:ea typeface="ＭＳ ゴシック" panose="020B0609070205080204" pitchFamily="49" charset="-128"/>
              </a:rPr>
              <a:t>2</a:t>
            </a:r>
            <a:r>
              <a:rPr kumimoji="1" lang="ja-JP" altLang="en-US" sz="2800" dirty="0">
                <a:latin typeface="ＭＳ ゴシック" panose="020B0609070205080204" pitchFamily="49" charset="-128"/>
                <a:ea typeface="ＭＳ ゴシック" panose="020B0609070205080204" pitchFamily="49" charset="-128"/>
              </a:rPr>
              <a:t>割ずつ増加、</a:t>
            </a:r>
            <a:r>
              <a:rPr kumimoji="1" lang="en-US" altLang="ja-JP" sz="2800" dirty="0">
                <a:latin typeface="ＭＳ ゴシック" panose="020B0609070205080204" pitchFamily="49" charset="-128"/>
                <a:ea typeface="ＭＳ ゴシック" panose="020B0609070205080204" pitchFamily="49" charset="-128"/>
              </a:rPr>
              <a:t>1000</a:t>
            </a:r>
            <a:r>
              <a:rPr kumimoji="1" lang="ja-JP" altLang="en-US" sz="2800" dirty="0">
                <a:latin typeface="ＭＳ ゴシック" panose="020B0609070205080204" pitchFamily="49" charset="-128"/>
                <a:ea typeface="ＭＳ ゴシック" panose="020B0609070205080204" pitchFamily="49" charset="-128"/>
              </a:rPr>
              <a:t>～</a:t>
            </a:r>
            <a:r>
              <a:rPr kumimoji="1" lang="en-US" altLang="ja-JP" sz="2800" dirty="0">
                <a:latin typeface="ＭＳ ゴシック" panose="020B0609070205080204" pitchFamily="49" charset="-128"/>
                <a:ea typeface="ＭＳ ゴシック" panose="020B0609070205080204" pitchFamily="49" charset="-128"/>
              </a:rPr>
              <a:t>1250</a:t>
            </a:r>
            <a:r>
              <a:rPr kumimoji="1" lang="ja-JP" altLang="en-US" sz="2800" dirty="0">
                <a:latin typeface="ＭＳ ゴシック" panose="020B0609070205080204" pitchFamily="49" charset="-128"/>
                <a:ea typeface="ＭＳ ゴシック" panose="020B0609070205080204" pitchFamily="49" charset="-128"/>
              </a:rPr>
              <a:t>万層いったん減少するが</a:t>
            </a:r>
            <a:r>
              <a:rPr kumimoji="1" lang="en-US" altLang="ja-JP" sz="2800" dirty="0">
                <a:latin typeface="ＭＳ ゴシック" panose="020B0609070205080204" pitchFamily="49" charset="-128"/>
                <a:ea typeface="ＭＳ ゴシック" panose="020B0609070205080204" pitchFamily="49" charset="-128"/>
              </a:rPr>
              <a:t>2000</a:t>
            </a:r>
            <a:r>
              <a:rPr kumimoji="1" lang="ja-JP" altLang="en-US" sz="2800" dirty="0">
                <a:latin typeface="ＭＳ ゴシック" panose="020B0609070205080204" pitchFamily="49" charset="-128"/>
                <a:ea typeface="ＭＳ ゴシック" panose="020B0609070205080204" pitchFamily="49" charset="-128"/>
              </a:rPr>
              <a:t>万円以上でピーク。</a:t>
            </a:r>
            <a:endParaRPr kumimoji="1" lang="en-US" altLang="ja-JP" sz="2800" dirty="0">
              <a:latin typeface="ＭＳ ゴシック" panose="020B0609070205080204" pitchFamily="49" charset="-128"/>
              <a:ea typeface="ＭＳ ゴシック" panose="020B0609070205080204" pitchFamily="49" charset="-128"/>
            </a:endParaRPr>
          </a:p>
          <a:p>
            <a:endParaRPr lang="en-US" altLang="ja-JP" sz="2800" dirty="0">
              <a:latin typeface="ＭＳ ゴシック" panose="020B0609070205080204" pitchFamily="49" charset="-128"/>
              <a:ea typeface="ＭＳ ゴシック" panose="020B0609070205080204" pitchFamily="49" charset="-128"/>
            </a:endParaRPr>
          </a:p>
          <a:p>
            <a:r>
              <a:rPr kumimoji="1" lang="ja-JP" altLang="en-US" sz="2800" dirty="0">
                <a:latin typeface="ＭＳ ゴシック" panose="020B0609070205080204" pitchFamily="49" charset="-128"/>
                <a:ea typeface="ＭＳ ゴシック" panose="020B0609070205080204" pitchFamily="49" charset="-128"/>
              </a:rPr>
              <a:t>婦人服は紳士服の約２倍前後。</a:t>
            </a:r>
            <a:r>
              <a:rPr lang="ja-JP" altLang="en-US" sz="2800" dirty="0">
                <a:latin typeface="ＭＳ ゴシック" panose="020B0609070205080204" pitchFamily="49" charset="-128"/>
                <a:ea typeface="ＭＳ ゴシック" panose="020B0609070205080204" pitchFamily="49" charset="-128"/>
              </a:rPr>
              <a:t>年収</a:t>
            </a:r>
            <a:r>
              <a:rPr lang="en-US" altLang="ja-JP" sz="2800" dirty="0">
                <a:latin typeface="ＭＳ ゴシック" panose="020B0609070205080204" pitchFamily="49" charset="-128"/>
                <a:ea typeface="ＭＳ ゴシック" panose="020B0609070205080204" pitchFamily="49" charset="-128"/>
              </a:rPr>
              <a:t>200</a:t>
            </a:r>
            <a:r>
              <a:rPr kumimoji="1" lang="ja-JP" altLang="en-US" sz="2800" dirty="0">
                <a:latin typeface="ＭＳ ゴシック" panose="020B0609070205080204" pitchFamily="49" charset="-128"/>
                <a:ea typeface="ＭＳ ゴシック" panose="020B0609070205080204" pitchFamily="49" charset="-128"/>
              </a:rPr>
              <a:t>万未満では４倍近く。</a:t>
            </a:r>
            <a:r>
              <a:rPr kumimoji="1" lang="en-US" altLang="ja-JP" sz="2800" dirty="0">
                <a:latin typeface="ＭＳ ゴシック" panose="020B0609070205080204" pitchFamily="49" charset="-128"/>
                <a:ea typeface="ＭＳ ゴシック" panose="020B0609070205080204" pitchFamily="49" charset="-128"/>
              </a:rPr>
              <a:t>200</a:t>
            </a:r>
            <a:r>
              <a:rPr kumimoji="1" lang="ja-JP" altLang="en-US" sz="2800" dirty="0">
                <a:latin typeface="ＭＳ ゴシック" panose="020B0609070205080204" pitchFamily="49" charset="-128"/>
                <a:ea typeface="ＭＳ ゴシック" panose="020B0609070205080204" pitchFamily="49" charset="-128"/>
              </a:rPr>
              <a:t>～</a:t>
            </a:r>
            <a:r>
              <a:rPr kumimoji="1" lang="en-US" altLang="ja-JP" sz="2800" dirty="0">
                <a:latin typeface="ＭＳ ゴシック" panose="020B0609070205080204" pitchFamily="49" charset="-128"/>
                <a:ea typeface="ＭＳ ゴシック" panose="020B0609070205080204" pitchFamily="49" charset="-128"/>
              </a:rPr>
              <a:t>300</a:t>
            </a:r>
            <a:r>
              <a:rPr kumimoji="1" lang="ja-JP" altLang="en-US" sz="2800" dirty="0">
                <a:latin typeface="ＭＳ ゴシック" panose="020B0609070205080204" pitchFamily="49" charset="-128"/>
                <a:ea typeface="ＭＳ ゴシック" panose="020B0609070205080204" pitchFamily="49" charset="-128"/>
              </a:rPr>
              <a:t>万世帯でも３倍近く。</a:t>
            </a:r>
            <a:r>
              <a:rPr kumimoji="1" lang="en-US" altLang="ja-JP" sz="2800" dirty="0">
                <a:latin typeface="ＭＳ ゴシック" panose="020B0609070205080204" pitchFamily="49" charset="-128"/>
                <a:ea typeface="ＭＳ ゴシック" panose="020B0609070205080204" pitchFamily="49" charset="-128"/>
              </a:rPr>
              <a:t>1250</a:t>
            </a:r>
            <a:r>
              <a:rPr kumimoji="1" lang="ja-JP" altLang="en-US" sz="2800" dirty="0">
                <a:latin typeface="ＭＳ ゴシック" panose="020B0609070205080204" pitchFamily="49" charset="-128"/>
                <a:ea typeface="ＭＳ ゴシック" panose="020B0609070205080204" pitchFamily="49" charset="-128"/>
              </a:rPr>
              <a:t>万～</a:t>
            </a:r>
            <a:r>
              <a:rPr kumimoji="1" lang="en-US" altLang="ja-JP" sz="2800" dirty="0">
                <a:latin typeface="ＭＳ ゴシック" panose="020B0609070205080204" pitchFamily="49" charset="-128"/>
                <a:ea typeface="ＭＳ ゴシック" panose="020B0609070205080204" pitchFamily="49" charset="-128"/>
              </a:rPr>
              <a:t>1500</a:t>
            </a:r>
            <a:r>
              <a:rPr kumimoji="1" lang="ja-JP" altLang="en-US" sz="2800" dirty="0">
                <a:latin typeface="ＭＳ ゴシック" panose="020B0609070205080204" pitchFamily="49" charset="-128"/>
                <a:ea typeface="ＭＳ ゴシック" panose="020B0609070205080204" pitchFamily="49" charset="-128"/>
              </a:rPr>
              <a:t>万世帯では２．４倍</a:t>
            </a:r>
            <a:endParaRPr kumimoji="1" lang="en-US" altLang="ja-JP" sz="2800" dirty="0">
              <a:latin typeface="ＭＳ ゴシック" panose="020B0609070205080204" pitchFamily="49" charset="-128"/>
              <a:ea typeface="ＭＳ ゴシック" panose="020B0609070205080204" pitchFamily="49" charset="-128"/>
            </a:endParaRPr>
          </a:p>
          <a:p>
            <a:r>
              <a:rPr kumimoji="1" lang="ja-JP" altLang="en-US" sz="2800" dirty="0">
                <a:latin typeface="ＭＳ ゴシック" panose="020B0609070205080204" pitchFamily="49" charset="-128"/>
                <a:ea typeface="ＭＳ ゴシック" panose="020B0609070205080204" pitchFamily="49" charset="-128"/>
              </a:rPr>
              <a:t>⇒オンラインショッピングでは高齢女性の影響</a:t>
            </a:r>
            <a:endParaRPr kumimoji="1" lang="en-US" altLang="ja-JP" sz="2800" dirty="0">
              <a:latin typeface="ＭＳ ゴシック" panose="020B0609070205080204" pitchFamily="49" charset="-128"/>
              <a:ea typeface="ＭＳ ゴシック" panose="020B0609070205080204" pitchFamily="49" charset="-128"/>
            </a:endParaRPr>
          </a:p>
          <a:p>
            <a:endParaRPr kumimoji="1" lang="en-US" altLang="ja-JP" sz="1800" dirty="0">
              <a:latin typeface="ＭＳ ゴシック" panose="020B0609070205080204" pitchFamily="49" charset="-128"/>
              <a:ea typeface="ＭＳ ゴシック" panose="020B0609070205080204" pitchFamily="49" charset="-128"/>
            </a:endParaRPr>
          </a:p>
          <a:p>
            <a:endParaRPr kumimoji="1" lang="en-US" altLang="ja-JP" sz="18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8989147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グラフ 2">
            <a:extLst>
              <a:ext uri="{FF2B5EF4-FFF2-40B4-BE49-F238E27FC236}">
                <a16:creationId xmlns:a16="http://schemas.microsoft.com/office/drawing/2014/main" id="{D3A57441-2192-4C89-991F-97199780C112}"/>
              </a:ext>
            </a:extLst>
          </p:cNvPr>
          <p:cNvGraphicFramePr>
            <a:graphicFrameLocks/>
          </p:cNvGraphicFramePr>
          <p:nvPr>
            <p:extLst>
              <p:ext uri="{D42A27DB-BD31-4B8C-83A1-F6EECF244321}">
                <p14:modId xmlns:p14="http://schemas.microsoft.com/office/powerpoint/2010/main" val="979420822"/>
              </p:ext>
            </p:extLst>
          </p:nvPr>
        </p:nvGraphicFramePr>
        <p:xfrm>
          <a:off x="271462" y="328613"/>
          <a:ext cx="11920537" cy="4471987"/>
        </p:xfrm>
        <a:graphic>
          <a:graphicData uri="http://schemas.openxmlformats.org/drawingml/2006/chart">
            <c:chart xmlns:c="http://schemas.openxmlformats.org/drawingml/2006/chart" xmlns:r="http://schemas.openxmlformats.org/officeDocument/2006/relationships" r:id="rId2"/>
          </a:graphicData>
        </a:graphic>
      </p:graphicFrame>
      <p:sp>
        <p:nvSpPr>
          <p:cNvPr id="4" name="正方形/長方形 3">
            <a:extLst>
              <a:ext uri="{FF2B5EF4-FFF2-40B4-BE49-F238E27FC236}">
                <a16:creationId xmlns:a16="http://schemas.microsoft.com/office/drawing/2014/main" id="{466D295E-26B8-4E5E-9DE4-3C51CDC4839D}"/>
              </a:ext>
            </a:extLst>
          </p:cNvPr>
          <p:cNvSpPr/>
          <p:nvPr/>
        </p:nvSpPr>
        <p:spPr>
          <a:xfrm>
            <a:off x="-19049" y="4800599"/>
            <a:ext cx="11920537" cy="205740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800" b="1" dirty="0">
                <a:latin typeface="ＭＳ ゴシック" panose="020B0609070205080204" pitchFamily="49" charset="-128"/>
                <a:ea typeface="ＭＳ ゴシック" panose="020B0609070205080204" pitchFamily="49" charset="-128"/>
              </a:rPr>
              <a:t>衣類の総支出額の占める比率</a:t>
            </a:r>
            <a:r>
              <a:rPr kumimoji="1" lang="en-US" altLang="ja-JP" sz="1800" dirty="0">
                <a:latin typeface="ＭＳ ゴシック" panose="020B0609070205080204" pitchFamily="49" charset="-128"/>
                <a:ea typeface="ＭＳ ゴシック" panose="020B0609070205080204" pitchFamily="49" charset="-128"/>
              </a:rPr>
              <a:t>:</a:t>
            </a:r>
            <a:r>
              <a:rPr kumimoji="1" lang="ja-JP" altLang="en-US" sz="1800" dirty="0">
                <a:latin typeface="ＭＳ ゴシック" panose="020B0609070205080204" pitchFamily="49" charset="-128"/>
                <a:ea typeface="ＭＳ ゴシック" panose="020B0609070205080204" pitchFamily="49" charset="-128"/>
              </a:rPr>
              <a:t>平均１１％。</a:t>
            </a:r>
            <a:r>
              <a:rPr kumimoji="1" lang="en-US" altLang="ja-JP" sz="1800" dirty="0">
                <a:latin typeface="ＭＳ ゴシック" panose="020B0609070205080204" pitchFamily="49" charset="-128"/>
                <a:ea typeface="ＭＳ ゴシック" panose="020B0609070205080204" pitchFamily="49" charset="-128"/>
              </a:rPr>
              <a:t>200</a:t>
            </a:r>
            <a:r>
              <a:rPr kumimoji="1" lang="ja-JP" altLang="en-US" sz="1800" dirty="0">
                <a:latin typeface="ＭＳ ゴシック" panose="020B0609070205080204" pitchFamily="49" charset="-128"/>
                <a:ea typeface="ＭＳ ゴシック" panose="020B0609070205080204" pitchFamily="49" charset="-128"/>
              </a:rPr>
              <a:t>万未満の７．６％から年収とともに増加。</a:t>
            </a:r>
            <a:r>
              <a:rPr kumimoji="1" lang="en-US" altLang="ja-JP" sz="1800" dirty="0">
                <a:latin typeface="ＭＳ ゴシック" panose="020B0609070205080204" pitchFamily="49" charset="-128"/>
                <a:ea typeface="ＭＳ ゴシック" panose="020B0609070205080204" pitchFamily="49" charset="-128"/>
              </a:rPr>
              <a:t>900-1000</a:t>
            </a:r>
            <a:r>
              <a:rPr kumimoji="1" lang="ja-JP" altLang="en-US" sz="1800" dirty="0">
                <a:latin typeface="ＭＳ ゴシック" panose="020B0609070205080204" pitchFamily="49" charset="-128"/>
                <a:ea typeface="ＭＳ ゴシック" panose="020B0609070205080204" pitchFamily="49" charset="-128"/>
              </a:rPr>
              <a:t>万円：１３．３％をピークに減少傾向。</a:t>
            </a:r>
            <a:endParaRPr kumimoji="1" lang="en-US" altLang="ja-JP" sz="1800" dirty="0">
              <a:latin typeface="ＭＳ ゴシック" panose="020B0609070205080204" pitchFamily="49" charset="-128"/>
              <a:ea typeface="ＭＳ ゴシック" panose="020B0609070205080204" pitchFamily="49" charset="-128"/>
            </a:endParaRPr>
          </a:p>
          <a:p>
            <a:r>
              <a:rPr kumimoji="1" lang="ja-JP" altLang="en-US" sz="1800" b="1" dirty="0">
                <a:latin typeface="ＭＳ ゴシック" panose="020B0609070205080204" pitchFamily="49" charset="-128"/>
                <a:ea typeface="ＭＳ ゴシック" panose="020B0609070205080204" pitchFamily="49" charset="-128"/>
              </a:rPr>
              <a:t>婦人服の総支出額の占める比率</a:t>
            </a:r>
            <a:r>
              <a:rPr kumimoji="1" lang="ja-JP" altLang="en-US" sz="1800" dirty="0">
                <a:latin typeface="ＭＳ ゴシック" panose="020B0609070205080204" pitchFamily="49" charset="-128"/>
                <a:ea typeface="ＭＳ ゴシック" panose="020B0609070205080204" pitchFamily="49" charset="-128"/>
              </a:rPr>
              <a:t>は</a:t>
            </a:r>
            <a:r>
              <a:rPr kumimoji="1" lang="en-US" altLang="ja-JP" sz="1800" dirty="0">
                <a:latin typeface="ＭＳ ゴシック" panose="020B0609070205080204" pitchFamily="49" charset="-128"/>
                <a:ea typeface="ＭＳ ゴシック" panose="020B0609070205080204" pitchFamily="49" charset="-128"/>
              </a:rPr>
              <a:t>200</a:t>
            </a:r>
            <a:r>
              <a:rPr kumimoji="1" lang="ja-JP" altLang="en-US" sz="1800" dirty="0">
                <a:latin typeface="ＭＳ ゴシック" panose="020B0609070205080204" pitchFamily="49" charset="-128"/>
                <a:ea typeface="ＭＳ ゴシック" panose="020B0609070205080204" pitchFamily="49" charset="-128"/>
              </a:rPr>
              <a:t>万未満の４．５％から増加傾向にあり、</a:t>
            </a:r>
            <a:r>
              <a:rPr kumimoji="1" lang="en-US" altLang="ja-JP" sz="1800" dirty="0">
                <a:latin typeface="ＭＳ ゴシック" panose="020B0609070205080204" pitchFamily="49" charset="-128"/>
                <a:ea typeface="ＭＳ ゴシック" panose="020B0609070205080204" pitchFamily="49" charset="-128"/>
              </a:rPr>
              <a:t>900-1000</a:t>
            </a:r>
            <a:r>
              <a:rPr kumimoji="1" lang="ja-JP" altLang="en-US" sz="1800" dirty="0">
                <a:latin typeface="ＭＳ ゴシック" panose="020B0609070205080204" pitchFamily="49" charset="-128"/>
                <a:ea typeface="ＭＳ ゴシック" panose="020B0609070205080204" pitchFamily="49" charset="-128"/>
              </a:rPr>
              <a:t>万で６．４％、</a:t>
            </a:r>
            <a:r>
              <a:rPr kumimoji="1" lang="en-US" altLang="ja-JP" sz="1800" dirty="0">
                <a:latin typeface="ＭＳ ゴシック" panose="020B0609070205080204" pitchFamily="49" charset="-128"/>
                <a:ea typeface="ＭＳ ゴシック" panose="020B0609070205080204" pitchFamily="49" charset="-128"/>
              </a:rPr>
              <a:t>1250-1500</a:t>
            </a:r>
            <a:r>
              <a:rPr kumimoji="1" lang="ja-JP" altLang="en-US" sz="1800" dirty="0">
                <a:latin typeface="ＭＳ ゴシック" panose="020B0609070205080204" pitchFamily="49" charset="-128"/>
                <a:ea typeface="ＭＳ ゴシック" panose="020B0609070205080204" pitchFamily="49" charset="-128"/>
              </a:rPr>
              <a:t>万世帯で６．９％、２千万以上で６．１２％。</a:t>
            </a:r>
            <a:endParaRPr kumimoji="1" lang="en-US" altLang="ja-JP" sz="1800" dirty="0">
              <a:latin typeface="ＭＳ ゴシック" panose="020B0609070205080204" pitchFamily="49" charset="-128"/>
              <a:ea typeface="ＭＳ ゴシック" panose="020B0609070205080204" pitchFamily="49" charset="-128"/>
            </a:endParaRPr>
          </a:p>
          <a:p>
            <a:r>
              <a:rPr kumimoji="1" lang="ja-JP" altLang="en-US" sz="1800" b="1" dirty="0">
                <a:latin typeface="ＭＳ ゴシック" panose="020B0609070205080204" pitchFamily="49" charset="-128"/>
                <a:ea typeface="ＭＳ ゴシック" panose="020B0609070205080204" pitchFamily="49" charset="-128"/>
              </a:rPr>
              <a:t>紳士服の総支出額に占める比率</a:t>
            </a:r>
            <a:r>
              <a:rPr kumimoji="1" lang="ja-JP" altLang="en-US" sz="1800" dirty="0">
                <a:latin typeface="ＭＳ ゴシック" panose="020B0609070205080204" pitchFamily="49" charset="-128"/>
                <a:ea typeface="ＭＳ ゴシック" panose="020B0609070205080204" pitchFamily="49" charset="-128"/>
              </a:rPr>
              <a:t>は</a:t>
            </a:r>
            <a:r>
              <a:rPr kumimoji="1" lang="en-US" altLang="ja-JP" sz="1800" dirty="0">
                <a:latin typeface="ＭＳ ゴシック" panose="020B0609070205080204" pitchFamily="49" charset="-128"/>
                <a:ea typeface="ＭＳ ゴシック" panose="020B0609070205080204" pitchFamily="49" charset="-128"/>
              </a:rPr>
              <a:t>900-1000</a:t>
            </a:r>
            <a:r>
              <a:rPr kumimoji="1" lang="ja-JP" altLang="en-US" sz="1800" dirty="0">
                <a:latin typeface="ＭＳ ゴシック" panose="020B0609070205080204" pitchFamily="49" charset="-128"/>
                <a:ea typeface="ＭＳ ゴシック" panose="020B0609070205080204" pitchFamily="49" charset="-128"/>
              </a:rPr>
              <a:t>万でピーク</a:t>
            </a:r>
            <a:r>
              <a:rPr kumimoji="1" lang="en-US" altLang="ja-JP" sz="1800" dirty="0">
                <a:latin typeface="ＭＳ ゴシック" panose="020B0609070205080204" pitchFamily="49" charset="-128"/>
                <a:ea typeface="ＭＳ ゴシック" panose="020B0609070205080204" pitchFamily="49" charset="-128"/>
              </a:rPr>
              <a:t>:</a:t>
            </a:r>
            <a:r>
              <a:rPr kumimoji="1" lang="ja-JP" altLang="en-US" sz="1800" dirty="0">
                <a:latin typeface="ＭＳ ゴシック" panose="020B0609070205080204" pitchFamily="49" charset="-128"/>
                <a:ea typeface="ＭＳ ゴシック" panose="020B0609070205080204" pitchFamily="49" charset="-128"/>
              </a:rPr>
              <a:t>３．９％、</a:t>
            </a:r>
            <a:r>
              <a:rPr kumimoji="1" lang="en-US" altLang="ja-JP" sz="1800" dirty="0">
                <a:latin typeface="ＭＳ ゴシック" panose="020B0609070205080204" pitchFamily="49" charset="-128"/>
                <a:ea typeface="ＭＳ ゴシック" panose="020B0609070205080204" pitchFamily="49" charset="-128"/>
              </a:rPr>
              <a:t>700-800</a:t>
            </a:r>
            <a:r>
              <a:rPr kumimoji="1" lang="ja-JP" altLang="en-US" sz="1800" dirty="0">
                <a:latin typeface="ＭＳ ゴシック" panose="020B0609070205080204" pitchFamily="49" charset="-128"/>
                <a:ea typeface="ＭＳ ゴシック" panose="020B0609070205080204" pitchFamily="49" charset="-128"/>
              </a:rPr>
              <a:t>万で３．８％。</a:t>
            </a:r>
            <a:endParaRPr kumimoji="1" lang="en-US" altLang="ja-JP" sz="1800" dirty="0">
              <a:latin typeface="ＭＳ ゴシック" panose="020B0609070205080204" pitchFamily="49" charset="-128"/>
              <a:ea typeface="ＭＳ ゴシック" panose="020B0609070205080204" pitchFamily="49" charset="-128"/>
            </a:endParaRPr>
          </a:p>
          <a:p>
            <a:endParaRPr kumimoji="1" lang="en-US" altLang="ja-JP" sz="1800" dirty="0">
              <a:latin typeface="ＭＳ ゴシック" panose="020B0609070205080204" pitchFamily="49" charset="-128"/>
              <a:ea typeface="ＭＳ ゴシック" panose="020B0609070205080204" pitchFamily="49" charset="-128"/>
            </a:endParaRPr>
          </a:p>
          <a:p>
            <a:endParaRPr kumimoji="1" lang="en-US" altLang="ja-JP" sz="1800" dirty="0">
              <a:latin typeface="ＭＳ ゴシック" panose="020B0609070205080204" pitchFamily="49" charset="-128"/>
              <a:ea typeface="ＭＳ ゴシック" panose="020B0609070205080204" pitchFamily="49" charset="-128"/>
            </a:endParaRPr>
          </a:p>
        </p:txBody>
      </p:sp>
      <p:sp>
        <p:nvSpPr>
          <p:cNvPr id="5" name="正方形/長方形 4">
            <a:extLst>
              <a:ext uri="{FF2B5EF4-FFF2-40B4-BE49-F238E27FC236}">
                <a16:creationId xmlns:a16="http://schemas.microsoft.com/office/drawing/2014/main" id="{4B3E8A96-5F73-41B0-AF35-09155FB835E1}"/>
              </a:ext>
            </a:extLst>
          </p:cNvPr>
          <p:cNvSpPr/>
          <p:nvPr/>
        </p:nvSpPr>
        <p:spPr>
          <a:xfrm>
            <a:off x="7386638" y="328613"/>
            <a:ext cx="4805361" cy="72866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dirty="0"/>
              <a:t>年収別婦人服・紳士服比率</a:t>
            </a:r>
            <a:endParaRPr kumimoji="1" lang="ja-JP" altLang="en-US" dirty="0"/>
          </a:p>
        </p:txBody>
      </p:sp>
    </p:spTree>
    <p:extLst>
      <p:ext uri="{BB962C8B-B14F-4D97-AF65-F5344CB8AC3E}">
        <p14:creationId xmlns:p14="http://schemas.microsoft.com/office/powerpoint/2010/main" val="13249988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2D2B266D-3625-4584-A5C3-7D3F672CFF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C463B99A-73EE-4FBB-B7C4-F9F9BCC25C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A5D2A5D1-BA0D-47D3-B051-DA7743C46E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219825"/>
          </a:xfrm>
          <a:custGeom>
            <a:avLst/>
            <a:gdLst>
              <a:gd name="connsiteX0" fmla="*/ 6789701 w 12192000"/>
              <a:gd name="connsiteY0" fmla="*/ 6151588 h 6219825"/>
              <a:gd name="connsiteX1" fmla="*/ 6788702 w 12192000"/>
              <a:gd name="connsiteY1" fmla="*/ 6151666 h 6219825"/>
              <a:gd name="connsiteX2" fmla="*/ 6788476 w 12192000"/>
              <a:gd name="connsiteY2" fmla="*/ 6152200 h 6219825"/>
              <a:gd name="connsiteX3" fmla="*/ 9834 w 12192000"/>
              <a:gd name="connsiteY3" fmla="*/ 0 h 6219825"/>
              <a:gd name="connsiteX4" fmla="*/ 12357 w 12192000"/>
              <a:gd name="connsiteY4" fmla="*/ 1 h 6219825"/>
              <a:gd name="connsiteX5" fmla="*/ 12192000 w 12192000"/>
              <a:gd name="connsiteY5" fmla="*/ 1 h 6219825"/>
              <a:gd name="connsiteX6" fmla="*/ 12192000 w 12192000"/>
              <a:gd name="connsiteY6" fmla="*/ 5105401 h 6219825"/>
              <a:gd name="connsiteX7" fmla="*/ 12191716 w 12192000"/>
              <a:gd name="connsiteY7" fmla="*/ 5105401 h 6219825"/>
              <a:gd name="connsiteX8" fmla="*/ 12192000 w 12192000"/>
              <a:gd name="connsiteY8" fmla="*/ 5256977 h 6219825"/>
              <a:gd name="connsiteX9" fmla="*/ 12061096 w 12192000"/>
              <a:gd name="connsiteY9" fmla="*/ 5296034 h 6219825"/>
              <a:gd name="connsiteX10" fmla="*/ 11676800 w 12192000"/>
              <a:gd name="connsiteY10" fmla="*/ 5399652 h 6219825"/>
              <a:gd name="connsiteX11" fmla="*/ 10425355 w 12192000"/>
              <a:gd name="connsiteY11" fmla="*/ 5683310 h 6219825"/>
              <a:gd name="connsiteX12" fmla="*/ 9424022 w 12192000"/>
              <a:gd name="connsiteY12" fmla="*/ 5858546 h 6219825"/>
              <a:gd name="connsiteX13" fmla="*/ 8458419 w 12192000"/>
              <a:gd name="connsiteY13" fmla="*/ 5992303 h 6219825"/>
              <a:gd name="connsiteX14" fmla="*/ 7715970 w 12192000"/>
              <a:gd name="connsiteY14" fmla="*/ 6072283 h 6219825"/>
              <a:gd name="connsiteX15" fmla="*/ 6951716 w 12192000"/>
              <a:gd name="connsiteY15" fmla="*/ 6138091 h 6219825"/>
              <a:gd name="connsiteX16" fmla="*/ 6936303 w 12192000"/>
              <a:gd name="connsiteY16" fmla="*/ 6140163 h 6219825"/>
              <a:gd name="connsiteX17" fmla="*/ 6790448 w 12192000"/>
              <a:gd name="connsiteY17" fmla="*/ 6151529 h 6219825"/>
              <a:gd name="connsiteX18" fmla="*/ 6799941 w 12192000"/>
              <a:gd name="connsiteY18" fmla="*/ 6153349 h 6219825"/>
              <a:gd name="connsiteX19" fmla="*/ 6835432 w 12192000"/>
              <a:gd name="connsiteY19" fmla="*/ 6151642 h 6219825"/>
              <a:gd name="connsiteX20" fmla="*/ 6884003 w 12192000"/>
              <a:gd name="connsiteY20" fmla="*/ 6148662 h 6219825"/>
              <a:gd name="connsiteX21" fmla="*/ 7578771 w 12192000"/>
              <a:gd name="connsiteY21" fmla="*/ 6116122 h 6219825"/>
              <a:gd name="connsiteX22" fmla="*/ 8623845 w 12192000"/>
              <a:gd name="connsiteY22" fmla="*/ 6029188 h 6219825"/>
              <a:gd name="connsiteX23" fmla="*/ 9479970 w 12192000"/>
              <a:gd name="connsiteY23" fmla="*/ 5925239 h 6219825"/>
              <a:gd name="connsiteX24" fmla="*/ 10629308 w 12192000"/>
              <a:gd name="connsiteY24" fmla="*/ 5731000 h 6219825"/>
              <a:gd name="connsiteX25" fmla="*/ 11998498 w 12192000"/>
              <a:gd name="connsiteY25" fmla="*/ 5404869 h 6219825"/>
              <a:gd name="connsiteX26" fmla="*/ 12192000 w 12192000"/>
              <a:gd name="connsiteY26" fmla="*/ 5347846 h 6219825"/>
              <a:gd name="connsiteX27" fmla="*/ 12192000 w 12192000"/>
              <a:gd name="connsiteY27" fmla="*/ 5402606 h 6219825"/>
              <a:gd name="connsiteX28" fmla="*/ 11829257 w 12192000"/>
              <a:gd name="connsiteY28" fmla="*/ 5507950 h 6219825"/>
              <a:gd name="connsiteX29" fmla="*/ 10939183 w 12192000"/>
              <a:gd name="connsiteY29" fmla="*/ 5722555 h 6219825"/>
              <a:gd name="connsiteX30" fmla="*/ 9985530 w 12192000"/>
              <a:gd name="connsiteY30" fmla="*/ 5902635 h 6219825"/>
              <a:gd name="connsiteX31" fmla="*/ 9186882 w 12192000"/>
              <a:gd name="connsiteY31" fmla="*/ 6018631 h 6219825"/>
              <a:gd name="connsiteX32" fmla="*/ 8578198 w 12192000"/>
              <a:gd name="connsiteY32" fmla="*/ 6088179 h 6219825"/>
              <a:gd name="connsiteX33" fmla="*/ 7864358 w 12192000"/>
              <a:gd name="connsiteY33" fmla="*/ 6149656 h 6219825"/>
              <a:gd name="connsiteX34" fmla="*/ 6935502 w 12192000"/>
              <a:gd name="connsiteY34" fmla="*/ 6201071 h 6219825"/>
              <a:gd name="connsiteX35" fmla="*/ 6477750 w 12192000"/>
              <a:gd name="connsiteY35" fmla="*/ 6214980 h 6219825"/>
              <a:gd name="connsiteX36" fmla="*/ 6362294 w 12192000"/>
              <a:gd name="connsiteY36" fmla="*/ 6219825 h 6219825"/>
              <a:gd name="connsiteX37" fmla="*/ 6057129 w 12192000"/>
              <a:gd name="connsiteY37" fmla="*/ 6219825 h 6219825"/>
              <a:gd name="connsiteX38" fmla="*/ 5977784 w 12192000"/>
              <a:gd name="connsiteY38" fmla="*/ 6215229 h 6219825"/>
              <a:gd name="connsiteX39" fmla="*/ 5265087 w 12192000"/>
              <a:gd name="connsiteY39" fmla="*/ 6178965 h 6219825"/>
              <a:gd name="connsiteX40" fmla="*/ 4346277 w 12192000"/>
              <a:gd name="connsiteY40" fmla="*/ 6116869 h 6219825"/>
              <a:gd name="connsiteX41" fmla="*/ 3373045 w 12192000"/>
              <a:gd name="connsiteY41" fmla="*/ 6018259 h 6219825"/>
              <a:gd name="connsiteX42" fmla="*/ 2362173 w 12192000"/>
              <a:gd name="connsiteY42" fmla="*/ 5899282 h 6219825"/>
              <a:gd name="connsiteX43" fmla="*/ 1233178 w 12192000"/>
              <a:gd name="connsiteY43" fmla="*/ 5726033 h 6219825"/>
              <a:gd name="connsiteX44" fmla="*/ 68500 w 12192000"/>
              <a:gd name="connsiteY44" fmla="*/ 5486226 h 6219825"/>
              <a:gd name="connsiteX45" fmla="*/ 0 w 12192000"/>
              <a:gd name="connsiteY45" fmla="*/ 5468863 h 6219825"/>
              <a:gd name="connsiteX46" fmla="*/ 0 w 12192000"/>
              <a:gd name="connsiteY46" fmla="*/ 5412351 h 6219825"/>
              <a:gd name="connsiteX47" fmla="*/ 72441 w 12192000"/>
              <a:gd name="connsiteY47" fmla="*/ 5431135 h 6219825"/>
              <a:gd name="connsiteX48" fmla="*/ 600716 w 12192000"/>
              <a:gd name="connsiteY48" fmla="*/ 5549555 h 6219825"/>
              <a:gd name="connsiteX49" fmla="*/ 1769512 w 12192000"/>
              <a:gd name="connsiteY49" fmla="*/ 5759811 h 6219825"/>
              <a:gd name="connsiteX50" fmla="*/ 2613554 w 12192000"/>
              <a:gd name="connsiteY50" fmla="*/ 5876802 h 6219825"/>
              <a:gd name="connsiteX51" fmla="*/ 2581134 w 12192000"/>
              <a:gd name="connsiteY51" fmla="*/ 5866867 h 6219825"/>
              <a:gd name="connsiteX52" fmla="*/ 1112635 w 12192000"/>
              <a:gd name="connsiteY52" fmla="*/ 5534031 h 6219825"/>
              <a:gd name="connsiteX53" fmla="*/ 420412 w 12192000"/>
              <a:gd name="connsiteY53" fmla="*/ 5334514 h 6219825"/>
              <a:gd name="connsiteX54" fmla="*/ 0 w 12192000"/>
              <a:gd name="connsiteY54" fmla="*/ 5195539 h 6219825"/>
              <a:gd name="connsiteX55" fmla="*/ 60 w 12192000"/>
              <a:gd name="connsiteY55" fmla="*/ 5105401 h 6219825"/>
              <a:gd name="connsiteX56" fmla="*/ 0 w 12192000"/>
              <a:gd name="connsiteY56" fmla="*/ 5105401 h 6219825"/>
              <a:gd name="connsiteX57" fmla="*/ 0 w 12192000"/>
              <a:gd name="connsiteY57" fmla="*/ 1 h 6219825"/>
              <a:gd name="connsiteX58" fmla="*/ 9834 w 12192000"/>
              <a:gd name="connsiteY58" fmla="*/ 1 h 6219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2192000" h="6219825">
                <a:moveTo>
                  <a:pt x="6789701" y="6151588"/>
                </a:moveTo>
                <a:lnTo>
                  <a:pt x="6788702" y="6151666"/>
                </a:lnTo>
                <a:cubicBezTo>
                  <a:pt x="6788627" y="6151844"/>
                  <a:pt x="6788551" y="6152022"/>
                  <a:pt x="6788476" y="6152200"/>
                </a:cubicBezTo>
                <a:close/>
                <a:moveTo>
                  <a:pt x="9834" y="0"/>
                </a:moveTo>
                <a:lnTo>
                  <a:pt x="12357" y="1"/>
                </a:lnTo>
                <a:lnTo>
                  <a:pt x="12192000" y="1"/>
                </a:lnTo>
                <a:lnTo>
                  <a:pt x="12192000" y="5105401"/>
                </a:lnTo>
                <a:lnTo>
                  <a:pt x="12191716" y="5105401"/>
                </a:lnTo>
                <a:lnTo>
                  <a:pt x="12192000" y="5256977"/>
                </a:lnTo>
                <a:lnTo>
                  <a:pt x="12061096" y="5296034"/>
                </a:lnTo>
                <a:cubicBezTo>
                  <a:pt x="11933500" y="5332263"/>
                  <a:pt x="11805390" y="5366806"/>
                  <a:pt x="11676800" y="5399652"/>
                </a:cubicBezTo>
                <a:cubicBezTo>
                  <a:pt x="11262789" y="5507204"/>
                  <a:pt x="10845343" y="5600846"/>
                  <a:pt x="10425355" y="5683310"/>
                </a:cubicBezTo>
                <a:cubicBezTo>
                  <a:pt x="10092810" y="5748549"/>
                  <a:pt x="9759033" y="5806970"/>
                  <a:pt x="9424022" y="5858546"/>
                </a:cubicBezTo>
                <a:cubicBezTo>
                  <a:pt x="9102997" y="5908224"/>
                  <a:pt x="8781133" y="5952809"/>
                  <a:pt x="8458419" y="5992303"/>
                </a:cubicBezTo>
                <a:cubicBezTo>
                  <a:pt x="8211360" y="6022481"/>
                  <a:pt x="7963792" y="6048065"/>
                  <a:pt x="7715970" y="6072283"/>
                </a:cubicBezTo>
                <a:lnTo>
                  <a:pt x="6951716" y="6138091"/>
                </a:lnTo>
                <a:lnTo>
                  <a:pt x="6936303" y="6140163"/>
                </a:lnTo>
                <a:lnTo>
                  <a:pt x="6790448" y="6151529"/>
                </a:lnTo>
                <a:lnTo>
                  <a:pt x="6799941" y="6153349"/>
                </a:lnTo>
                <a:cubicBezTo>
                  <a:pt x="6811623" y="6153816"/>
                  <a:pt x="6823734" y="6151642"/>
                  <a:pt x="6835432" y="6151642"/>
                </a:cubicBezTo>
                <a:cubicBezTo>
                  <a:pt x="6851580" y="6151642"/>
                  <a:pt x="6867729" y="6149034"/>
                  <a:pt x="6884003" y="6148662"/>
                </a:cubicBezTo>
                <a:cubicBezTo>
                  <a:pt x="7115805" y="6143198"/>
                  <a:pt x="7347351" y="6131026"/>
                  <a:pt x="7578771" y="6116122"/>
                </a:cubicBezTo>
                <a:cubicBezTo>
                  <a:pt x="7927552" y="6093644"/>
                  <a:pt x="8276080" y="6065453"/>
                  <a:pt x="8623845" y="6029188"/>
                </a:cubicBezTo>
                <a:cubicBezTo>
                  <a:pt x="8909939" y="5999878"/>
                  <a:pt x="9195310" y="5965228"/>
                  <a:pt x="9479970" y="5925239"/>
                </a:cubicBezTo>
                <a:cubicBezTo>
                  <a:pt x="9864901" y="5870842"/>
                  <a:pt x="10248014" y="5806101"/>
                  <a:pt x="10629308" y="5731000"/>
                </a:cubicBezTo>
                <a:cubicBezTo>
                  <a:pt x="11090114" y="5639842"/>
                  <a:pt x="11546975" y="5532291"/>
                  <a:pt x="11998498" y="5404869"/>
                </a:cubicBezTo>
                <a:lnTo>
                  <a:pt x="12192000" y="5347846"/>
                </a:lnTo>
                <a:lnTo>
                  <a:pt x="12192000" y="5402606"/>
                </a:lnTo>
                <a:lnTo>
                  <a:pt x="11829257" y="5507950"/>
                </a:lnTo>
                <a:cubicBezTo>
                  <a:pt x="11534769" y="5587680"/>
                  <a:pt x="11238120" y="5658596"/>
                  <a:pt x="10939183" y="5722555"/>
                </a:cubicBezTo>
                <a:cubicBezTo>
                  <a:pt x="10622824" y="5790365"/>
                  <a:pt x="10304941" y="5850387"/>
                  <a:pt x="9985530" y="5902635"/>
                </a:cubicBezTo>
                <a:cubicBezTo>
                  <a:pt x="9720036" y="5946102"/>
                  <a:pt x="9453814" y="5984764"/>
                  <a:pt x="9186882" y="6018631"/>
                </a:cubicBezTo>
                <a:cubicBezTo>
                  <a:pt x="8984197" y="6044216"/>
                  <a:pt x="8781514" y="6068309"/>
                  <a:pt x="8578198" y="6088179"/>
                </a:cubicBezTo>
                <a:lnTo>
                  <a:pt x="7864358" y="6149656"/>
                </a:lnTo>
                <a:cubicBezTo>
                  <a:pt x="7554994" y="6172009"/>
                  <a:pt x="7245502" y="6189895"/>
                  <a:pt x="6935502" y="6201071"/>
                </a:cubicBezTo>
                <a:lnTo>
                  <a:pt x="6477750" y="6214980"/>
                </a:lnTo>
                <a:cubicBezTo>
                  <a:pt x="6439195" y="6212895"/>
                  <a:pt x="6400529" y="6214521"/>
                  <a:pt x="6362294" y="6219825"/>
                </a:cubicBezTo>
                <a:lnTo>
                  <a:pt x="6057129" y="6219825"/>
                </a:lnTo>
                <a:lnTo>
                  <a:pt x="5977784" y="6215229"/>
                </a:lnTo>
                <a:lnTo>
                  <a:pt x="5265087" y="6178965"/>
                </a:lnTo>
                <a:cubicBezTo>
                  <a:pt x="4958267" y="6166544"/>
                  <a:pt x="4651826" y="6146055"/>
                  <a:pt x="4346277" y="6116869"/>
                </a:cubicBezTo>
                <a:lnTo>
                  <a:pt x="3373045" y="6018259"/>
                </a:lnTo>
                <a:cubicBezTo>
                  <a:pt x="3035412" y="5983982"/>
                  <a:pt x="2698456" y="5944327"/>
                  <a:pt x="2362173" y="5899282"/>
                </a:cubicBezTo>
                <a:cubicBezTo>
                  <a:pt x="1984692" y="5849108"/>
                  <a:pt x="1608364" y="5791358"/>
                  <a:pt x="1233178" y="5726033"/>
                </a:cubicBezTo>
                <a:cubicBezTo>
                  <a:pt x="842181" y="5657291"/>
                  <a:pt x="453758" y="5578770"/>
                  <a:pt x="68500" y="5486226"/>
                </a:cubicBezTo>
                <a:lnTo>
                  <a:pt x="0" y="5468863"/>
                </a:lnTo>
                <a:lnTo>
                  <a:pt x="0" y="5412351"/>
                </a:lnTo>
                <a:lnTo>
                  <a:pt x="72441" y="5431135"/>
                </a:lnTo>
                <a:cubicBezTo>
                  <a:pt x="247961" y="5473331"/>
                  <a:pt x="424164" y="5512608"/>
                  <a:pt x="600716" y="5549555"/>
                </a:cubicBezTo>
                <a:cubicBezTo>
                  <a:pt x="988279" y="5630403"/>
                  <a:pt x="1378133" y="5699330"/>
                  <a:pt x="1769512" y="5759811"/>
                </a:cubicBezTo>
                <a:cubicBezTo>
                  <a:pt x="2052426" y="5803406"/>
                  <a:pt x="2335725" y="5843519"/>
                  <a:pt x="2613554" y="5876802"/>
                </a:cubicBezTo>
                <a:cubicBezTo>
                  <a:pt x="2605544" y="5879410"/>
                  <a:pt x="2594611" y="5869350"/>
                  <a:pt x="2581134" y="5866867"/>
                </a:cubicBezTo>
                <a:cubicBezTo>
                  <a:pt x="2087178" y="5774877"/>
                  <a:pt x="1597684" y="5663937"/>
                  <a:pt x="1112635" y="5534031"/>
                </a:cubicBezTo>
                <a:cubicBezTo>
                  <a:pt x="880453" y="5471934"/>
                  <a:pt x="649713" y="5405428"/>
                  <a:pt x="420412" y="5334514"/>
                </a:cubicBezTo>
                <a:lnTo>
                  <a:pt x="0" y="5195539"/>
                </a:lnTo>
                <a:lnTo>
                  <a:pt x="60" y="5105401"/>
                </a:lnTo>
                <a:lnTo>
                  <a:pt x="0" y="5105401"/>
                </a:lnTo>
                <a:lnTo>
                  <a:pt x="0" y="1"/>
                </a:lnTo>
                <a:lnTo>
                  <a:pt x="9834" y="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aphicFrame>
        <p:nvGraphicFramePr>
          <p:cNvPr id="2" name="表 1">
            <a:extLst>
              <a:ext uri="{FF2B5EF4-FFF2-40B4-BE49-F238E27FC236}">
                <a16:creationId xmlns:a16="http://schemas.microsoft.com/office/drawing/2014/main" id="{5AEA4735-DA82-4B8B-A764-498CB7609542}"/>
              </a:ext>
            </a:extLst>
          </p:cNvPr>
          <p:cNvGraphicFramePr>
            <a:graphicFrameLocks noGrp="1"/>
          </p:cNvGraphicFramePr>
          <p:nvPr>
            <p:extLst>
              <p:ext uri="{D42A27DB-BD31-4B8C-83A1-F6EECF244321}">
                <p14:modId xmlns:p14="http://schemas.microsoft.com/office/powerpoint/2010/main" val="3020037175"/>
              </p:ext>
            </p:extLst>
          </p:nvPr>
        </p:nvGraphicFramePr>
        <p:xfrm>
          <a:off x="574285" y="228600"/>
          <a:ext cx="10967233" cy="4953002"/>
        </p:xfrm>
        <a:graphic>
          <a:graphicData uri="http://schemas.openxmlformats.org/drawingml/2006/table">
            <a:tbl>
              <a:tblPr/>
              <a:tblGrid>
                <a:gridCol w="1366517">
                  <a:extLst>
                    <a:ext uri="{9D8B030D-6E8A-4147-A177-3AD203B41FA5}">
                      <a16:colId xmlns:a16="http://schemas.microsoft.com/office/drawing/2014/main" val="790166040"/>
                    </a:ext>
                  </a:extLst>
                </a:gridCol>
                <a:gridCol w="931716">
                  <a:extLst>
                    <a:ext uri="{9D8B030D-6E8A-4147-A177-3AD203B41FA5}">
                      <a16:colId xmlns:a16="http://schemas.microsoft.com/office/drawing/2014/main" val="1895145458"/>
                    </a:ext>
                  </a:extLst>
                </a:gridCol>
                <a:gridCol w="1035240">
                  <a:extLst>
                    <a:ext uri="{9D8B030D-6E8A-4147-A177-3AD203B41FA5}">
                      <a16:colId xmlns:a16="http://schemas.microsoft.com/office/drawing/2014/main" val="4070783109"/>
                    </a:ext>
                  </a:extLst>
                </a:gridCol>
                <a:gridCol w="1262993">
                  <a:extLst>
                    <a:ext uri="{9D8B030D-6E8A-4147-A177-3AD203B41FA5}">
                      <a16:colId xmlns:a16="http://schemas.microsoft.com/office/drawing/2014/main" val="314929357"/>
                    </a:ext>
                  </a:extLst>
                </a:gridCol>
                <a:gridCol w="1312684">
                  <a:extLst>
                    <a:ext uri="{9D8B030D-6E8A-4147-A177-3AD203B41FA5}">
                      <a16:colId xmlns:a16="http://schemas.microsoft.com/office/drawing/2014/main" val="1660642491"/>
                    </a:ext>
                  </a:extLst>
                </a:gridCol>
                <a:gridCol w="1262993">
                  <a:extLst>
                    <a:ext uri="{9D8B030D-6E8A-4147-A177-3AD203B41FA5}">
                      <a16:colId xmlns:a16="http://schemas.microsoft.com/office/drawing/2014/main" val="1051179339"/>
                    </a:ext>
                  </a:extLst>
                </a:gridCol>
                <a:gridCol w="1219413">
                  <a:extLst>
                    <a:ext uri="{9D8B030D-6E8A-4147-A177-3AD203B41FA5}">
                      <a16:colId xmlns:a16="http://schemas.microsoft.com/office/drawing/2014/main" val="1392316149"/>
                    </a:ext>
                  </a:extLst>
                </a:gridCol>
                <a:gridCol w="1312684">
                  <a:extLst>
                    <a:ext uri="{9D8B030D-6E8A-4147-A177-3AD203B41FA5}">
                      <a16:colId xmlns:a16="http://schemas.microsoft.com/office/drawing/2014/main" val="41232378"/>
                    </a:ext>
                  </a:extLst>
                </a:gridCol>
                <a:gridCol w="1262993">
                  <a:extLst>
                    <a:ext uri="{9D8B030D-6E8A-4147-A177-3AD203B41FA5}">
                      <a16:colId xmlns:a16="http://schemas.microsoft.com/office/drawing/2014/main" val="1306454893"/>
                    </a:ext>
                  </a:extLst>
                </a:gridCol>
              </a:tblGrid>
              <a:tr h="745994">
                <a:tc>
                  <a:txBody>
                    <a:bodyPr/>
                    <a:lstStyle/>
                    <a:p>
                      <a:pPr algn="l" fontAlgn="t">
                        <a:spcBef>
                          <a:spcPts val="0"/>
                        </a:spcBef>
                        <a:spcAft>
                          <a:spcPts val="0"/>
                        </a:spcAft>
                      </a:pPr>
                      <a:r>
                        <a:rPr lang="ja-JP" altLang="en-US" sz="1500" b="0" i="0" u="none" strike="noStrike">
                          <a:effectLst/>
                          <a:latin typeface="ＭＳ ゴシック" panose="020B0609070205080204" pitchFamily="49" charset="-128"/>
                          <a:ea typeface="ＭＳ ゴシック" panose="020B0609070205080204" pitchFamily="49" charset="-128"/>
                        </a:rPr>
                        <a:t>年収</a:t>
                      </a:r>
                      <a:endParaRPr lang="ja-JP" altLang="en-US" sz="2900" b="0" i="0" u="none" strike="noStrike">
                        <a:effectLst/>
                        <a:latin typeface="Arial" panose="020B0604020202020204" pitchFamily="34" charset="0"/>
                      </a:endParaRPr>
                    </a:p>
                  </a:txBody>
                  <a:tcPr marL="15529" marR="15529" marT="155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ja-JP" altLang="en-US" sz="1500" b="0" i="0" u="none" strike="noStrike">
                          <a:effectLst/>
                          <a:latin typeface="ＭＳ ゴシック" panose="020B0609070205080204" pitchFamily="49" charset="-128"/>
                          <a:ea typeface="ＭＳ ゴシック" panose="020B0609070205080204" pitchFamily="49" charset="-128"/>
                        </a:rPr>
                        <a:t>婦人服</a:t>
                      </a:r>
                      <a:endParaRPr lang="ja-JP" altLang="en-US" sz="2900" b="0" i="0" u="none" strike="noStrike">
                        <a:effectLst/>
                        <a:latin typeface="Arial" panose="020B0604020202020204" pitchFamily="34" charset="0"/>
                      </a:endParaRPr>
                    </a:p>
                  </a:txBody>
                  <a:tcPr marL="15529" marR="15529" marT="155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ja-JP" altLang="en-US" sz="1500" b="0" i="0" u="none" strike="noStrike">
                          <a:effectLst/>
                          <a:latin typeface="ＭＳ ゴシック" panose="020B0609070205080204" pitchFamily="49" charset="-128"/>
                          <a:ea typeface="ＭＳ ゴシック" panose="020B0609070205080204" pitchFamily="49" charset="-128"/>
                        </a:rPr>
                        <a:t>衣類全体</a:t>
                      </a:r>
                      <a:endParaRPr lang="ja-JP" altLang="en-US" sz="2900" b="0" i="0" u="none" strike="noStrike">
                        <a:effectLst/>
                        <a:latin typeface="Arial" panose="020B0604020202020204" pitchFamily="34" charset="0"/>
                      </a:endParaRPr>
                    </a:p>
                  </a:txBody>
                  <a:tcPr marL="15529" marR="15529" marT="155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ja-JP" altLang="en-US" sz="1500" b="0" i="0" u="none" strike="noStrike">
                          <a:effectLst/>
                          <a:latin typeface="ＭＳ ゴシック" panose="020B0609070205080204" pitchFamily="49" charset="-128"/>
                          <a:ea typeface="ＭＳ ゴシック" panose="020B0609070205080204" pitchFamily="49" charset="-128"/>
                        </a:rPr>
                        <a:t>ネット全体</a:t>
                      </a:r>
                      <a:endParaRPr lang="ja-JP" altLang="en-US" sz="2900" b="0" i="0" u="none" strike="noStrike">
                        <a:effectLst/>
                        <a:latin typeface="Arial" panose="020B0604020202020204" pitchFamily="34" charset="0"/>
                      </a:endParaRPr>
                    </a:p>
                  </a:txBody>
                  <a:tcPr marL="15529" marR="15529" marT="155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ja-JP" altLang="en-US" sz="1500" b="0" i="0" u="none" strike="noStrike">
                          <a:effectLst/>
                          <a:latin typeface="ＭＳ ゴシック" panose="020B0609070205080204" pitchFamily="49" charset="-128"/>
                          <a:ea typeface="ＭＳ ゴシック" panose="020B0609070205080204" pitchFamily="49" charset="-128"/>
                        </a:rPr>
                        <a:t>衣類に占める婦人服の割合</a:t>
                      </a:r>
                      <a:endParaRPr lang="ja-JP" altLang="en-US" sz="2900" b="0" i="0" u="none" strike="noStrike">
                        <a:effectLst/>
                        <a:latin typeface="Arial" panose="020B0604020202020204" pitchFamily="34" charset="0"/>
                      </a:endParaRPr>
                    </a:p>
                  </a:txBody>
                  <a:tcPr marL="15529" marR="15529" marT="155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ja-JP" altLang="en-US" sz="1500" b="0" i="0" u="none" strike="noStrike">
                          <a:effectLst/>
                          <a:latin typeface="ＭＳ ゴシック" panose="020B0609070205080204" pitchFamily="49" charset="-128"/>
                          <a:ea typeface="ＭＳ ゴシック" panose="020B0609070205080204" pitchFamily="49" charset="-128"/>
                        </a:rPr>
                        <a:t>ネットに占める婦人服の割合</a:t>
                      </a:r>
                      <a:endParaRPr lang="ja-JP" altLang="en-US" sz="2900" b="0" i="0" u="none" strike="noStrike">
                        <a:effectLst/>
                        <a:latin typeface="Arial" panose="020B0604020202020204" pitchFamily="34" charset="0"/>
                      </a:endParaRPr>
                    </a:p>
                  </a:txBody>
                  <a:tcPr marL="15529" marR="15529" marT="155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ja-JP" altLang="en-US" sz="1500" b="0" i="0" u="none" strike="noStrike">
                          <a:effectLst/>
                          <a:latin typeface="ＭＳ ゴシック" panose="020B0609070205080204" pitchFamily="49" charset="-128"/>
                          <a:ea typeface="ＭＳ ゴシック" panose="020B0609070205080204" pitchFamily="49" charset="-128"/>
                        </a:rPr>
                        <a:t>紳士服</a:t>
                      </a:r>
                      <a:endParaRPr lang="ja-JP" altLang="en-US" sz="2900" b="0" i="0" u="none" strike="noStrike">
                        <a:effectLst/>
                        <a:latin typeface="Arial" panose="020B0604020202020204" pitchFamily="34" charset="0"/>
                      </a:endParaRPr>
                    </a:p>
                  </a:txBody>
                  <a:tcPr marL="15529" marR="15529" marT="155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ja-JP" altLang="en-US" sz="1500" b="0" i="0" u="none" strike="noStrike">
                          <a:effectLst/>
                          <a:latin typeface="ＭＳ ゴシック" panose="020B0609070205080204" pitchFamily="49" charset="-128"/>
                          <a:ea typeface="ＭＳ ゴシック" panose="020B0609070205080204" pitchFamily="49" charset="-128"/>
                        </a:rPr>
                        <a:t>衣類に占める紳士服の割合</a:t>
                      </a:r>
                      <a:endParaRPr lang="ja-JP" altLang="en-US" sz="2900" b="0" i="0" u="none" strike="noStrike">
                        <a:effectLst/>
                        <a:latin typeface="Arial" panose="020B0604020202020204" pitchFamily="34" charset="0"/>
                      </a:endParaRPr>
                    </a:p>
                  </a:txBody>
                  <a:tcPr marL="15529" marR="15529" marT="155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ja-JP" altLang="en-US" sz="1500" b="0" i="0" u="none" strike="noStrike">
                          <a:effectLst/>
                          <a:latin typeface="ＭＳ ゴシック" panose="020B0609070205080204" pitchFamily="49" charset="-128"/>
                          <a:ea typeface="ＭＳ ゴシック" panose="020B0609070205080204" pitchFamily="49" charset="-128"/>
                        </a:rPr>
                        <a:t>ネットに占める紳士服の割合</a:t>
                      </a:r>
                      <a:endParaRPr lang="ja-JP" altLang="en-US" sz="2900" b="0" i="0" u="none" strike="noStrike">
                        <a:effectLst/>
                        <a:latin typeface="Arial" panose="020B0604020202020204" pitchFamily="34" charset="0"/>
                      </a:endParaRPr>
                    </a:p>
                  </a:txBody>
                  <a:tcPr marL="15529" marR="15529" marT="1552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2899978"/>
                  </a:ext>
                </a:extLst>
              </a:tr>
              <a:tr h="323616">
                <a:tc>
                  <a:txBody>
                    <a:bodyPr/>
                    <a:lstStyle/>
                    <a:p>
                      <a:pPr algn="r" fontAlgn="b">
                        <a:spcBef>
                          <a:spcPts val="0"/>
                        </a:spcBef>
                        <a:spcAft>
                          <a:spcPts val="0"/>
                        </a:spcAft>
                      </a:pPr>
                      <a:r>
                        <a:rPr lang="en-US" sz="1600" b="0" i="0" u="none" strike="noStrike">
                          <a:effectLst/>
                          <a:latin typeface="ＭＳ ゴシック" panose="020B0609070205080204" pitchFamily="49" charset="-128"/>
                          <a:ea typeface="ＭＳ ゴシック" panose="020B0609070205080204" pitchFamily="49" charset="-128"/>
                        </a:rPr>
                        <a:t>0-200</a:t>
                      </a:r>
                      <a:endParaRPr lang="en-US" altLang="ja-JP" sz="2900" b="0" i="0" u="none" strike="noStrike">
                        <a:effectLs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a:effectLst/>
                          <a:latin typeface="ＭＳ ゴシック" panose="020B0609070205080204" pitchFamily="49" charset="-128"/>
                          <a:ea typeface="ＭＳ ゴシック" panose="020B0609070205080204" pitchFamily="49" charset="-128"/>
                        </a:rPr>
                        <a:t>247</a:t>
                      </a:r>
                      <a:endParaRPr lang="en-US" altLang="ja-JP" sz="2900" b="0" i="0" u="none" strike="noStrike">
                        <a:effectLs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a:effectLst/>
                          <a:latin typeface="ＭＳ ゴシック" panose="020B0609070205080204" pitchFamily="49" charset="-128"/>
                          <a:ea typeface="ＭＳ ゴシック" panose="020B0609070205080204" pitchFamily="49" charset="-128"/>
                        </a:rPr>
                        <a:t>526</a:t>
                      </a:r>
                      <a:endParaRPr lang="en-US" altLang="ja-JP" sz="2900" b="0" i="0" u="none" strike="noStrike">
                        <a:effectLs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a:effectLst/>
                          <a:latin typeface="ＭＳ ゴシック" panose="020B0609070205080204" pitchFamily="49" charset="-128"/>
                          <a:ea typeface="ＭＳ ゴシック" panose="020B0609070205080204" pitchFamily="49" charset="-128"/>
                        </a:rPr>
                        <a:t>5914</a:t>
                      </a:r>
                      <a:endParaRPr lang="en-US" altLang="ja-JP" sz="2900" b="0" i="0" u="none" strike="noStrike">
                        <a:effectLs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a:effectLst/>
                          <a:latin typeface="ＭＳ ゴシック" panose="020B0609070205080204" pitchFamily="49" charset="-128"/>
                          <a:ea typeface="ＭＳ ゴシック" panose="020B0609070205080204" pitchFamily="49" charset="-128"/>
                        </a:rPr>
                        <a:t>47%</a:t>
                      </a:r>
                      <a:endParaRPr lang="en-US" altLang="ja-JP" sz="2900" b="0" i="0" u="none" strike="noStrike">
                        <a:effectLs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a:effectLst/>
                          <a:latin typeface="ＭＳ ゴシック" panose="020B0609070205080204" pitchFamily="49" charset="-128"/>
                          <a:ea typeface="ＭＳ ゴシック" panose="020B0609070205080204" pitchFamily="49" charset="-128"/>
                        </a:rPr>
                        <a:t>4%</a:t>
                      </a:r>
                      <a:endParaRPr lang="en-US" altLang="ja-JP" sz="2900" b="0" i="0" u="none" strike="noStrike">
                        <a:effectLs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a:effectLst/>
                          <a:latin typeface="ＭＳ ゴシック" panose="020B0609070205080204" pitchFamily="49" charset="-128"/>
                          <a:ea typeface="ＭＳ ゴシック" panose="020B0609070205080204" pitchFamily="49" charset="-128"/>
                        </a:rPr>
                        <a:t>116</a:t>
                      </a:r>
                      <a:endParaRPr lang="en-US" altLang="ja-JP" sz="2900" b="0" i="0" u="none" strike="noStrike">
                        <a:effectLs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a:effectLst/>
                          <a:latin typeface="ＭＳ ゴシック" panose="020B0609070205080204" pitchFamily="49" charset="-128"/>
                          <a:ea typeface="ＭＳ ゴシック" panose="020B0609070205080204" pitchFamily="49" charset="-128"/>
                        </a:rPr>
                        <a:t>22%</a:t>
                      </a:r>
                      <a:endParaRPr lang="en-US" altLang="ja-JP" sz="2900" b="0" i="0" u="none" strike="noStrike">
                        <a:effectLs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a:effectLst/>
                          <a:latin typeface="ＭＳ ゴシック" panose="020B0609070205080204" pitchFamily="49" charset="-128"/>
                          <a:ea typeface="ＭＳ ゴシック" panose="020B0609070205080204" pitchFamily="49" charset="-128"/>
                        </a:rPr>
                        <a:t>2%</a:t>
                      </a:r>
                      <a:endParaRPr lang="en-US" altLang="ja-JP" sz="2900" b="0" i="0" u="none" strike="noStrike">
                        <a:effectLs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81586840"/>
                  </a:ext>
                </a:extLst>
              </a:tr>
              <a:tr h="323616">
                <a:tc>
                  <a:txBody>
                    <a:bodyPr/>
                    <a:lstStyle/>
                    <a:p>
                      <a:pPr algn="r" fontAlgn="b">
                        <a:spcBef>
                          <a:spcPts val="0"/>
                        </a:spcBef>
                        <a:spcAft>
                          <a:spcPts val="0"/>
                        </a:spcAft>
                      </a:pPr>
                      <a:r>
                        <a:rPr lang="en-US" sz="1600" b="0" i="0" u="none" strike="noStrike">
                          <a:effectLst/>
                          <a:latin typeface="ＭＳ ゴシック" panose="020B0609070205080204" pitchFamily="49" charset="-128"/>
                          <a:ea typeface="ＭＳ ゴシック" panose="020B0609070205080204" pitchFamily="49" charset="-128"/>
                        </a:rPr>
                        <a:t>200-300</a:t>
                      </a:r>
                      <a:endParaRPr lang="en-US" altLang="ja-JP" sz="2900" b="0" i="0" u="none" strike="noStrike">
                        <a:effectLs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a:effectLst/>
                          <a:latin typeface="ＭＳ ゴシック" panose="020B0609070205080204" pitchFamily="49" charset="-128"/>
                          <a:ea typeface="ＭＳ ゴシック" panose="020B0609070205080204" pitchFamily="49" charset="-128"/>
                        </a:rPr>
                        <a:t>310</a:t>
                      </a:r>
                      <a:endParaRPr lang="en-US" altLang="ja-JP" sz="2900" b="0" i="0" u="none" strike="noStrike">
                        <a:effectLs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a:effectLst/>
                          <a:latin typeface="ＭＳ ゴシック" panose="020B0609070205080204" pitchFamily="49" charset="-128"/>
                          <a:ea typeface="ＭＳ ゴシック" panose="020B0609070205080204" pitchFamily="49" charset="-128"/>
                        </a:rPr>
                        <a:t>568</a:t>
                      </a:r>
                      <a:endParaRPr lang="en-US" altLang="ja-JP" sz="2900" b="0" i="0" u="none" strike="noStrike">
                        <a:effectLs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a:effectLst/>
                          <a:latin typeface="ＭＳ ゴシック" panose="020B0609070205080204" pitchFamily="49" charset="-128"/>
                          <a:ea typeface="ＭＳ ゴシック" panose="020B0609070205080204" pitchFamily="49" charset="-128"/>
                        </a:rPr>
                        <a:t>5878</a:t>
                      </a:r>
                      <a:endParaRPr lang="en-US" altLang="ja-JP" sz="2900" b="0" i="0" u="none" strike="noStrike">
                        <a:effectLs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dirty="0">
                          <a:effectLst/>
                          <a:highlight>
                            <a:srgbClr val="FFFF00"/>
                          </a:highlight>
                          <a:latin typeface="ＭＳ ゴシック" panose="020B0609070205080204" pitchFamily="49" charset="-128"/>
                          <a:ea typeface="ＭＳ ゴシック" panose="020B0609070205080204" pitchFamily="49" charset="-128"/>
                        </a:rPr>
                        <a:t>55%</a:t>
                      </a:r>
                      <a:endParaRPr lang="en-US" altLang="ja-JP" sz="2900" b="0" i="0" u="none" strike="noStrike" dirty="0">
                        <a:effectLst/>
                        <a:highlight>
                          <a:srgbClr val="FFFF00"/>
                        </a:highligh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a:effectLst/>
                          <a:latin typeface="ＭＳ ゴシック" panose="020B0609070205080204" pitchFamily="49" charset="-128"/>
                          <a:ea typeface="ＭＳ ゴシック" panose="020B0609070205080204" pitchFamily="49" charset="-128"/>
                        </a:rPr>
                        <a:t>5%</a:t>
                      </a:r>
                      <a:endParaRPr lang="en-US" altLang="ja-JP" sz="2900" b="0" i="0" u="none" strike="noStrike">
                        <a:effectLs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a:effectLst/>
                          <a:latin typeface="ＭＳ ゴシック" panose="020B0609070205080204" pitchFamily="49" charset="-128"/>
                          <a:ea typeface="ＭＳ ゴシック" panose="020B0609070205080204" pitchFamily="49" charset="-128"/>
                        </a:rPr>
                        <a:t>111</a:t>
                      </a:r>
                      <a:endParaRPr lang="en-US" altLang="ja-JP" sz="2900" b="0" i="0" u="none" strike="noStrike">
                        <a:effectLs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a:effectLst/>
                          <a:latin typeface="ＭＳ ゴシック" panose="020B0609070205080204" pitchFamily="49" charset="-128"/>
                          <a:ea typeface="ＭＳ ゴシック" panose="020B0609070205080204" pitchFamily="49" charset="-128"/>
                        </a:rPr>
                        <a:t>20%</a:t>
                      </a:r>
                      <a:endParaRPr lang="en-US" altLang="ja-JP" sz="2900" b="0" i="0" u="none" strike="noStrike">
                        <a:effectLs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a:effectLst/>
                          <a:latin typeface="ＭＳ ゴシック" panose="020B0609070205080204" pitchFamily="49" charset="-128"/>
                          <a:ea typeface="ＭＳ ゴシック" panose="020B0609070205080204" pitchFamily="49" charset="-128"/>
                        </a:rPr>
                        <a:t>2%</a:t>
                      </a:r>
                      <a:endParaRPr lang="en-US" altLang="ja-JP" sz="2900" b="0" i="0" u="none" strike="noStrike">
                        <a:effectLs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87620210"/>
                  </a:ext>
                </a:extLst>
              </a:tr>
              <a:tr h="323616">
                <a:tc>
                  <a:txBody>
                    <a:bodyPr/>
                    <a:lstStyle/>
                    <a:p>
                      <a:pPr algn="r" fontAlgn="b">
                        <a:spcBef>
                          <a:spcPts val="0"/>
                        </a:spcBef>
                        <a:spcAft>
                          <a:spcPts val="0"/>
                        </a:spcAft>
                      </a:pPr>
                      <a:r>
                        <a:rPr lang="en-US" sz="1600" b="0" i="0" u="none" strike="noStrike">
                          <a:effectLst/>
                          <a:latin typeface="ＭＳ ゴシック" panose="020B0609070205080204" pitchFamily="49" charset="-128"/>
                          <a:ea typeface="ＭＳ ゴシック" panose="020B0609070205080204" pitchFamily="49" charset="-128"/>
                        </a:rPr>
                        <a:t>300-400</a:t>
                      </a:r>
                      <a:endParaRPr lang="en-US" altLang="ja-JP" sz="2900" b="0" i="0" u="none" strike="noStrike">
                        <a:effectLs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a:effectLst/>
                          <a:latin typeface="ＭＳ ゴシック" panose="020B0609070205080204" pitchFamily="49" charset="-128"/>
                          <a:ea typeface="ＭＳ ゴシック" panose="020B0609070205080204" pitchFamily="49" charset="-128"/>
                        </a:rPr>
                        <a:t>444</a:t>
                      </a:r>
                      <a:endParaRPr lang="en-US" altLang="ja-JP" sz="2900" b="0" i="0" u="none" strike="noStrike">
                        <a:effectLs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a:effectLst/>
                          <a:latin typeface="ＭＳ ゴシック" panose="020B0609070205080204" pitchFamily="49" charset="-128"/>
                          <a:ea typeface="ＭＳ ゴシック" panose="020B0609070205080204" pitchFamily="49" charset="-128"/>
                        </a:rPr>
                        <a:t>865</a:t>
                      </a:r>
                      <a:endParaRPr lang="en-US" altLang="ja-JP" sz="2900" b="0" i="0" u="none" strike="noStrike">
                        <a:effectLs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a:effectLst/>
                          <a:latin typeface="ＭＳ ゴシック" panose="020B0609070205080204" pitchFamily="49" charset="-128"/>
                          <a:ea typeface="ＭＳ ゴシック" panose="020B0609070205080204" pitchFamily="49" charset="-128"/>
                        </a:rPr>
                        <a:t>8576</a:t>
                      </a:r>
                      <a:endParaRPr lang="en-US" altLang="ja-JP" sz="2900" b="0" i="0" u="none" strike="noStrike">
                        <a:effectLs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dirty="0">
                          <a:effectLst/>
                          <a:highlight>
                            <a:srgbClr val="FFFF00"/>
                          </a:highlight>
                          <a:latin typeface="ＭＳ ゴシック" panose="020B0609070205080204" pitchFamily="49" charset="-128"/>
                          <a:ea typeface="ＭＳ ゴシック" panose="020B0609070205080204" pitchFamily="49" charset="-128"/>
                        </a:rPr>
                        <a:t>51%</a:t>
                      </a:r>
                      <a:endParaRPr lang="en-US" altLang="ja-JP" sz="2900" b="0" i="0" u="none" strike="noStrike" dirty="0">
                        <a:effectLst/>
                        <a:highlight>
                          <a:srgbClr val="FFFF00"/>
                        </a:highligh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a:effectLst/>
                          <a:latin typeface="ＭＳ ゴシック" panose="020B0609070205080204" pitchFamily="49" charset="-128"/>
                          <a:ea typeface="ＭＳ ゴシック" panose="020B0609070205080204" pitchFamily="49" charset="-128"/>
                        </a:rPr>
                        <a:t>5%</a:t>
                      </a:r>
                      <a:endParaRPr lang="en-US" altLang="ja-JP" sz="2900" b="0" i="0" u="none" strike="noStrike">
                        <a:effectLs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a:effectLst/>
                          <a:latin typeface="ＭＳ ゴシック" panose="020B0609070205080204" pitchFamily="49" charset="-128"/>
                          <a:ea typeface="ＭＳ ゴシック" panose="020B0609070205080204" pitchFamily="49" charset="-128"/>
                        </a:rPr>
                        <a:t>182</a:t>
                      </a:r>
                      <a:endParaRPr lang="en-US" altLang="ja-JP" sz="2900" b="0" i="0" u="none" strike="noStrike">
                        <a:effectLs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a:effectLst/>
                          <a:latin typeface="ＭＳ ゴシック" panose="020B0609070205080204" pitchFamily="49" charset="-128"/>
                          <a:ea typeface="ＭＳ ゴシック" panose="020B0609070205080204" pitchFamily="49" charset="-128"/>
                        </a:rPr>
                        <a:t>21%</a:t>
                      </a:r>
                      <a:endParaRPr lang="en-US" altLang="ja-JP" sz="2900" b="0" i="0" u="none" strike="noStrike">
                        <a:effectLs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a:effectLst/>
                          <a:latin typeface="ＭＳ ゴシック" panose="020B0609070205080204" pitchFamily="49" charset="-128"/>
                          <a:ea typeface="ＭＳ ゴシック" panose="020B0609070205080204" pitchFamily="49" charset="-128"/>
                        </a:rPr>
                        <a:t>2%</a:t>
                      </a:r>
                      <a:endParaRPr lang="en-US" altLang="ja-JP" sz="2900" b="0" i="0" u="none" strike="noStrike">
                        <a:effectLs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71546764"/>
                  </a:ext>
                </a:extLst>
              </a:tr>
              <a:tr h="323616">
                <a:tc>
                  <a:txBody>
                    <a:bodyPr/>
                    <a:lstStyle/>
                    <a:p>
                      <a:pPr algn="r" fontAlgn="b">
                        <a:spcBef>
                          <a:spcPts val="0"/>
                        </a:spcBef>
                        <a:spcAft>
                          <a:spcPts val="0"/>
                        </a:spcAft>
                      </a:pPr>
                      <a:r>
                        <a:rPr lang="en-US" sz="1600" b="0" i="0" u="none" strike="noStrike">
                          <a:effectLst/>
                          <a:latin typeface="ＭＳ ゴシック" panose="020B0609070205080204" pitchFamily="49" charset="-128"/>
                          <a:ea typeface="ＭＳ ゴシック" panose="020B0609070205080204" pitchFamily="49" charset="-128"/>
                        </a:rPr>
                        <a:t>400-500</a:t>
                      </a:r>
                      <a:endParaRPr lang="en-US" altLang="ja-JP" sz="2900" b="0" i="0" u="none" strike="noStrike">
                        <a:effectLs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a:effectLst/>
                          <a:latin typeface="ＭＳ ゴシック" panose="020B0609070205080204" pitchFamily="49" charset="-128"/>
                          <a:ea typeface="ＭＳ ゴシック" panose="020B0609070205080204" pitchFamily="49" charset="-128"/>
                        </a:rPr>
                        <a:t>625</a:t>
                      </a:r>
                      <a:endParaRPr lang="en-US" altLang="ja-JP" sz="2900" b="0" i="0" u="none" strike="noStrike">
                        <a:effectLs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a:effectLst/>
                          <a:latin typeface="ＭＳ ゴシック" panose="020B0609070205080204" pitchFamily="49" charset="-128"/>
                          <a:ea typeface="ＭＳ ゴシック" panose="020B0609070205080204" pitchFamily="49" charset="-128"/>
                        </a:rPr>
                        <a:t>1373</a:t>
                      </a:r>
                      <a:endParaRPr lang="en-US" altLang="ja-JP" sz="2900" b="0" i="0" u="none" strike="noStrike">
                        <a:effectLs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a:effectLst/>
                          <a:latin typeface="ＭＳ ゴシック" panose="020B0609070205080204" pitchFamily="49" charset="-128"/>
                          <a:ea typeface="ＭＳ ゴシック" panose="020B0609070205080204" pitchFamily="49" charset="-128"/>
                        </a:rPr>
                        <a:t>12191</a:t>
                      </a:r>
                      <a:endParaRPr lang="en-US" altLang="ja-JP" sz="2900" b="0" i="0" u="none" strike="noStrike">
                        <a:effectLs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a:effectLst/>
                          <a:latin typeface="ＭＳ ゴシック" panose="020B0609070205080204" pitchFamily="49" charset="-128"/>
                          <a:ea typeface="ＭＳ ゴシック" panose="020B0609070205080204" pitchFamily="49" charset="-128"/>
                        </a:rPr>
                        <a:t>46%</a:t>
                      </a:r>
                      <a:endParaRPr lang="en-US" altLang="ja-JP" sz="2900" b="0" i="0" u="none" strike="noStrike">
                        <a:effectLs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a:effectLst/>
                          <a:latin typeface="ＭＳ ゴシック" panose="020B0609070205080204" pitchFamily="49" charset="-128"/>
                          <a:ea typeface="ＭＳ ゴシック" panose="020B0609070205080204" pitchFamily="49" charset="-128"/>
                        </a:rPr>
                        <a:t>5%</a:t>
                      </a:r>
                      <a:endParaRPr lang="en-US" altLang="ja-JP" sz="2900" b="0" i="0" u="none" strike="noStrike">
                        <a:effectLs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a:effectLst/>
                          <a:latin typeface="ＭＳ ゴシック" panose="020B0609070205080204" pitchFamily="49" charset="-128"/>
                          <a:ea typeface="ＭＳ ゴシック" panose="020B0609070205080204" pitchFamily="49" charset="-128"/>
                        </a:rPr>
                        <a:t>347</a:t>
                      </a:r>
                      <a:endParaRPr lang="en-US" altLang="ja-JP" sz="2900" b="0" i="0" u="none" strike="noStrike">
                        <a:effectLs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dirty="0">
                          <a:effectLst/>
                          <a:highlight>
                            <a:srgbClr val="FFFF00"/>
                          </a:highlight>
                          <a:latin typeface="ＭＳ ゴシック" panose="020B0609070205080204" pitchFamily="49" charset="-128"/>
                          <a:ea typeface="ＭＳ ゴシック" panose="020B0609070205080204" pitchFamily="49" charset="-128"/>
                        </a:rPr>
                        <a:t>25%</a:t>
                      </a:r>
                      <a:endParaRPr lang="en-US" altLang="ja-JP" sz="2900" b="0" i="0" u="none" strike="noStrike" dirty="0">
                        <a:effectLst/>
                        <a:highlight>
                          <a:srgbClr val="FFFF00"/>
                        </a:highligh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dirty="0">
                          <a:effectLst/>
                          <a:highlight>
                            <a:srgbClr val="FFFF00"/>
                          </a:highlight>
                          <a:latin typeface="ＭＳ ゴシック" panose="020B0609070205080204" pitchFamily="49" charset="-128"/>
                          <a:ea typeface="ＭＳ ゴシック" panose="020B0609070205080204" pitchFamily="49" charset="-128"/>
                        </a:rPr>
                        <a:t>3%</a:t>
                      </a:r>
                      <a:endParaRPr lang="en-US" altLang="ja-JP" sz="2900" b="0" i="0" u="none" strike="noStrike" dirty="0">
                        <a:effectLst/>
                        <a:highlight>
                          <a:srgbClr val="FFFF00"/>
                        </a:highligh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9841689"/>
                  </a:ext>
                </a:extLst>
              </a:tr>
              <a:tr h="323616">
                <a:tc>
                  <a:txBody>
                    <a:bodyPr/>
                    <a:lstStyle/>
                    <a:p>
                      <a:pPr algn="r" fontAlgn="b">
                        <a:spcBef>
                          <a:spcPts val="0"/>
                        </a:spcBef>
                        <a:spcAft>
                          <a:spcPts val="0"/>
                        </a:spcAft>
                      </a:pPr>
                      <a:r>
                        <a:rPr lang="en-US" sz="1600" b="0" i="0" u="none" strike="noStrike">
                          <a:effectLst/>
                          <a:latin typeface="ＭＳ ゴシック" panose="020B0609070205080204" pitchFamily="49" charset="-128"/>
                          <a:ea typeface="ＭＳ ゴシック" panose="020B0609070205080204" pitchFamily="49" charset="-128"/>
                        </a:rPr>
                        <a:t>500-600</a:t>
                      </a:r>
                      <a:endParaRPr lang="en-US" altLang="ja-JP" sz="2900" b="0" i="0" u="none" strike="noStrike">
                        <a:effectLs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a:effectLst/>
                          <a:latin typeface="ＭＳ ゴシック" panose="020B0609070205080204" pitchFamily="49" charset="-128"/>
                          <a:ea typeface="ＭＳ ゴシック" panose="020B0609070205080204" pitchFamily="49" charset="-128"/>
                        </a:rPr>
                        <a:t>881</a:t>
                      </a:r>
                      <a:endParaRPr lang="en-US" altLang="ja-JP" sz="2900" b="0" i="0" u="none" strike="noStrike">
                        <a:effectLs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a:effectLst/>
                          <a:latin typeface="ＭＳ ゴシック" panose="020B0609070205080204" pitchFamily="49" charset="-128"/>
                          <a:ea typeface="ＭＳ ゴシック" panose="020B0609070205080204" pitchFamily="49" charset="-128"/>
                        </a:rPr>
                        <a:t>1838</a:t>
                      </a:r>
                      <a:endParaRPr lang="en-US" altLang="ja-JP" sz="2900" b="0" i="0" u="none" strike="noStrike">
                        <a:effectLs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a:effectLst/>
                          <a:latin typeface="ＭＳ ゴシック" panose="020B0609070205080204" pitchFamily="49" charset="-128"/>
                          <a:ea typeface="ＭＳ ゴシック" panose="020B0609070205080204" pitchFamily="49" charset="-128"/>
                        </a:rPr>
                        <a:t>15915</a:t>
                      </a:r>
                      <a:endParaRPr lang="en-US" altLang="ja-JP" sz="2900" b="0" i="0" u="none" strike="noStrike">
                        <a:effectLs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a:effectLst/>
                          <a:latin typeface="ＭＳ ゴシック" panose="020B0609070205080204" pitchFamily="49" charset="-128"/>
                          <a:ea typeface="ＭＳ ゴシック" panose="020B0609070205080204" pitchFamily="49" charset="-128"/>
                        </a:rPr>
                        <a:t>48%</a:t>
                      </a:r>
                      <a:endParaRPr lang="en-US" altLang="ja-JP" sz="2900" b="0" i="0" u="none" strike="noStrike">
                        <a:effectLs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dirty="0">
                          <a:effectLst/>
                          <a:highlight>
                            <a:srgbClr val="FFFF00"/>
                          </a:highlight>
                          <a:latin typeface="ＭＳ ゴシック" panose="020B0609070205080204" pitchFamily="49" charset="-128"/>
                          <a:ea typeface="ＭＳ ゴシック" panose="020B0609070205080204" pitchFamily="49" charset="-128"/>
                        </a:rPr>
                        <a:t>6%</a:t>
                      </a:r>
                      <a:endParaRPr lang="en-US" altLang="ja-JP" sz="2900" b="0" i="0" u="none" strike="noStrike" dirty="0">
                        <a:effectLst/>
                        <a:highlight>
                          <a:srgbClr val="FFFF00"/>
                        </a:highligh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a:effectLst/>
                          <a:latin typeface="ＭＳ ゴシック" panose="020B0609070205080204" pitchFamily="49" charset="-128"/>
                          <a:ea typeface="ＭＳ ゴシック" panose="020B0609070205080204" pitchFamily="49" charset="-128"/>
                        </a:rPr>
                        <a:t>455</a:t>
                      </a:r>
                      <a:endParaRPr lang="en-US" altLang="ja-JP" sz="2900" b="0" i="0" u="none" strike="noStrike">
                        <a:effectLs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dirty="0">
                          <a:effectLst/>
                          <a:highlight>
                            <a:srgbClr val="FFFF00"/>
                          </a:highlight>
                          <a:latin typeface="ＭＳ ゴシック" panose="020B0609070205080204" pitchFamily="49" charset="-128"/>
                          <a:ea typeface="ＭＳ ゴシック" panose="020B0609070205080204" pitchFamily="49" charset="-128"/>
                        </a:rPr>
                        <a:t>25%</a:t>
                      </a:r>
                      <a:endParaRPr lang="en-US" altLang="ja-JP" sz="2900" b="0" i="0" u="none" strike="noStrike" dirty="0">
                        <a:effectLst/>
                        <a:highlight>
                          <a:srgbClr val="FFFF00"/>
                        </a:highligh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dirty="0">
                          <a:effectLst/>
                          <a:highlight>
                            <a:srgbClr val="FFFF00"/>
                          </a:highlight>
                          <a:latin typeface="ＭＳ ゴシック" panose="020B0609070205080204" pitchFamily="49" charset="-128"/>
                          <a:ea typeface="ＭＳ ゴシック" panose="020B0609070205080204" pitchFamily="49" charset="-128"/>
                        </a:rPr>
                        <a:t>3%</a:t>
                      </a:r>
                      <a:endParaRPr lang="en-US" altLang="ja-JP" sz="2900" b="0" i="0" u="none" strike="noStrike" dirty="0">
                        <a:effectLst/>
                        <a:highlight>
                          <a:srgbClr val="FFFF00"/>
                        </a:highligh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22129800"/>
                  </a:ext>
                </a:extLst>
              </a:tr>
              <a:tr h="323616">
                <a:tc>
                  <a:txBody>
                    <a:bodyPr/>
                    <a:lstStyle/>
                    <a:p>
                      <a:pPr algn="r" fontAlgn="b">
                        <a:spcBef>
                          <a:spcPts val="0"/>
                        </a:spcBef>
                        <a:spcAft>
                          <a:spcPts val="0"/>
                        </a:spcAft>
                      </a:pPr>
                      <a:r>
                        <a:rPr lang="en-US" sz="1600" b="0" i="0" u="none" strike="noStrike">
                          <a:effectLst/>
                          <a:latin typeface="ＭＳ ゴシック" panose="020B0609070205080204" pitchFamily="49" charset="-128"/>
                          <a:ea typeface="ＭＳ ゴシック" panose="020B0609070205080204" pitchFamily="49" charset="-128"/>
                        </a:rPr>
                        <a:t>600-700</a:t>
                      </a:r>
                      <a:endParaRPr lang="en-US" altLang="ja-JP" sz="2900" b="0" i="0" u="none" strike="noStrike">
                        <a:effectLs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a:effectLst/>
                          <a:latin typeface="ＭＳ ゴシック" panose="020B0609070205080204" pitchFamily="49" charset="-128"/>
                          <a:ea typeface="ＭＳ ゴシック" panose="020B0609070205080204" pitchFamily="49" charset="-128"/>
                        </a:rPr>
                        <a:t>1125</a:t>
                      </a:r>
                      <a:endParaRPr lang="en-US" altLang="ja-JP" sz="2900" b="0" i="0" u="none" strike="noStrike">
                        <a:effectLs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a:effectLst/>
                          <a:latin typeface="ＭＳ ゴシック" panose="020B0609070205080204" pitchFamily="49" charset="-128"/>
                          <a:ea typeface="ＭＳ ゴシック" panose="020B0609070205080204" pitchFamily="49" charset="-128"/>
                        </a:rPr>
                        <a:t>2373</a:t>
                      </a:r>
                      <a:endParaRPr lang="en-US" altLang="ja-JP" sz="2900" b="0" i="0" u="none" strike="noStrike">
                        <a:effectLs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a:effectLst/>
                          <a:latin typeface="ＭＳ ゴシック" panose="020B0609070205080204" pitchFamily="49" charset="-128"/>
                          <a:ea typeface="ＭＳ ゴシック" panose="020B0609070205080204" pitchFamily="49" charset="-128"/>
                        </a:rPr>
                        <a:t>18192</a:t>
                      </a:r>
                      <a:endParaRPr lang="en-US" altLang="ja-JP" sz="2900" b="0" i="0" u="none" strike="noStrike">
                        <a:effectLs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dirty="0">
                          <a:effectLst/>
                          <a:latin typeface="ＭＳ ゴシック" panose="020B0609070205080204" pitchFamily="49" charset="-128"/>
                          <a:ea typeface="ＭＳ ゴシック" panose="020B0609070205080204" pitchFamily="49" charset="-128"/>
                        </a:rPr>
                        <a:t>47%</a:t>
                      </a:r>
                      <a:endParaRPr lang="en-US" altLang="ja-JP" sz="2900" b="0" i="0" u="none" strike="noStrike" dirty="0">
                        <a:effectLs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dirty="0">
                          <a:effectLst/>
                          <a:highlight>
                            <a:srgbClr val="FFFF00"/>
                          </a:highlight>
                          <a:latin typeface="ＭＳ ゴシック" panose="020B0609070205080204" pitchFamily="49" charset="-128"/>
                          <a:ea typeface="ＭＳ ゴシック" panose="020B0609070205080204" pitchFamily="49" charset="-128"/>
                        </a:rPr>
                        <a:t>6%</a:t>
                      </a:r>
                      <a:endParaRPr lang="en-US" altLang="ja-JP" sz="2900" b="0" i="0" u="none" strike="noStrike" dirty="0">
                        <a:effectLst/>
                        <a:highlight>
                          <a:srgbClr val="FFFF00"/>
                        </a:highligh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a:effectLst/>
                          <a:latin typeface="ＭＳ ゴシック" panose="020B0609070205080204" pitchFamily="49" charset="-128"/>
                          <a:ea typeface="ＭＳ ゴシック" panose="020B0609070205080204" pitchFamily="49" charset="-128"/>
                        </a:rPr>
                        <a:t>563</a:t>
                      </a:r>
                      <a:endParaRPr lang="en-US" altLang="ja-JP" sz="2900" b="0" i="0" u="none" strike="noStrike">
                        <a:effectLs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dirty="0">
                          <a:effectLst/>
                          <a:latin typeface="ＭＳ ゴシック" panose="020B0609070205080204" pitchFamily="49" charset="-128"/>
                          <a:ea typeface="ＭＳ ゴシック" panose="020B0609070205080204" pitchFamily="49" charset="-128"/>
                        </a:rPr>
                        <a:t>24%</a:t>
                      </a:r>
                      <a:endParaRPr lang="en-US" altLang="ja-JP" sz="2900" b="0" i="0" u="none" strike="noStrike" dirty="0">
                        <a:effectLs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dirty="0">
                          <a:effectLst/>
                          <a:highlight>
                            <a:srgbClr val="FFFF00"/>
                          </a:highlight>
                          <a:latin typeface="ＭＳ ゴシック" panose="020B0609070205080204" pitchFamily="49" charset="-128"/>
                          <a:ea typeface="ＭＳ ゴシック" panose="020B0609070205080204" pitchFamily="49" charset="-128"/>
                        </a:rPr>
                        <a:t>3%</a:t>
                      </a:r>
                      <a:endParaRPr lang="en-US" altLang="ja-JP" sz="2900" b="0" i="0" u="none" strike="noStrike" dirty="0">
                        <a:effectLst/>
                        <a:highlight>
                          <a:srgbClr val="FFFF00"/>
                        </a:highligh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7353313"/>
                  </a:ext>
                </a:extLst>
              </a:tr>
              <a:tr h="323616">
                <a:tc>
                  <a:txBody>
                    <a:bodyPr/>
                    <a:lstStyle/>
                    <a:p>
                      <a:pPr algn="r" fontAlgn="b">
                        <a:spcBef>
                          <a:spcPts val="0"/>
                        </a:spcBef>
                        <a:spcAft>
                          <a:spcPts val="0"/>
                        </a:spcAft>
                      </a:pPr>
                      <a:r>
                        <a:rPr lang="en-US" sz="1600" b="0" i="0" u="none" strike="noStrike">
                          <a:effectLst/>
                          <a:latin typeface="ＭＳ ゴシック" panose="020B0609070205080204" pitchFamily="49" charset="-128"/>
                          <a:ea typeface="ＭＳ ゴシック" panose="020B0609070205080204" pitchFamily="49" charset="-128"/>
                        </a:rPr>
                        <a:t>700-800</a:t>
                      </a:r>
                      <a:endParaRPr lang="en-US" altLang="ja-JP" sz="2900" b="0" i="0" u="none" strike="noStrike">
                        <a:effectLs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a:effectLst/>
                          <a:latin typeface="ＭＳ ゴシック" panose="020B0609070205080204" pitchFamily="49" charset="-128"/>
                          <a:ea typeface="ＭＳ ゴシック" panose="020B0609070205080204" pitchFamily="49" charset="-128"/>
                        </a:rPr>
                        <a:t>1213</a:t>
                      </a:r>
                      <a:endParaRPr lang="en-US" altLang="ja-JP" sz="2900" b="0" i="0" u="none" strike="noStrike">
                        <a:effectLs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a:effectLst/>
                          <a:latin typeface="ＭＳ ゴシック" panose="020B0609070205080204" pitchFamily="49" charset="-128"/>
                          <a:ea typeface="ＭＳ ゴシック" panose="020B0609070205080204" pitchFamily="49" charset="-128"/>
                        </a:rPr>
                        <a:t>2589</a:t>
                      </a:r>
                      <a:endParaRPr lang="en-US" altLang="ja-JP" sz="2900" b="0" i="0" u="none" strike="noStrike">
                        <a:effectLs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a:effectLst/>
                          <a:latin typeface="ＭＳ ゴシック" panose="020B0609070205080204" pitchFamily="49" charset="-128"/>
                          <a:ea typeface="ＭＳ ゴシック" panose="020B0609070205080204" pitchFamily="49" charset="-128"/>
                        </a:rPr>
                        <a:t>20857</a:t>
                      </a:r>
                      <a:endParaRPr lang="en-US" altLang="ja-JP" sz="2900" b="0" i="0" u="none" strike="noStrike">
                        <a:effectLs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a:effectLst/>
                          <a:latin typeface="ＭＳ ゴシック" panose="020B0609070205080204" pitchFamily="49" charset="-128"/>
                          <a:ea typeface="ＭＳ ゴシック" panose="020B0609070205080204" pitchFamily="49" charset="-128"/>
                        </a:rPr>
                        <a:t>47%</a:t>
                      </a:r>
                      <a:endParaRPr lang="en-US" altLang="ja-JP" sz="2900" b="0" i="0" u="none" strike="noStrike">
                        <a:effectLs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dirty="0">
                          <a:effectLst/>
                          <a:highlight>
                            <a:srgbClr val="FFFF00"/>
                          </a:highlight>
                          <a:latin typeface="ＭＳ ゴシック" panose="020B0609070205080204" pitchFamily="49" charset="-128"/>
                          <a:ea typeface="ＭＳ ゴシック" panose="020B0609070205080204" pitchFamily="49" charset="-128"/>
                        </a:rPr>
                        <a:t>6%</a:t>
                      </a:r>
                      <a:endParaRPr lang="en-US" altLang="ja-JP" sz="2900" b="0" i="0" u="none" strike="noStrike" dirty="0">
                        <a:effectLst/>
                        <a:highlight>
                          <a:srgbClr val="FFFF00"/>
                        </a:highligh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a:effectLst/>
                          <a:latin typeface="ＭＳ ゴシック" panose="020B0609070205080204" pitchFamily="49" charset="-128"/>
                          <a:ea typeface="ＭＳ ゴシック" panose="020B0609070205080204" pitchFamily="49" charset="-128"/>
                        </a:rPr>
                        <a:t>655</a:t>
                      </a:r>
                      <a:endParaRPr lang="en-US" altLang="ja-JP" sz="2900" b="0" i="0" u="none" strike="noStrike">
                        <a:effectLs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dirty="0">
                          <a:effectLst/>
                          <a:highlight>
                            <a:srgbClr val="FFFF00"/>
                          </a:highlight>
                          <a:latin typeface="ＭＳ ゴシック" panose="020B0609070205080204" pitchFamily="49" charset="-128"/>
                          <a:ea typeface="ＭＳ ゴシック" panose="020B0609070205080204" pitchFamily="49" charset="-128"/>
                        </a:rPr>
                        <a:t>25%</a:t>
                      </a:r>
                      <a:endParaRPr lang="en-US" altLang="ja-JP" sz="2900" b="0" i="0" u="none" strike="noStrike" dirty="0">
                        <a:effectLst/>
                        <a:highlight>
                          <a:srgbClr val="FFFF00"/>
                        </a:highligh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dirty="0">
                          <a:effectLst/>
                          <a:highlight>
                            <a:srgbClr val="FFFF00"/>
                          </a:highlight>
                          <a:latin typeface="ＭＳ ゴシック" panose="020B0609070205080204" pitchFamily="49" charset="-128"/>
                          <a:ea typeface="ＭＳ ゴシック" panose="020B0609070205080204" pitchFamily="49" charset="-128"/>
                        </a:rPr>
                        <a:t>3%</a:t>
                      </a:r>
                      <a:endParaRPr lang="en-US" altLang="ja-JP" sz="2900" b="0" i="0" u="none" strike="noStrike" dirty="0">
                        <a:effectLst/>
                        <a:highlight>
                          <a:srgbClr val="FFFF00"/>
                        </a:highligh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61599604"/>
                  </a:ext>
                </a:extLst>
              </a:tr>
              <a:tr h="323616">
                <a:tc>
                  <a:txBody>
                    <a:bodyPr/>
                    <a:lstStyle/>
                    <a:p>
                      <a:pPr algn="r" fontAlgn="b">
                        <a:spcBef>
                          <a:spcPts val="0"/>
                        </a:spcBef>
                        <a:spcAft>
                          <a:spcPts val="0"/>
                        </a:spcAft>
                      </a:pPr>
                      <a:r>
                        <a:rPr lang="en-US" sz="1600" b="0" i="0" u="none" strike="noStrike">
                          <a:effectLst/>
                          <a:latin typeface="ＭＳ ゴシック" panose="020B0609070205080204" pitchFamily="49" charset="-128"/>
                          <a:ea typeface="ＭＳ ゴシック" panose="020B0609070205080204" pitchFamily="49" charset="-128"/>
                        </a:rPr>
                        <a:t>800-900</a:t>
                      </a:r>
                      <a:endParaRPr lang="en-US" altLang="ja-JP" sz="2900" b="0" i="0" u="none" strike="noStrike">
                        <a:effectLs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a:effectLst/>
                          <a:latin typeface="ＭＳ ゴシック" panose="020B0609070205080204" pitchFamily="49" charset="-128"/>
                          <a:ea typeface="ＭＳ ゴシック" panose="020B0609070205080204" pitchFamily="49" charset="-128"/>
                        </a:rPr>
                        <a:t>1483</a:t>
                      </a:r>
                      <a:endParaRPr lang="en-US" altLang="ja-JP" sz="2900" b="0" i="0" u="none" strike="noStrike">
                        <a:effectLs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a:effectLst/>
                          <a:latin typeface="ＭＳ ゴシック" panose="020B0609070205080204" pitchFamily="49" charset="-128"/>
                          <a:ea typeface="ＭＳ ゴシック" panose="020B0609070205080204" pitchFamily="49" charset="-128"/>
                        </a:rPr>
                        <a:t>3039</a:t>
                      </a:r>
                      <a:endParaRPr lang="en-US" altLang="ja-JP" sz="2900" b="0" i="0" u="none" strike="noStrike">
                        <a:effectLs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a:effectLst/>
                          <a:latin typeface="ＭＳ ゴシック" panose="020B0609070205080204" pitchFamily="49" charset="-128"/>
                          <a:ea typeface="ＭＳ ゴシック" panose="020B0609070205080204" pitchFamily="49" charset="-128"/>
                        </a:rPr>
                        <a:t>24259</a:t>
                      </a:r>
                      <a:endParaRPr lang="en-US" altLang="ja-JP" sz="2900" b="0" i="0" u="none" strike="noStrike">
                        <a:effectLs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a:effectLst/>
                          <a:latin typeface="ＭＳ ゴシック" panose="020B0609070205080204" pitchFamily="49" charset="-128"/>
                          <a:ea typeface="ＭＳ ゴシック" panose="020B0609070205080204" pitchFamily="49" charset="-128"/>
                        </a:rPr>
                        <a:t>49%</a:t>
                      </a:r>
                      <a:endParaRPr lang="en-US" altLang="ja-JP" sz="2900" b="0" i="0" u="none" strike="noStrike">
                        <a:effectLs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dirty="0">
                          <a:effectLst/>
                          <a:highlight>
                            <a:srgbClr val="FFFF00"/>
                          </a:highlight>
                          <a:latin typeface="ＭＳ ゴシック" panose="020B0609070205080204" pitchFamily="49" charset="-128"/>
                          <a:ea typeface="ＭＳ ゴシック" panose="020B0609070205080204" pitchFamily="49" charset="-128"/>
                        </a:rPr>
                        <a:t>6%</a:t>
                      </a:r>
                      <a:endParaRPr lang="en-US" altLang="ja-JP" sz="2900" b="0" i="0" u="none" strike="noStrike" dirty="0">
                        <a:effectLst/>
                        <a:highlight>
                          <a:srgbClr val="FFFF00"/>
                        </a:highligh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a:effectLst/>
                          <a:latin typeface="ＭＳ ゴシック" panose="020B0609070205080204" pitchFamily="49" charset="-128"/>
                          <a:ea typeface="ＭＳ ゴシック" panose="020B0609070205080204" pitchFamily="49" charset="-128"/>
                        </a:rPr>
                        <a:t>744</a:t>
                      </a:r>
                      <a:endParaRPr lang="en-US" altLang="ja-JP" sz="2900" b="0" i="0" u="none" strike="noStrike">
                        <a:effectLs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a:effectLst/>
                          <a:latin typeface="ＭＳ ゴシック" panose="020B0609070205080204" pitchFamily="49" charset="-128"/>
                          <a:ea typeface="ＭＳ ゴシック" panose="020B0609070205080204" pitchFamily="49" charset="-128"/>
                        </a:rPr>
                        <a:t>24%</a:t>
                      </a:r>
                      <a:endParaRPr lang="en-US" altLang="ja-JP" sz="2900" b="0" i="0" u="none" strike="noStrike">
                        <a:effectLs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dirty="0">
                          <a:effectLst/>
                          <a:highlight>
                            <a:srgbClr val="FFFF00"/>
                          </a:highlight>
                          <a:latin typeface="ＭＳ ゴシック" panose="020B0609070205080204" pitchFamily="49" charset="-128"/>
                          <a:ea typeface="ＭＳ ゴシック" panose="020B0609070205080204" pitchFamily="49" charset="-128"/>
                        </a:rPr>
                        <a:t>3%</a:t>
                      </a:r>
                      <a:endParaRPr lang="en-US" altLang="ja-JP" sz="2900" b="0" i="0" u="none" strike="noStrike" dirty="0">
                        <a:effectLst/>
                        <a:highlight>
                          <a:srgbClr val="FFFF00"/>
                        </a:highligh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52051093"/>
                  </a:ext>
                </a:extLst>
              </a:tr>
              <a:tr h="323616">
                <a:tc>
                  <a:txBody>
                    <a:bodyPr/>
                    <a:lstStyle/>
                    <a:p>
                      <a:pPr algn="r" fontAlgn="b">
                        <a:spcBef>
                          <a:spcPts val="0"/>
                        </a:spcBef>
                        <a:spcAft>
                          <a:spcPts val="0"/>
                        </a:spcAft>
                      </a:pPr>
                      <a:r>
                        <a:rPr lang="en-US" sz="1600" b="0" i="0" u="none" strike="noStrike">
                          <a:effectLst/>
                          <a:latin typeface="ＭＳ ゴシック" panose="020B0609070205080204" pitchFamily="49" charset="-128"/>
                          <a:ea typeface="ＭＳ ゴシック" panose="020B0609070205080204" pitchFamily="49" charset="-128"/>
                        </a:rPr>
                        <a:t>900-1000</a:t>
                      </a:r>
                      <a:endParaRPr lang="en-US" altLang="ja-JP" sz="2900" b="0" i="0" u="none" strike="noStrike">
                        <a:effectLs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a:effectLst/>
                          <a:latin typeface="ＭＳ ゴシック" panose="020B0609070205080204" pitchFamily="49" charset="-128"/>
                          <a:ea typeface="ＭＳ ゴシック" panose="020B0609070205080204" pitchFamily="49" charset="-128"/>
                        </a:rPr>
                        <a:t>1688</a:t>
                      </a:r>
                      <a:endParaRPr lang="en-US" altLang="ja-JP" sz="2900" b="0" i="0" u="none" strike="noStrike">
                        <a:effectLs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a:effectLst/>
                          <a:latin typeface="ＭＳ ゴシック" panose="020B0609070205080204" pitchFamily="49" charset="-128"/>
                          <a:ea typeface="ＭＳ ゴシック" panose="020B0609070205080204" pitchFamily="49" charset="-128"/>
                        </a:rPr>
                        <a:t>3398</a:t>
                      </a:r>
                      <a:endParaRPr lang="en-US" altLang="ja-JP" sz="2900" b="0" i="0" u="none" strike="noStrike">
                        <a:effectLs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a:effectLst/>
                          <a:latin typeface="ＭＳ ゴシック" panose="020B0609070205080204" pitchFamily="49" charset="-128"/>
                          <a:ea typeface="ＭＳ ゴシック" panose="020B0609070205080204" pitchFamily="49" charset="-128"/>
                        </a:rPr>
                        <a:t>25949</a:t>
                      </a:r>
                      <a:endParaRPr lang="en-US" altLang="ja-JP" sz="2900" b="0" i="0" u="none" strike="noStrike">
                        <a:effectLs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dirty="0">
                          <a:effectLst/>
                          <a:highlight>
                            <a:srgbClr val="FFFF00"/>
                          </a:highlight>
                          <a:latin typeface="ＭＳ ゴシック" panose="020B0609070205080204" pitchFamily="49" charset="-128"/>
                          <a:ea typeface="ＭＳ ゴシック" panose="020B0609070205080204" pitchFamily="49" charset="-128"/>
                        </a:rPr>
                        <a:t>50%</a:t>
                      </a:r>
                      <a:endParaRPr lang="en-US" altLang="ja-JP" sz="2900" b="0" i="0" u="none" strike="noStrike" dirty="0">
                        <a:effectLst/>
                        <a:highlight>
                          <a:srgbClr val="FFFF00"/>
                        </a:highligh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dirty="0">
                          <a:effectLst/>
                          <a:highlight>
                            <a:srgbClr val="FFFF00"/>
                          </a:highlight>
                          <a:latin typeface="ＭＳ ゴシック" panose="020B0609070205080204" pitchFamily="49" charset="-128"/>
                          <a:ea typeface="ＭＳ ゴシック" panose="020B0609070205080204" pitchFamily="49" charset="-128"/>
                        </a:rPr>
                        <a:t>7%</a:t>
                      </a:r>
                      <a:endParaRPr lang="en-US" altLang="ja-JP" sz="2900" b="0" i="0" u="none" strike="noStrike" dirty="0">
                        <a:effectLst/>
                        <a:highlight>
                          <a:srgbClr val="FFFF00"/>
                        </a:highligh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a:effectLst/>
                          <a:latin typeface="ＭＳ ゴシック" panose="020B0609070205080204" pitchFamily="49" charset="-128"/>
                          <a:ea typeface="ＭＳ ゴシック" panose="020B0609070205080204" pitchFamily="49" charset="-128"/>
                        </a:rPr>
                        <a:t>899</a:t>
                      </a:r>
                      <a:endParaRPr lang="en-US" altLang="ja-JP" sz="2900" b="0" i="0" u="none" strike="noStrike">
                        <a:effectLs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dirty="0">
                          <a:effectLst/>
                          <a:highlight>
                            <a:srgbClr val="FFFF00"/>
                          </a:highlight>
                          <a:latin typeface="ＭＳ ゴシック" panose="020B0609070205080204" pitchFamily="49" charset="-128"/>
                          <a:ea typeface="ＭＳ ゴシック" panose="020B0609070205080204" pitchFamily="49" charset="-128"/>
                        </a:rPr>
                        <a:t>26%</a:t>
                      </a:r>
                      <a:endParaRPr lang="en-US" altLang="ja-JP" sz="2900" b="0" i="0" u="none" strike="noStrike" dirty="0">
                        <a:effectLst/>
                        <a:highlight>
                          <a:srgbClr val="FFFF00"/>
                        </a:highligh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dirty="0">
                          <a:effectLst/>
                          <a:highlight>
                            <a:srgbClr val="FFFF00"/>
                          </a:highlight>
                          <a:latin typeface="ＭＳ ゴシック" panose="020B0609070205080204" pitchFamily="49" charset="-128"/>
                          <a:ea typeface="ＭＳ ゴシック" panose="020B0609070205080204" pitchFamily="49" charset="-128"/>
                        </a:rPr>
                        <a:t>3%</a:t>
                      </a:r>
                      <a:endParaRPr lang="en-US" altLang="ja-JP" sz="2900" b="0" i="0" u="none" strike="noStrike" dirty="0">
                        <a:effectLst/>
                        <a:highlight>
                          <a:srgbClr val="FFFF00"/>
                        </a:highligh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6043099"/>
                  </a:ext>
                </a:extLst>
              </a:tr>
              <a:tr h="323616">
                <a:tc>
                  <a:txBody>
                    <a:bodyPr/>
                    <a:lstStyle/>
                    <a:p>
                      <a:pPr algn="r" fontAlgn="b">
                        <a:spcBef>
                          <a:spcPts val="0"/>
                        </a:spcBef>
                        <a:spcAft>
                          <a:spcPts val="0"/>
                        </a:spcAft>
                      </a:pPr>
                      <a:r>
                        <a:rPr lang="en-US" sz="1600" b="0" i="0" u="none" strike="noStrike">
                          <a:effectLst/>
                          <a:latin typeface="ＭＳ ゴシック" panose="020B0609070205080204" pitchFamily="49" charset="-128"/>
                          <a:ea typeface="ＭＳ ゴシック" panose="020B0609070205080204" pitchFamily="49" charset="-128"/>
                        </a:rPr>
                        <a:t>1000-1250</a:t>
                      </a:r>
                      <a:endParaRPr lang="en-US" altLang="ja-JP" sz="2900" b="0" i="0" u="none" strike="noStrike">
                        <a:effectLs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a:effectLst/>
                          <a:latin typeface="ＭＳ ゴシック" panose="020B0609070205080204" pitchFamily="49" charset="-128"/>
                          <a:ea typeface="ＭＳ ゴシック" panose="020B0609070205080204" pitchFamily="49" charset="-128"/>
                        </a:rPr>
                        <a:t>1764</a:t>
                      </a:r>
                      <a:endParaRPr lang="en-US" altLang="ja-JP" sz="2900" b="0" i="0" u="none" strike="noStrike">
                        <a:effectLs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a:effectLst/>
                          <a:latin typeface="ＭＳ ゴシック" panose="020B0609070205080204" pitchFamily="49" charset="-128"/>
                          <a:ea typeface="ＭＳ ゴシック" panose="020B0609070205080204" pitchFamily="49" charset="-128"/>
                        </a:rPr>
                        <a:t>3626</a:t>
                      </a:r>
                      <a:endParaRPr lang="en-US" altLang="ja-JP" sz="2900" b="0" i="0" u="none" strike="noStrike">
                        <a:effectLs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a:effectLst/>
                          <a:latin typeface="ＭＳ ゴシック" panose="020B0609070205080204" pitchFamily="49" charset="-128"/>
                          <a:ea typeface="ＭＳ ゴシック" panose="020B0609070205080204" pitchFamily="49" charset="-128"/>
                        </a:rPr>
                        <a:t>29460</a:t>
                      </a:r>
                      <a:endParaRPr lang="en-US" altLang="ja-JP" sz="2900" b="0" i="0" u="none" strike="noStrike">
                        <a:effectLs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a:effectLst/>
                          <a:latin typeface="ＭＳ ゴシック" panose="020B0609070205080204" pitchFamily="49" charset="-128"/>
                          <a:ea typeface="ＭＳ ゴシック" panose="020B0609070205080204" pitchFamily="49" charset="-128"/>
                        </a:rPr>
                        <a:t>49%</a:t>
                      </a:r>
                      <a:endParaRPr lang="en-US" altLang="ja-JP" sz="2900" b="0" i="0" u="none" strike="noStrike">
                        <a:effectLs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dirty="0">
                          <a:effectLst/>
                          <a:highlight>
                            <a:srgbClr val="FFFF00"/>
                          </a:highlight>
                          <a:latin typeface="ＭＳ ゴシック" panose="020B0609070205080204" pitchFamily="49" charset="-128"/>
                          <a:ea typeface="ＭＳ ゴシック" panose="020B0609070205080204" pitchFamily="49" charset="-128"/>
                        </a:rPr>
                        <a:t>6%</a:t>
                      </a:r>
                      <a:endParaRPr lang="en-US" altLang="ja-JP" sz="2900" b="0" i="0" u="none" strike="noStrike" dirty="0">
                        <a:effectLst/>
                        <a:highlight>
                          <a:srgbClr val="FFFF00"/>
                        </a:highligh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dirty="0">
                          <a:effectLst/>
                          <a:latin typeface="ＭＳ ゴシック" panose="020B0609070205080204" pitchFamily="49" charset="-128"/>
                          <a:ea typeface="ＭＳ ゴシック" panose="020B0609070205080204" pitchFamily="49" charset="-128"/>
                        </a:rPr>
                        <a:t>960</a:t>
                      </a:r>
                      <a:endParaRPr lang="en-US" altLang="ja-JP" sz="2900" b="0" i="0" u="none" strike="noStrike" dirty="0">
                        <a:effectLs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dirty="0">
                          <a:effectLst/>
                          <a:highlight>
                            <a:srgbClr val="FFFF00"/>
                          </a:highlight>
                          <a:latin typeface="ＭＳ ゴシック" panose="020B0609070205080204" pitchFamily="49" charset="-128"/>
                          <a:ea typeface="ＭＳ ゴシック" panose="020B0609070205080204" pitchFamily="49" charset="-128"/>
                        </a:rPr>
                        <a:t>26%</a:t>
                      </a:r>
                      <a:endParaRPr lang="en-US" altLang="ja-JP" sz="2900" b="0" i="0" u="none" strike="noStrike" dirty="0">
                        <a:effectLst/>
                        <a:highlight>
                          <a:srgbClr val="FFFF00"/>
                        </a:highligh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dirty="0">
                          <a:effectLst/>
                          <a:highlight>
                            <a:srgbClr val="FFFF00"/>
                          </a:highlight>
                          <a:latin typeface="ＭＳ ゴシック" panose="020B0609070205080204" pitchFamily="49" charset="-128"/>
                          <a:ea typeface="ＭＳ ゴシック" panose="020B0609070205080204" pitchFamily="49" charset="-128"/>
                        </a:rPr>
                        <a:t>3%</a:t>
                      </a:r>
                      <a:endParaRPr lang="en-US" altLang="ja-JP" sz="2900" b="0" i="0" u="none" strike="noStrike" dirty="0">
                        <a:effectLst/>
                        <a:highlight>
                          <a:srgbClr val="FFFF00"/>
                        </a:highligh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60259634"/>
                  </a:ext>
                </a:extLst>
              </a:tr>
              <a:tr h="323616">
                <a:tc>
                  <a:txBody>
                    <a:bodyPr/>
                    <a:lstStyle/>
                    <a:p>
                      <a:pPr algn="r" fontAlgn="b">
                        <a:spcBef>
                          <a:spcPts val="0"/>
                        </a:spcBef>
                        <a:spcAft>
                          <a:spcPts val="0"/>
                        </a:spcAft>
                      </a:pPr>
                      <a:r>
                        <a:rPr lang="en-US" sz="1600" b="0" i="0" u="none" strike="noStrike">
                          <a:effectLst/>
                          <a:latin typeface="ＭＳ ゴシック" panose="020B0609070205080204" pitchFamily="49" charset="-128"/>
                          <a:ea typeface="ＭＳ ゴシック" panose="020B0609070205080204" pitchFamily="49" charset="-128"/>
                        </a:rPr>
                        <a:t>1250-1500</a:t>
                      </a:r>
                      <a:endParaRPr lang="en-US" altLang="ja-JP" sz="2900" b="0" i="0" u="none" strike="noStrike">
                        <a:effectLs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a:effectLst/>
                          <a:latin typeface="ＭＳ ゴシック" panose="020B0609070205080204" pitchFamily="49" charset="-128"/>
                          <a:ea typeface="ＭＳ ゴシック" panose="020B0609070205080204" pitchFamily="49" charset="-128"/>
                        </a:rPr>
                        <a:t>2575</a:t>
                      </a:r>
                      <a:endParaRPr lang="en-US" altLang="ja-JP" sz="2900" b="0" i="0" u="none" strike="noStrike">
                        <a:effectLs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a:effectLst/>
                          <a:latin typeface="ＭＳ ゴシック" panose="020B0609070205080204" pitchFamily="49" charset="-128"/>
                          <a:ea typeface="ＭＳ ゴシック" panose="020B0609070205080204" pitchFamily="49" charset="-128"/>
                        </a:rPr>
                        <a:t>4758</a:t>
                      </a:r>
                      <a:endParaRPr lang="en-US" altLang="ja-JP" sz="2900" b="0" i="0" u="none" strike="noStrike">
                        <a:effectLs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a:effectLst/>
                          <a:latin typeface="ＭＳ ゴシック" panose="020B0609070205080204" pitchFamily="49" charset="-128"/>
                          <a:ea typeface="ＭＳ ゴシック" panose="020B0609070205080204" pitchFamily="49" charset="-128"/>
                        </a:rPr>
                        <a:t>35846</a:t>
                      </a:r>
                      <a:endParaRPr lang="en-US" altLang="ja-JP" sz="2900" b="0" i="0" u="none" strike="noStrike">
                        <a:effectLs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dirty="0">
                          <a:effectLst/>
                          <a:highlight>
                            <a:srgbClr val="FFFF00"/>
                          </a:highlight>
                          <a:latin typeface="ＭＳ ゴシック" panose="020B0609070205080204" pitchFamily="49" charset="-128"/>
                          <a:ea typeface="ＭＳ ゴシック" panose="020B0609070205080204" pitchFamily="49" charset="-128"/>
                        </a:rPr>
                        <a:t>54%</a:t>
                      </a:r>
                      <a:endParaRPr lang="en-US" altLang="ja-JP" sz="2900" b="0" i="0" u="none" strike="noStrike" dirty="0">
                        <a:effectLst/>
                        <a:highlight>
                          <a:srgbClr val="FFFF00"/>
                        </a:highligh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dirty="0">
                          <a:effectLst/>
                          <a:highlight>
                            <a:srgbClr val="FFFF00"/>
                          </a:highlight>
                          <a:latin typeface="ＭＳ ゴシック" panose="020B0609070205080204" pitchFamily="49" charset="-128"/>
                          <a:ea typeface="ＭＳ ゴシック" panose="020B0609070205080204" pitchFamily="49" charset="-128"/>
                        </a:rPr>
                        <a:t>7%</a:t>
                      </a:r>
                      <a:endParaRPr lang="en-US" altLang="ja-JP" sz="2900" b="0" i="0" u="none" strike="noStrike" dirty="0">
                        <a:effectLst/>
                        <a:highlight>
                          <a:srgbClr val="FFFF00"/>
                        </a:highligh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a:effectLst/>
                          <a:latin typeface="ＭＳ ゴシック" panose="020B0609070205080204" pitchFamily="49" charset="-128"/>
                          <a:ea typeface="ＭＳ ゴシック" panose="020B0609070205080204" pitchFamily="49" charset="-128"/>
                        </a:rPr>
                        <a:t>1043</a:t>
                      </a:r>
                      <a:endParaRPr lang="en-US" altLang="ja-JP" sz="2900" b="0" i="0" u="none" strike="noStrike">
                        <a:effectLs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a:effectLst/>
                          <a:latin typeface="ＭＳ ゴシック" panose="020B0609070205080204" pitchFamily="49" charset="-128"/>
                          <a:ea typeface="ＭＳ ゴシック" panose="020B0609070205080204" pitchFamily="49" charset="-128"/>
                        </a:rPr>
                        <a:t>22%</a:t>
                      </a:r>
                      <a:endParaRPr lang="en-US" altLang="ja-JP" sz="2900" b="0" i="0" u="none" strike="noStrike">
                        <a:effectLs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dirty="0">
                          <a:effectLst/>
                          <a:highlight>
                            <a:srgbClr val="FFFF00"/>
                          </a:highlight>
                          <a:latin typeface="ＭＳ ゴシック" panose="020B0609070205080204" pitchFamily="49" charset="-128"/>
                          <a:ea typeface="ＭＳ ゴシック" panose="020B0609070205080204" pitchFamily="49" charset="-128"/>
                        </a:rPr>
                        <a:t>3%</a:t>
                      </a:r>
                      <a:endParaRPr lang="en-US" altLang="ja-JP" sz="2900" b="0" i="0" u="none" strike="noStrike" dirty="0">
                        <a:effectLst/>
                        <a:highlight>
                          <a:srgbClr val="FFFF00"/>
                        </a:highligh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900592"/>
                  </a:ext>
                </a:extLst>
              </a:tr>
              <a:tr h="323616">
                <a:tc>
                  <a:txBody>
                    <a:bodyPr/>
                    <a:lstStyle/>
                    <a:p>
                      <a:pPr algn="r" fontAlgn="b">
                        <a:spcBef>
                          <a:spcPts val="0"/>
                        </a:spcBef>
                        <a:spcAft>
                          <a:spcPts val="0"/>
                        </a:spcAft>
                      </a:pPr>
                      <a:r>
                        <a:rPr lang="en-US" sz="1600" b="0" i="0" u="none" strike="noStrike" dirty="0">
                          <a:effectLst/>
                          <a:latin typeface="ＭＳ ゴシック" panose="020B0609070205080204" pitchFamily="49" charset="-128"/>
                          <a:ea typeface="ＭＳ ゴシック" panose="020B0609070205080204" pitchFamily="49" charset="-128"/>
                        </a:rPr>
                        <a:t>1500-2000</a:t>
                      </a:r>
                      <a:endParaRPr lang="en-US" altLang="ja-JP" sz="2900" b="0" i="0" u="none" strike="noStrike" dirty="0">
                        <a:effectLs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a:effectLst/>
                          <a:latin typeface="ＭＳ ゴシック" panose="020B0609070205080204" pitchFamily="49" charset="-128"/>
                          <a:ea typeface="ＭＳ ゴシック" panose="020B0609070205080204" pitchFamily="49" charset="-128"/>
                        </a:rPr>
                        <a:t>2324</a:t>
                      </a:r>
                      <a:endParaRPr lang="en-US" altLang="ja-JP" sz="2900" b="0" i="0" u="none" strike="noStrike">
                        <a:effectLs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a:effectLst/>
                          <a:latin typeface="ＭＳ ゴシック" panose="020B0609070205080204" pitchFamily="49" charset="-128"/>
                          <a:ea typeface="ＭＳ ゴシック" panose="020B0609070205080204" pitchFamily="49" charset="-128"/>
                        </a:rPr>
                        <a:t>4532</a:t>
                      </a:r>
                      <a:endParaRPr lang="en-US" altLang="ja-JP" sz="2900" b="0" i="0" u="none" strike="noStrike">
                        <a:effectLs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a:effectLst/>
                          <a:latin typeface="ＭＳ ゴシック" panose="020B0609070205080204" pitchFamily="49" charset="-128"/>
                          <a:ea typeface="ＭＳ ゴシック" panose="020B0609070205080204" pitchFamily="49" charset="-128"/>
                        </a:rPr>
                        <a:t>42070</a:t>
                      </a:r>
                      <a:endParaRPr lang="en-US" altLang="ja-JP" sz="2900" b="0" i="0" u="none" strike="noStrike">
                        <a:effectLs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dirty="0">
                          <a:effectLst/>
                          <a:highlight>
                            <a:srgbClr val="FFFF00"/>
                          </a:highlight>
                          <a:latin typeface="ＭＳ ゴシック" panose="020B0609070205080204" pitchFamily="49" charset="-128"/>
                          <a:ea typeface="ＭＳ ゴシック" panose="020B0609070205080204" pitchFamily="49" charset="-128"/>
                        </a:rPr>
                        <a:t>51%</a:t>
                      </a:r>
                      <a:endParaRPr lang="en-US" altLang="ja-JP" sz="2900" b="0" i="0" u="none" strike="noStrike" dirty="0">
                        <a:effectLst/>
                        <a:highlight>
                          <a:srgbClr val="FFFF00"/>
                        </a:highligh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dirty="0">
                          <a:effectLst/>
                          <a:highlight>
                            <a:srgbClr val="FFFF00"/>
                          </a:highlight>
                          <a:latin typeface="ＭＳ ゴシック" panose="020B0609070205080204" pitchFamily="49" charset="-128"/>
                          <a:ea typeface="ＭＳ ゴシック" panose="020B0609070205080204" pitchFamily="49" charset="-128"/>
                        </a:rPr>
                        <a:t>6%</a:t>
                      </a:r>
                      <a:endParaRPr lang="en-US" altLang="ja-JP" sz="2900" b="0" i="0" u="none" strike="noStrike" dirty="0">
                        <a:effectLst/>
                        <a:highlight>
                          <a:srgbClr val="FFFF00"/>
                        </a:highligh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dirty="0">
                          <a:effectLst/>
                          <a:latin typeface="ＭＳ ゴシック" panose="020B0609070205080204" pitchFamily="49" charset="-128"/>
                          <a:ea typeface="ＭＳ ゴシック" panose="020B0609070205080204" pitchFamily="49" charset="-128"/>
                        </a:rPr>
                        <a:t>1209</a:t>
                      </a:r>
                      <a:endParaRPr lang="en-US" altLang="ja-JP" sz="2900" b="0" i="0" u="none" strike="noStrike" dirty="0">
                        <a:effectLs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dirty="0">
                          <a:effectLst/>
                          <a:highlight>
                            <a:srgbClr val="FFFF00"/>
                          </a:highlight>
                          <a:latin typeface="ＭＳ ゴシック" panose="020B0609070205080204" pitchFamily="49" charset="-128"/>
                          <a:ea typeface="ＭＳ ゴシック" panose="020B0609070205080204" pitchFamily="49" charset="-128"/>
                        </a:rPr>
                        <a:t>27%</a:t>
                      </a:r>
                      <a:endParaRPr lang="en-US" altLang="ja-JP" sz="2900" b="0" i="0" u="none" strike="noStrike" dirty="0">
                        <a:effectLst/>
                        <a:highlight>
                          <a:srgbClr val="FFFF00"/>
                        </a:highligh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dirty="0">
                          <a:effectLst/>
                          <a:highlight>
                            <a:srgbClr val="FFFF00"/>
                          </a:highlight>
                          <a:latin typeface="ＭＳ ゴシック" panose="020B0609070205080204" pitchFamily="49" charset="-128"/>
                          <a:ea typeface="ＭＳ ゴシック" panose="020B0609070205080204" pitchFamily="49" charset="-128"/>
                        </a:rPr>
                        <a:t>3%</a:t>
                      </a:r>
                      <a:endParaRPr lang="en-US" altLang="ja-JP" sz="2900" b="0" i="0" u="none" strike="noStrike" dirty="0">
                        <a:effectLst/>
                        <a:highlight>
                          <a:srgbClr val="FFFF00"/>
                        </a:highligh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24640672"/>
                  </a:ext>
                </a:extLst>
              </a:tr>
              <a:tr h="323616">
                <a:tc>
                  <a:txBody>
                    <a:bodyPr/>
                    <a:lstStyle/>
                    <a:p>
                      <a:pPr algn="r" fontAlgn="b">
                        <a:spcBef>
                          <a:spcPts val="0"/>
                        </a:spcBef>
                        <a:spcAft>
                          <a:spcPts val="0"/>
                        </a:spcAft>
                      </a:pPr>
                      <a:r>
                        <a:rPr lang="en-US" sz="1600" b="0" i="0" u="none" strike="noStrike">
                          <a:effectLst/>
                          <a:latin typeface="ＭＳ ゴシック" panose="020B0609070205080204" pitchFamily="49" charset="-128"/>
                          <a:ea typeface="ＭＳ ゴシック" panose="020B0609070205080204" pitchFamily="49" charset="-128"/>
                        </a:rPr>
                        <a:t>2000-</a:t>
                      </a:r>
                      <a:endParaRPr lang="en-US" altLang="ja-JP" sz="2900" b="0" i="0" u="none" strike="noStrike">
                        <a:effectLs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a:effectLst/>
                          <a:latin typeface="ＭＳ ゴシック" panose="020B0609070205080204" pitchFamily="49" charset="-128"/>
                          <a:ea typeface="ＭＳ ゴシック" panose="020B0609070205080204" pitchFamily="49" charset="-128"/>
                        </a:rPr>
                        <a:t>3167</a:t>
                      </a:r>
                      <a:endParaRPr lang="en-US" altLang="ja-JP" sz="2900" b="0" i="0" u="none" strike="noStrike">
                        <a:effectLs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a:effectLst/>
                          <a:latin typeface="ＭＳ ゴシック" panose="020B0609070205080204" pitchFamily="49" charset="-128"/>
                          <a:ea typeface="ＭＳ ゴシック" panose="020B0609070205080204" pitchFamily="49" charset="-128"/>
                        </a:rPr>
                        <a:t>6250</a:t>
                      </a:r>
                      <a:endParaRPr lang="en-US" altLang="ja-JP" sz="2900" b="0" i="0" u="none" strike="noStrike">
                        <a:effectLs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a:effectLst/>
                          <a:latin typeface="ＭＳ ゴシック" panose="020B0609070205080204" pitchFamily="49" charset="-128"/>
                          <a:ea typeface="ＭＳ ゴシック" panose="020B0609070205080204" pitchFamily="49" charset="-128"/>
                        </a:rPr>
                        <a:t>51128</a:t>
                      </a:r>
                      <a:endParaRPr lang="en-US" altLang="ja-JP" sz="2900" b="0" i="0" u="none" strike="noStrike">
                        <a:effectLs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dirty="0">
                          <a:effectLst/>
                          <a:highlight>
                            <a:srgbClr val="FFFF00"/>
                          </a:highlight>
                          <a:latin typeface="ＭＳ ゴシック" panose="020B0609070205080204" pitchFamily="49" charset="-128"/>
                          <a:ea typeface="ＭＳ ゴシック" panose="020B0609070205080204" pitchFamily="49" charset="-128"/>
                        </a:rPr>
                        <a:t>51%</a:t>
                      </a:r>
                      <a:endParaRPr lang="en-US" altLang="ja-JP" sz="2900" b="0" i="0" u="none" strike="noStrike" dirty="0">
                        <a:effectLst/>
                        <a:highlight>
                          <a:srgbClr val="FFFF00"/>
                        </a:highligh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dirty="0">
                          <a:effectLst/>
                          <a:highlight>
                            <a:srgbClr val="FFFF00"/>
                          </a:highlight>
                          <a:latin typeface="ＭＳ ゴシック" panose="020B0609070205080204" pitchFamily="49" charset="-128"/>
                          <a:ea typeface="ＭＳ ゴシック" panose="020B0609070205080204" pitchFamily="49" charset="-128"/>
                        </a:rPr>
                        <a:t>6%</a:t>
                      </a:r>
                      <a:endParaRPr lang="en-US" altLang="ja-JP" sz="2900" b="0" i="0" u="none" strike="noStrike" dirty="0">
                        <a:effectLst/>
                        <a:highlight>
                          <a:srgbClr val="FFFF00"/>
                        </a:highligh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a:effectLst/>
                          <a:latin typeface="ＭＳ ゴシック" panose="020B0609070205080204" pitchFamily="49" charset="-128"/>
                          <a:ea typeface="ＭＳ ゴシック" panose="020B0609070205080204" pitchFamily="49" charset="-128"/>
                        </a:rPr>
                        <a:t>1687</a:t>
                      </a:r>
                      <a:endParaRPr lang="en-US" altLang="ja-JP" sz="2900" b="0" i="0" u="none" strike="noStrike">
                        <a:effectLs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dirty="0">
                          <a:effectLst/>
                          <a:highlight>
                            <a:srgbClr val="FFFF00"/>
                          </a:highlight>
                          <a:latin typeface="ＭＳ ゴシック" panose="020B0609070205080204" pitchFamily="49" charset="-128"/>
                          <a:ea typeface="ＭＳ ゴシック" panose="020B0609070205080204" pitchFamily="49" charset="-128"/>
                        </a:rPr>
                        <a:t>27%</a:t>
                      </a:r>
                      <a:endParaRPr lang="en-US" altLang="ja-JP" sz="2900" b="0" i="0" u="none" strike="noStrike" dirty="0">
                        <a:effectLst/>
                        <a:highlight>
                          <a:srgbClr val="FFFF00"/>
                        </a:highligh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600" b="0" i="0" u="none" strike="noStrike" dirty="0">
                          <a:effectLst/>
                          <a:highlight>
                            <a:srgbClr val="FFFF00"/>
                          </a:highlight>
                          <a:latin typeface="ＭＳ ゴシック" panose="020B0609070205080204" pitchFamily="49" charset="-128"/>
                          <a:ea typeface="ＭＳ ゴシック" panose="020B0609070205080204" pitchFamily="49" charset="-128"/>
                        </a:rPr>
                        <a:t>3%</a:t>
                      </a:r>
                      <a:endParaRPr lang="en-US" altLang="ja-JP" sz="2900" b="0" i="0" u="none" strike="noStrike" dirty="0">
                        <a:effectLst/>
                        <a:highlight>
                          <a:srgbClr val="FFFF00"/>
                        </a:highlight>
                        <a:latin typeface="Arial" panose="020B0604020202020204" pitchFamily="34" charset="0"/>
                      </a:endParaRPr>
                    </a:p>
                  </a:txBody>
                  <a:tcPr marL="15529" marR="15529" marT="15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14519672"/>
                  </a:ext>
                </a:extLst>
              </a:tr>
            </a:tbl>
          </a:graphicData>
        </a:graphic>
      </p:graphicFrame>
      <p:sp>
        <p:nvSpPr>
          <p:cNvPr id="3" name="正方形/長方形 2">
            <a:extLst>
              <a:ext uri="{FF2B5EF4-FFF2-40B4-BE49-F238E27FC236}">
                <a16:creationId xmlns:a16="http://schemas.microsoft.com/office/drawing/2014/main" id="{9A670384-03BD-4824-8ECD-2C420899183A}"/>
              </a:ext>
            </a:extLst>
          </p:cNvPr>
          <p:cNvSpPr/>
          <p:nvPr/>
        </p:nvSpPr>
        <p:spPr>
          <a:xfrm>
            <a:off x="600075" y="5500688"/>
            <a:ext cx="11044238" cy="120015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solidFill>
                  <a:srgbClr val="FF0000"/>
                </a:solidFill>
              </a:rPr>
              <a:t>女性は年収が低くても衣類に支出する</a:t>
            </a:r>
            <a:r>
              <a:rPr kumimoji="1" lang="ja-JP" altLang="en-US" dirty="0"/>
              <a:t>が、男性は年収が</a:t>
            </a:r>
            <a:r>
              <a:rPr kumimoji="1" lang="en-US" altLang="ja-JP" dirty="0"/>
              <a:t>400</a:t>
            </a:r>
            <a:r>
              <a:rPr kumimoji="1" lang="ja-JP" altLang="en-US" dirty="0"/>
              <a:t>万円、</a:t>
            </a:r>
            <a:r>
              <a:rPr kumimoji="1" lang="en-US" altLang="ja-JP" dirty="0"/>
              <a:t>700</a:t>
            </a:r>
            <a:r>
              <a:rPr kumimoji="1" lang="ja-JP" altLang="en-US" dirty="0"/>
              <a:t>万円層で高くなる。</a:t>
            </a:r>
            <a:r>
              <a:rPr kumimoji="1" lang="en-US" altLang="ja-JP" dirty="0"/>
              <a:t>900</a:t>
            </a:r>
            <a:r>
              <a:rPr kumimoji="1" lang="ja-JP" altLang="en-US" dirty="0"/>
              <a:t>万円を超えると男女ともに占める比率は高くなる。高くなくても無理してでも服は買う？</a:t>
            </a:r>
          </a:p>
        </p:txBody>
      </p:sp>
    </p:spTree>
    <p:extLst>
      <p:ext uri="{BB962C8B-B14F-4D97-AF65-F5344CB8AC3E}">
        <p14:creationId xmlns:p14="http://schemas.microsoft.com/office/powerpoint/2010/main" val="4107394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E1D763D8-4395-4F4F-A9CC-DE9A0057A781}"/>
              </a:ext>
            </a:extLst>
          </p:cNvPr>
          <p:cNvGraphicFramePr>
            <a:graphicFrameLocks noGrp="1"/>
          </p:cNvGraphicFramePr>
          <p:nvPr>
            <p:extLst>
              <p:ext uri="{D42A27DB-BD31-4B8C-83A1-F6EECF244321}">
                <p14:modId xmlns:p14="http://schemas.microsoft.com/office/powerpoint/2010/main" val="3468738825"/>
              </p:ext>
            </p:extLst>
          </p:nvPr>
        </p:nvGraphicFramePr>
        <p:xfrm>
          <a:off x="842963" y="1128713"/>
          <a:ext cx="5372099" cy="5402922"/>
        </p:xfrm>
        <a:graphic>
          <a:graphicData uri="http://schemas.openxmlformats.org/drawingml/2006/table">
            <a:tbl>
              <a:tblPr>
                <a:tableStyleId>{5C22544A-7EE6-4342-B048-85BDC9FD1C3A}</a:tableStyleId>
              </a:tblPr>
              <a:tblGrid>
                <a:gridCol w="1214437">
                  <a:extLst>
                    <a:ext uri="{9D8B030D-6E8A-4147-A177-3AD203B41FA5}">
                      <a16:colId xmlns:a16="http://schemas.microsoft.com/office/drawing/2014/main" val="4040955745"/>
                    </a:ext>
                  </a:extLst>
                </a:gridCol>
                <a:gridCol w="828675">
                  <a:extLst>
                    <a:ext uri="{9D8B030D-6E8A-4147-A177-3AD203B41FA5}">
                      <a16:colId xmlns:a16="http://schemas.microsoft.com/office/drawing/2014/main" val="2099285292"/>
                    </a:ext>
                  </a:extLst>
                </a:gridCol>
                <a:gridCol w="842963">
                  <a:extLst>
                    <a:ext uri="{9D8B030D-6E8A-4147-A177-3AD203B41FA5}">
                      <a16:colId xmlns:a16="http://schemas.microsoft.com/office/drawing/2014/main" val="2992474854"/>
                    </a:ext>
                  </a:extLst>
                </a:gridCol>
                <a:gridCol w="1228725">
                  <a:extLst>
                    <a:ext uri="{9D8B030D-6E8A-4147-A177-3AD203B41FA5}">
                      <a16:colId xmlns:a16="http://schemas.microsoft.com/office/drawing/2014/main" val="532616"/>
                    </a:ext>
                  </a:extLst>
                </a:gridCol>
                <a:gridCol w="1257299">
                  <a:extLst>
                    <a:ext uri="{9D8B030D-6E8A-4147-A177-3AD203B41FA5}">
                      <a16:colId xmlns:a16="http://schemas.microsoft.com/office/drawing/2014/main" val="2163813389"/>
                    </a:ext>
                  </a:extLst>
                </a:gridCol>
              </a:tblGrid>
              <a:tr h="529404">
                <a:tc>
                  <a:txBody>
                    <a:bodyPr/>
                    <a:lstStyle/>
                    <a:p>
                      <a:pPr algn="l" fontAlgn="t"/>
                      <a:r>
                        <a:rPr lang="ja-JP" altLang="en-US" sz="1600" u="none" strike="noStrike" dirty="0">
                          <a:effectLst/>
                        </a:rPr>
                        <a:t>年収</a:t>
                      </a:r>
                      <a:endParaRPr lang="ja-JP" altLang="en-US" sz="1600" b="0" i="0" u="none" strike="noStrike" dirty="0">
                        <a:effectLst/>
                        <a:latin typeface="ＭＳ ゴシック" panose="020B0609070205080204" pitchFamily="49" charset="-128"/>
                        <a:ea typeface="ＭＳ ゴシック" panose="020B0609070205080204" pitchFamily="49" charset="-128"/>
                      </a:endParaRPr>
                    </a:p>
                  </a:txBody>
                  <a:tcPr marL="9525" marR="9525" marT="9525" marB="0"/>
                </a:tc>
                <a:tc>
                  <a:txBody>
                    <a:bodyPr/>
                    <a:lstStyle/>
                    <a:p>
                      <a:pPr algn="l" fontAlgn="t"/>
                      <a:r>
                        <a:rPr lang="ja-JP" altLang="en-US" sz="1600" u="none" strike="noStrike" dirty="0">
                          <a:effectLst/>
                        </a:rPr>
                        <a:t>婦人服</a:t>
                      </a:r>
                      <a:endParaRPr lang="ja-JP" altLang="en-US" sz="1600" b="0" i="0" u="none" strike="noStrike" dirty="0">
                        <a:effectLst/>
                        <a:latin typeface="ＭＳ ゴシック" panose="020B0609070205080204" pitchFamily="49" charset="-128"/>
                        <a:ea typeface="ＭＳ ゴシック" panose="020B0609070205080204" pitchFamily="49" charset="-128"/>
                      </a:endParaRPr>
                    </a:p>
                  </a:txBody>
                  <a:tcPr marL="9525" marR="9525" marT="9525" marB="0"/>
                </a:tc>
                <a:tc>
                  <a:txBody>
                    <a:bodyPr/>
                    <a:lstStyle/>
                    <a:p>
                      <a:pPr algn="l" fontAlgn="t"/>
                      <a:r>
                        <a:rPr lang="ja-JP" altLang="en-US" sz="1600" u="none" strike="noStrike">
                          <a:effectLst/>
                        </a:rPr>
                        <a:t>紳士服</a:t>
                      </a:r>
                      <a:endParaRPr lang="ja-JP" altLang="en-US" sz="1600" b="0" i="0" u="none" strike="noStrike">
                        <a:effectLst/>
                        <a:latin typeface="ＭＳ ゴシック" panose="020B0609070205080204" pitchFamily="49" charset="-128"/>
                        <a:ea typeface="ＭＳ ゴシック" panose="020B0609070205080204" pitchFamily="49" charset="-128"/>
                      </a:endParaRPr>
                    </a:p>
                  </a:txBody>
                  <a:tcPr marL="9525" marR="9525" marT="9525" marB="0"/>
                </a:tc>
                <a:tc>
                  <a:txBody>
                    <a:bodyPr/>
                    <a:lstStyle/>
                    <a:p>
                      <a:pPr algn="l" fontAlgn="t"/>
                      <a:r>
                        <a:rPr lang="ja-JP" altLang="en-US" sz="1600" u="none" strike="noStrike">
                          <a:effectLst/>
                        </a:rPr>
                        <a:t>家電</a:t>
                      </a:r>
                      <a:endParaRPr lang="ja-JP" altLang="en-US" sz="1600" b="0" i="0" u="none" strike="noStrike">
                        <a:effectLst/>
                        <a:latin typeface="ＭＳ ゴシック" panose="020B0609070205080204" pitchFamily="49" charset="-128"/>
                        <a:ea typeface="ＭＳ ゴシック" panose="020B0609070205080204" pitchFamily="49" charset="-128"/>
                      </a:endParaRPr>
                    </a:p>
                  </a:txBody>
                  <a:tcPr marL="9525" marR="9525" marT="9525" marB="0"/>
                </a:tc>
                <a:tc>
                  <a:txBody>
                    <a:bodyPr/>
                    <a:lstStyle/>
                    <a:p>
                      <a:pPr algn="l" fontAlgn="t"/>
                      <a:r>
                        <a:rPr lang="ja-JP" altLang="en-US" sz="1600" u="none" strike="noStrike">
                          <a:effectLst/>
                        </a:rPr>
                        <a:t>家具</a:t>
                      </a:r>
                      <a:endParaRPr lang="ja-JP" altLang="en-US" sz="1600" b="0" i="0" u="none" strike="noStrike">
                        <a:effectLst/>
                        <a:latin typeface="ＭＳ ゴシック" panose="020B0609070205080204" pitchFamily="49" charset="-128"/>
                        <a:ea typeface="ＭＳ ゴシック" panose="020B0609070205080204" pitchFamily="49" charset="-128"/>
                      </a:endParaRPr>
                    </a:p>
                  </a:txBody>
                  <a:tcPr marL="9525" marR="9525" marT="9525" marB="0"/>
                </a:tc>
                <a:extLst>
                  <a:ext uri="{0D108BD9-81ED-4DB2-BD59-A6C34878D82A}">
                    <a16:rowId xmlns:a16="http://schemas.microsoft.com/office/drawing/2014/main" val="3297135500"/>
                  </a:ext>
                </a:extLst>
              </a:tr>
              <a:tr h="374886">
                <a:tc>
                  <a:txBody>
                    <a:bodyPr/>
                    <a:lstStyle/>
                    <a:p>
                      <a:pPr algn="r" fontAlgn="b"/>
                      <a:r>
                        <a:rPr lang="en-US" altLang="ja-JP" sz="1600" u="none" strike="noStrike">
                          <a:effectLst/>
                        </a:rPr>
                        <a:t>200</a:t>
                      </a:r>
                      <a:endParaRPr lang="en-US" altLang="ja-JP" sz="1600" b="0" i="0" u="none" strike="noStrike">
                        <a:effectLst/>
                        <a:latin typeface="ＭＳ ゴシック" panose="020B0609070205080204" pitchFamily="49" charset="-128"/>
                        <a:ea typeface="ＭＳ ゴシック" panose="020B0609070205080204" pitchFamily="49" charset="-128"/>
                      </a:endParaRPr>
                    </a:p>
                  </a:txBody>
                  <a:tcPr marL="9525" marR="9525" marT="9525" marB="0" anchor="b"/>
                </a:tc>
                <a:tc>
                  <a:txBody>
                    <a:bodyPr/>
                    <a:lstStyle/>
                    <a:p>
                      <a:pPr algn="r" fontAlgn="b"/>
                      <a:r>
                        <a:rPr lang="en-US" altLang="ja-JP" sz="1600" u="none" strike="noStrike">
                          <a:effectLst/>
                        </a:rPr>
                        <a:t>247</a:t>
                      </a:r>
                      <a:endParaRPr lang="en-US" altLang="ja-JP" sz="1600" b="0" i="0" u="none" strike="noStrike">
                        <a:effectLst/>
                        <a:latin typeface="ＭＳ ゴシック" panose="020B0609070205080204" pitchFamily="49" charset="-128"/>
                        <a:ea typeface="ＭＳ ゴシック" panose="020B0609070205080204" pitchFamily="49" charset="-128"/>
                      </a:endParaRPr>
                    </a:p>
                  </a:txBody>
                  <a:tcPr marL="9525" marR="9525" marT="9525" marB="0" anchor="b"/>
                </a:tc>
                <a:tc>
                  <a:txBody>
                    <a:bodyPr/>
                    <a:lstStyle/>
                    <a:p>
                      <a:pPr algn="r" fontAlgn="b"/>
                      <a:r>
                        <a:rPr lang="en-US" altLang="ja-JP" sz="1600" u="none" strike="noStrike" dirty="0">
                          <a:effectLst/>
                        </a:rPr>
                        <a:t>116</a:t>
                      </a:r>
                      <a:endParaRPr lang="en-US" altLang="ja-JP" sz="1600" b="0" i="0" u="none" strike="noStrike" dirty="0">
                        <a:effectLst/>
                        <a:latin typeface="ＭＳ ゴシック" panose="020B0609070205080204" pitchFamily="49" charset="-128"/>
                        <a:ea typeface="ＭＳ ゴシック" panose="020B0609070205080204" pitchFamily="49" charset="-128"/>
                      </a:endParaRPr>
                    </a:p>
                  </a:txBody>
                  <a:tcPr marL="9525" marR="9525" marT="9525" marB="0" anchor="b"/>
                </a:tc>
                <a:tc>
                  <a:txBody>
                    <a:bodyPr/>
                    <a:lstStyle/>
                    <a:p>
                      <a:pPr algn="r" fontAlgn="b"/>
                      <a:r>
                        <a:rPr lang="en-US" altLang="ja-JP" sz="1600" u="none" strike="noStrike">
                          <a:effectLst/>
                        </a:rPr>
                        <a:t>525 </a:t>
                      </a:r>
                      <a:endParaRPr lang="en-US" altLang="ja-JP" sz="1600" b="0" i="0" u="none" strike="noStrike">
                        <a:effectLst/>
                        <a:latin typeface="ＭＳ ゴシック" panose="020B0609070205080204" pitchFamily="49" charset="-128"/>
                        <a:ea typeface="ＭＳ ゴシック" panose="020B0609070205080204" pitchFamily="49" charset="-128"/>
                      </a:endParaRPr>
                    </a:p>
                  </a:txBody>
                  <a:tcPr marL="9525" marR="9525" marT="9525" marB="0" anchor="b"/>
                </a:tc>
                <a:tc>
                  <a:txBody>
                    <a:bodyPr/>
                    <a:lstStyle/>
                    <a:p>
                      <a:pPr algn="r" fontAlgn="b"/>
                      <a:r>
                        <a:rPr lang="en-US" altLang="ja-JP" sz="1600" u="none" strike="noStrike">
                          <a:effectLst/>
                        </a:rPr>
                        <a:t>175 </a:t>
                      </a:r>
                      <a:endParaRPr lang="en-US" altLang="ja-JP" sz="1600" b="0" i="0" u="none" strike="noStrike">
                        <a:effectLst/>
                        <a:latin typeface="ＭＳ ゴシック" panose="020B0609070205080204" pitchFamily="49" charset="-128"/>
                        <a:ea typeface="ＭＳ ゴシック" panose="020B0609070205080204" pitchFamily="49" charset="-128"/>
                      </a:endParaRPr>
                    </a:p>
                  </a:txBody>
                  <a:tcPr marL="9525" marR="9525" marT="9525" marB="0" anchor="b"/>
                </a:tc>
                <a:extLst>
                  <a:ext uri="{0D108BD9-81ED-4DB2-BD59-A6C34878D82A}">
                    <a16:rowId xmlns:a16="http://schemas.microsoft.com/office/drawing/2014/main" val="668474350"/>
                  </a:ext>
                </a:extLst>
              </a:tr>
              <a:tr h="374886">
                <a:tc>
                  <a:txBody>
                    <a:bodyPr/>
                    <a:lstStyle/>
                    <a:p>
                      <a:pPr algn="r" fontAlgn="b"/>
                      <a:r>
                        <a:rPr lang="en-US" altLang="ja-JP" sz="1600" u="none" strike="noStrike">
                          <a:effectLst/>
                        </a:rPr>
                        <a:t>300</a:t>
                      </a:r>
                      <a:endParaRPr lang="en-US" altLang="ja-JP" sz="1600" b="0" i="0" u="none" strike="noStrike">
                        <a:effectLst/>
                        <a:latin typeface="ＭＳ ゴシック" panose="020B0609070205080204" pitchFamily="49" charset="-128"/>
                        <a:ea typeface="ＭＳ ゴシック" panose="020B0609070205080204" pitchFamily="49" charset="-128"/>
                      </a:endParaRPr>
                    </a:p>
                  </a:txBody>
                  <a:tcPr marL="9525" marR="9525" marT="9525" marB="0" anchor="b"/>
                </a:tc>
                <a:tc>
                  <a:txBody>
                    <a:bodyPr/>
                    <a:lstStyle/>
                    <a:p>
                      <a:pPr algn="r" fontAlgn="b"/>
                      <a:r>
                        <a:rPr lang="en-US" altLang="ja-JP" sz="1600" u="none" strike="noStrike">
                          <a:effectLst/>
                        </a:rPr>
                        <a:t>310</a:t>
                      </a:r>
                      <a:endParaRPr lang="en-US" altLang="ja-JP" sz="1600" b="0" i="0" u="none" strike="noStrike">
                        <a:effectLst/>
                        <a:latin typeface="ＭＳ ゴシック" panose="020B0609070205080204" pitchFamily="49" charset="-128"/>
                        <a:ea typeface="ＭＳ ゴシック" panose="020B0609070205080204" pitchFamily="49" charset="-128"/>
                      </a:endParaRPr>
                    </a:p>
                  </a:txBody>
                  <a:tcPr marL="9525" marR="9525" marT="9525" marB="0" anchor="b"/>
                </a:tc>
                <a:tc>
                  <a:txBody>
                    <a:bodyPr/>
                    <a:lstStyle/>
                    <a:p>
                      <a:pPr algn="r" fontAlgn="b"/>
                      <a:r>
                        <a:rPr lang="en-US" altLang="ja-JP" sz="1600" u="none" strike="noStrike">
                          <a:effectLst/>
                        </a:rPr>
                        <a:t>111</a:t>
                      </a:r>
                      <a:endParaRPr lang="en-US" altLang="ja-JP" sz="1600" b="0" i="0" u="none" strike="noStrike">
                        <a:effectLst/>
                        <a:latin typeface="ＭＳ ゴシック" panose="020B0609070205080204" pitchFamily="49" charset="-128"/>
                        <a:ea typeface="ＭＳ ゴシック" panose="020B0609070205080204" pitchFamily="49" charset="-128"/>
                      </a:endParaRPr>
                    </a:p>
                  </a:txBody>
                  <a:tcPr marL="9525" marR="9525" marT="9525" marB="0" anchor="b"/>
                </a:tc>
                <a:tc>
                  <a:txBody>
                    <a:bodyPr/>
                    <a:lstStyle/>
                    <a:p>
                      <a:pPr algn="r" fontAlgn="b"/>
                      <a:r>
                        <a:rPr lang="en-US" altLang="ja-JP" sz="1600" u="none" strike="noStrike" dirty="0">
                          <a:effectLst/>
                        </a:rPr>
                        <a:t>608 </a:t>
                      </a:r>
                      <a:endParaRPr lang="en-US" altLang="ja-JP" sz="1600" b="0" i="0" u="none" strike="noStrike" dirty="0">
                        <a:effectLst/>
                        <a:latin typeface="ＭＳ ゴシック" panose="020B0609070205080204" pitchFamily="49" charset="-128"/>
                        <a:ea typeface="ＭＳ ゴシック" panose="020B0609070205080204" pitchFamily="49" charset="-128"/>
                      </a:endParaRPr>
                    </a:p>
                  </a:txBody>
                  <a:tcPr marL="9525" marR="9525" marT="9525" marB="0" anchor="b"/>
                </a:tc>
                <a:tc>
                  <a:txBody>
                    <a:bodyPr/>
                    <a:lstStyle/>
                    <a:p>
                      <a:pPr algn="r" fontAlgn="b"/>
                      <a:r>
                        <a:rPr lang="en-US" altLang="ja-JP" sz="1600" u="none" strike="noStrike">
                          <a:effectLst/>
                        </a:rPr>
                        <a:t>165 </a:t>
                      </a:r>
                      <a:endParaRPr lang="en-US" altLang="ja-JP" sz="1600" b="0" i="0" u="none" strike="noStrike">
                        <a:effectLst/>
                        <a:latin typeface="ＭＳ ゴシック" panose="020B0609070205080204" pitchFamily="49" charset="-128"/>
                        <a:ea typeface="ＭＳ ゴシック" panose="020B0609070205080204" pitchFamily="49" charset="-128"/>
                      </a:endParaRPr>
                    </a:p>
                  </a:txBody>
                  <a:tcPr marL="9525" marR="9525" marT="9525" marB="0" anchor="b"/>
                </a:tc>
                <a:extLst>
                  <a:ext uri="{0D108BD9-81ED-4DB2-BD59-A6C34878D82A}">
                    <a16:rowId xmlns:a16="http://schemas.microsoft.com/office/drawing/2014/main" val="682145234"/>
                  </a:ext>
                </a:extLst>
              </a:tr>
              <a:tr h="374886">
                <a:tc>
                  <a:txBody>
                    <a:bodyPr/>
                    <a:lstStyle/>
                    <a:p>
                      <a:pPr algn="r" fontAlgn="b"/>
                      <a:r>
                        <a:rPr lang="en-US" altLang="ja-JP" sz="1600" u="none" strike="noStrike">
                          <a:effectLst/>
                        </a:rPr>
                        <a:t>400</a:t>
                      </a:r>
                      <a:endParaRPr lang="en-US" altLang="ja-JP" sz="1600" b="0" i="0" u="none" strike="noStrike">
                        <a:effectLst/>
                        <a:latin typeface="ＭＳ ゴシック" panose="020B0609070205080204" pitchFamily="49" charset="-128"/>
                        <a:ea typeface="ＭＳ ゴシック" panose="020B0609070205080204" pitchFamily="49" charset="-128"/>
                      </a:endParaRPr>
                    </a:p>
                  </a:txBody>
                  <a:tcPr marL="9525" marR="9525" marT="9525" marB="0" anchor="b"/>
                </a:tc>
                <a:tc>
                  <a:txBody>
                    <a:bodyPr/>
                    <a:lstStyle/>
                    <a:p>
                      <a:pPr algn="r" fontAlgn="b"/>
                      <a:r>
                        <a:rPr lang="en-US" altLang="ja-JP" sz="1600" u="none" strike="noStrike">
                          <a:effectLst/>
                        </a:rPr>
                        <a:t>444</a:t>
                      </a:r>
                      <a:endParaRPr lang="en-US" altLang="ja-JP" sz="1600" b="0" i="0" u="none" strike="noStrike">
                        <a:effectLst/>
                        <a:latin typeface="ＭＳ ゴシック" panose="020B0609070205080204" pitchFamily="49" charset="-128"/>
                        <a:ea typeface="ＭＳ ゴシック" panose="020B0609070205080204" pitchFamily="49" charset="-128"/>
                      </a:endParaRPr>
                    </a:p>
                  </a:txBody>
                  <a:tcPr marL="9525" marR="9525" marT="9525" marB="0" anchor="b"/>
                </a:tc>
                <a:tc>
                  <a:txBody>
                    <a:bodyPr/>
                    <a:lstStyle/>
                    <a:p>
                      <a:pPr algn="r" fontAlgn="b"/>
                      <a:r>
                        <a:rPr lang="en-US" altLang="ja-JP" sz="1600" u="none" strike="noStrike">
                          <a:effectLst/>
                        </a:rPr>
                        <a:t>182</a:t>
                      </a:r>
                      <a:endParaRPr lang="en-US" altLang="ja-JP" sz="1600" b="0" i="0" u="none" strike="noStrike">
                        <a:effectLst/>
                        <a:latin typeface="ＭＳ ゴシック" panose="020B0609070205080204" pitchFamily="49" charset="-128"/>
                        <a:ea typeface="ＭＳ ゴシック" panose="020B0609070205080204" pitchFamily="49" charset="-128"/>
                      </a:endParaRPr>
                    </a:p>
                  </a:txBody>
                  <a:tcPr marL="9525" marR="9525" marT="9525" marB="0" anchor="b"/>
                </a:tc>
                <a:tc>
                  <a:txBody>
                    <a:bodyPr/>
                    <a:lstStyle/>
                    <a:p>
                      <a:pPr algn="r" fontAlgn="b"/>
                      <a:r>
                        <a:rPr lang="en-US" altLang="ja-JP" sz="1600" u="none" strike="noStrike">
                          <a:effectLst/>
                        </a:rPr>
                        <a:t>863 </a:t>
                      </a:r>
                      <a:endParaRPr lang="en-US" altLang="ja-JP" sz="1600" b="0" i="0" u="none" strike="noStrike">
                        <a:effectLst/>
                        <a:latin typeface="ＭＳ ゴシック" panose="020B0609070205080204" pitchFamily="49" charset="-128"/>
                        <a:ea typeface="ＭＳ ゴシック" panose="020B0609070205080204" pitchFamily="49" charset="-128"/>
                      </a:endParaRPr>
                    </a:p>
                  </a:txBody>
                  <a:tcPr marL="9525" marR="9525" marT="9525" marB="0" anchor="b"/>
                </a:tc>
                <a:tc>
                  <a:txBody>
                    <a:bodyPr/>
                    <a:lstStyle/>
                    <a:p>
                      <a:pPr algn="r" fontAlgn="b"/>
                      <a:r>
                        <a:rPr lang="en-US" altLang="ja-JP" sz="1600" u="none" strike="noStrike" dirty="0">
                          <a:effectLst/>
                        </a:rPr>
                        <a:t>277 </a:t>
                      </a:r>
                      <a:endParaRPr lang="en-US" altLang="ja-JP" sz="1600" b="0" i="0" u="none" strike="noStrike" dirty="0">
                        <a:effectLst/>
                        <a:latin typeface="ＭＳ ゴシック" panose="020B0609070205080204" pitchFamily="49" charset="-128"/>
                        <a:ea typeface="ＭＳ ゴシック" panose="020B0609070205080204" pitchFamily="49" charset="-128"/>
                      </a:endParaRPr>
                    </a:p>
                  </a:txBody>
                  <a:tcPr marL="9525" marR="9525" marT="9525" marB="0" anchor="b"/>
                </a:tc>
                <a:extLst>
                  <a:ext uri="{0D108BD9-81ED-4DB2-BD59-A6C34878D82A}">
                    <a16:rowId xmlns:a16="http://schemas.microsoft.com/office/drawing/2014/main" val="3922547802"/>
                  </a:ext>
                </a:extLst>
              </a:tr>
              <a:tr h="374886">
                <a:tc>
                  <a:txBody>
                    <a:bodyPr/>
                    <a:lstStyle/>
                    <a:p>
                      <a:pPr algn="r" fontAlgn="b"/>
                      <a:r>
                        <a:rPr lang="en-US" altLang="ja-JP" sz="1600" u="none" strike="noStrike">
                          <a:effectLst/>
                        </a:rPr>
                        <a:t>500</a:t>
                      </a:r>
                      <a:endParaRPr lang="en-US" altLang="ja-JP" sz="1600" b="0" i="0" u="none" strike="noStrike">
                        <a:effectLst/>
                        <a:latin typeface="ＭＳ ゴシック" panose="020B0609070205080204" pitchFamily="49" charset="-128"/>
                        <a:ea typeface="ＭＳ ゴシック" panose="020B0609070205080204" pitchFamily="49" charset="-128"/>
                      </a:endParaRPr>
                    </a:p>
                  </a:txBody>
                  <a:tcPr marL="9525" marR="9525" marT="9525" marB="0" anchor="b"/>
                </a:tc>
                <a:tc>
                  <a:txBody>
                    <a:bodyPr/>
                    <a:lstStyle/>
                    <a:p>
                      <a:pPr algn="r" fontAlgn="b"/>
                      <a:r>
                        <a:rPr lang="en-US" altLang="ja-JP" sz="1600" u="none" strike="noStrike">
                          <a:effectLst/>
                        </a:rPr>
                        <a:t>625</a:t>
                      </a:r>
                      <a:endParaRPr lang="en-US" altLang="ja-JP" sz="1600" b="0" i="0" u="none" strike="noStrike">
                        <a:effectLst/>
                        <a:latin typeface="ＭＳ ゴシック" panose="020B0609070205080204" pitchFamily="49" charset="-128"/>
                        <a:ea typeface="ＭＳ ゴシック" panose="020B0609070205080204" pitchFamily="49" charset="-128"/>
                      </a:endParaRPr>
                    </a:p>
                  </a:txBody>
                  <a:tcPr marL="9525" marR="9525" marT="9525" marB="0" anchor="b"/>
                </a:tc>
                <a:tc>
                  <a:txBody>
                    <a:bodyPr/>
                    <a:lstStyle/>
                    <a:p>
                      <a:pPr algn="r" fontAlgn="b"/>
                      <a:r>
                        <a:rPr lang="en-US" altLang="ja-JP" sz="1600" u="none" strike="noStrike">
                          <a:effectLst/>
                        </a:rPr>
                        <a:t>347</a:t>
                      </a:r>
                      <a:endParaRPr lang="en-US" altLang="ja-JP" sz="1600" b="0" i="0" u="none" strike="noStrike">
                        <a:effectLst/>
                        <a:latin typeface="ＭＳ ゴシック" panose="020B0609070205080204" pitchFamily="49" charset="-128"/>
                        <a:ea typeface="ＭＳ ゴシック" panose="020B0609070205080204" pitchFamily="49" charset="-128"/>
                      </a:endParaRPr>
                    </a:p>
                  </a:txBody>
                  <a:tcPr marL="9525" marR="9525" marT="9525" marB="0" anchor="b"/>
                </a:tc>
                <a:tc>
                  <a:txBody>
                    <a:bodyPr/>
                    <a:lstStyle/>
                    <a:p>
                      <a:pPr algn="r" fontAlgn="b"/>
                      <a:r>
                        <a:rPr lang="en-US" altLang="ja-JP" sz="1600" u="none" strike="noStrike">
                          <a:effectLst/>
                        </a:rPr>
                        <a:t>1178 </a:t>
                      </a:r>
                      <a:endParaRPr lang="en-US" altLang="ja-JP" sz="1600" b="0" i="0" u="none" strike="noStrike">
                        <a:effectLst/>
                        <a:latin typeface="ＭＳ ゴシック" panose="020B0609070205080204" pitchFamily="49" charset="-128"/>
                        <a:ea typeface="ＭＳ ゴシック" panose="020B0609070205080204" pitchFamily="49" charset="-128"/>
                      </a:endParaRPr>
                    </a:p>
                  </a:txBody>
                  <a:tcPr marL="9525" marR="9525" marT="9525" marB="0" anchor="b"/>
                </a:tc>
                <a:tc>
                  <a:txBody>
                    <a:bodyPr/>
                    <a:lstStyle/>
                    <a:p>
                      <a:pPr algn="r" fontAlgn="b"/>
                      <a:r>
                        <a:rPr lang="en-US" altLang="ja-JP" sz="1600" u="none" strike="noStrike" dirty="0">
                          <a:effectLst/>
                        </a:rPr>
                        <a:t>405 </a:t>
                      </a:r>
                      <a:endParaRPr lang="en-US" altLang="ja-JP" sz="1600" b="0" i="0" u="none" strike="noStrike" dirty="0">
                        <a:effectLst/>
                        <a:latin typeface="ＭＳ ゴシック" panose="020B0609070205080204" pitchFamily="49" charset="-128"/>
                        <a:ea typeface="ＭＳ ゴシック" panose="020B0609070205080204" pitchFamily="49" charset="-128"/>
                      </a:endParaRPr>
                    </a:p>
                  </a:txBody>
                  <a:tcPr marL="9525" marR="9525" marT="9525" marB="0" anchor="b"/>
                </a:tc>
                <a:extLst>
                  <a:ext uri="{0D108BD9-81ED-4DB2-BD59-A6C34878D82A}">
                    <a16:rowId xmlns:a16="http://schemas.microsoft.com/office/drawing/2014/main" val="809369055"/>
                  </a:ext>
                </a:extLst>
              </a:tr>
              <a:tr h="374886">
                <a:tc>
                  <a:txBody>
                    <a:bodyPr/>
                    <a:lstStyle/>
                    <a:p>
                      <a:pPr algn="r" fontAlgn="b"/>
                      <a:r>
                        <a:rPr lang="en-US" altLang="ja-JP" sz="1600" u="none" strike="noStrike">
                          <a:effectLst/>
                        </a:rPr>
                        <a:t>600</a:t>
                      </a:r>
                      <a:endParaRPr lang="en-US" altLang="ja-JP" sz="1600" b="0" i="0" u="none" strike="noStrike">
                        <a:effectLst/>
                        <a:latin typeface="ＭＳ ゴシック" panose="020B0609070205080204" pitchFamily="49" charset="-128"/>
                        <a:ea typeface="ＭＳ ゴシック" panose="020B0609070205080204" pitchFamily="49" charset="-128"/>
                      </a:endParaRPr>
                    </a:p>
                  </a:txBody>
                  <a:tcPr marL="9525" marR="9525" marT="9525" marB="0" anchor="b"/>
                </a:tc>
                <a:tc>
                  <a:txBody>
                    <a:bodyPr/>
                    <a:lstStyle/>
                    <a:p>
                      <a:pPr algn="r" fontAlgn="b"/>
                      <a:r>
                        <a:rPr lang="en-US" altLang="ja-JP" sz="1600" u="none" strike="noStrike">
                          <a:effectLst/>
                        </a:rPr>
                        <a:t>881</a:t>
                      </a:r>
                      <a:endParaRPr lang="en-US" altLang="ja-JP" sz="1600" b="0" i="0" u="none" strike="noStrike">
                        <a:effectLst/>
                        <a:latin typeface="ＭＳ ゴシック" panose="020B0609070205080204" pitchFamily="49" charset="-128"/>
                        <a:ea typeface="ＭＳ ゴシック" panose="020B0609070205080204" pitchFamily="49" charset="-128"/>
                      </a:endParaRPr>
                    </a:p>
                  </a:txBody>
                  <a:tcPr marL="9525" marR="9525" marT="9525" marB="0" anchor="b"/>
                </a:tc>
                <a:tc>
                  <a:txBody>
                    <a:bodyPr/>
                    <a:lstStyle/>
                    <a:p>
                      <a:pPr algn="r" fontAlgn="b"/>
                      <a:r>
                        <a:rPr lang="en-US" altLang="ja-JP" sz="1600" u="none" strike="noStrike">
                          <a:effectLst/>
                        </a:rPr>
                        <a:t>455</a:t>
                      </a:r>
                      <a:endParaRPr lang="en-US" altLang="ja-JP" sz="1600" b="0" i="0" u="none" strike="noStrike">
                        <a:effectLst/>
                        <a:latin typeface="ＭＳ ゴシック" panose="020B0609070205080204" pitchFamily="49" charset="-128"/>
                        <a:ea typeface="ＭＳ ゴシック" panose="020B0609070205080204" pitchFamily="49" charset="-128"/>
                      </a:endParaRPr>
                    </a:p>
                  </a:txBody>
                  <a:tcPr marL="9525" marR="9525" marT="9525" marB="0" anchor="b"/>
                </a:tc>
                <a:tc>
                  <a:txBody>
                    <a:bodyPr/>
                    <a:lstStyle/>
                    <a:p>
                      <a:pPr algn="r" fontAlgn="b"/>
                      <a:r>
                        <a:rPr lang="en-US" altLang="ja-JP" sz="1600" u="none" strike="noStrike">
                          <a:effectLst/>
                        </a:rPr>
                        <a:t>1368 </a:t>
                      </a:r>
                      <a:endParaRPr lang="en-US" altLang="ja-JP" sz="1600" b="0" i="0" u="none" strike="noStrike">
                        <a:effectLst/>
                        <a:latin typeface="ＭＳ ゴシック" panose="020B0609070205080204" pitchFamily="49" charset="-128"/>
                        <a:ea typeface="ＭＳ ゴシック" panose="020B0609070205080204" pitchFamily="49" charset="-128"/>
                      </a:endParaRPr>
                    </a:p>
                  </a:txBody>
                  <a:tcPr marL="9525" marR="9525" marT="9525" marB="0" anchor="b"/>
                </a:tc>
                <a:tc>
                  <a:txBody>
                    <a:bodyPr/>
                    <a:lstStyle/>
                    <a:p>
                      <a:pPr algn="r" fontAlgn="b"/>
                      <a:r>
                        <a:rPr lang="en-US" altLang="ja-JP" sz="1600" u="none" strike="noStrike" dirty="0">
                          <a:effectLst/>
                        </a:rPr>
                        <a:t>527 </a:t>
                      </a:r>
                      <a:endParaRPr lang="en-US" altLang="ja-JP" sz="1600" b="0" i="0" u="none" strike="noStrike" dirty="0">
                        <a:effectLst/>
                        <a:latin typeface="ＭＳ ゴシック" panose="020B0609070205080204" pitchFamily="49" charset="-128"/>
                        <a:ea typeface="ＭＳ ゴシック" panose="020B0609070205080204" pitchFamily="49" charset="-128"/>
                      </a:endParaRPr>
                    </a:p>
                  </a:txBody>
                  <a:tcPr marL="9525" marR="9525" marT="9525" marB="0" anchor="b"/>
                </a:tc>
                <a:extLst>
                  <a:ext uri="{0D108BD9-81ED-4DB2-BD59-A6C34878D82A}">
                    <a16:rowId xmlns:a16="http://schemas.microsoft.com/office/drawing/2014/main" val="1694613138"/>
                  </a:ext>
                </a:extLst>
              </a:tr>
              <a:tr h="374886">
                <a:tc>
                  <a:txBody>
                    <a:bodyPr/>
                    <a:lstStyle/>
                    <a:p>
                      <a:pPr algn="r" fontAlgn="b"/>
                      <a:r>
                        <a:rPr lang="en-US" altLang="ja-JP" sz="1600" u="none" strike="noStrike">
                          <a:effectLst/>
                        </a:rPr>
                        <a:t>700</a:t>
                      </a:r>
                      <a:endParaRPr lang="en-US" altLang="ja-JP" sz="1600" b="0" i="0" u="none" strike="noStrike">
                        <a:effectLst/>
                        <a:latin typeface="ＭＳ ゴシック" panose="020B0609070205080204" pitchFamily="49" charset="-128"/>
                        <a:ea typeface="ＭＳ ゴシック" panose="020B0609070205080204" pitchFamily="49" charset="-128"/>
                      </a:endParaRPr>
                    </a:p>
                  </a:txBody>
                  <a:tcPr marL="9525" marR="9525" marT="9525" marB="0" anchor="b"/>
                </a:tc>
                <a:tc>
                  <a:txBody>
                    <a:bodyPr/>
                    <a:lstStyle/>
                    <a:p>
                      <a:pPr algn="r" fontAlgn="b"/>
                      <a:r>
                        <a:rPr lang="en-US" altLang="ja-JP" sz="1600" u="none" strike="noStrike">
                          <a:effectLst/>
                        </a:rPr>
                        <a:t>1125</a:t>
                      </a:r>
                      <a:endParaRPr lang="en-US" altLang="ja-JP" sz="1600" b="0" i="0" u="none" strike="noStrike">
                        <a:effectLst/>
                        <a:latin typeface="ＭＳ ゴシック" panose="020B0609070205080204" pitchFamily="49" charset="-128"/>
                        <a:ea typeface="ＭＳ ゴシック" panose="020B0609070205080204" pitchFamily="49" charset="-128"/>
                      </a:endParaRPr>
                    </a:p>
                  </a:txBody>
                  <a:tcPr marL="9525" marR="9525" marT="9525" marB="0" anchor="b"/>
                </a:tc>
                <a:tc>
                  <a:txBody>
                    <a:bodyPr/>
                    <a:lstStyle/>
                    <a:p>
                      <a:pPr algn="r" fontAlgn="b"/>
                      <a:r>
                        <a:rPr lang="en-US" altLang="ja-JP" sz="1600" u="none" strike="noStrike">
                          <a:effectLst/>
                        </a:rPr>
                        <a:t>563</a:t>
                      </a:r>
                      <a:endParaRPr lang="en-US" altLang="ja-JP" sz="1600" b="0" i="0" u="none" strike="noStrike">
                        <a:effectLst/>
                        <a:latin typeface="ＭＳ ゴシック" panose="020B0609070205080204" pitchFamily="49" charset="-128"/>
                        <a:ea typeface="ＭＳ ゴシック" panose="020B0609070205080204" pitchFamily="49" charset="-128"/>
                      </a:endParaRPr>
                    </a:p>
                  </a:txBody>
                  <a:tcPr marL="9525" marR="9525" marT="9525" marB="0" anchor="b"/>
                </a:tc>
                <a:tc>
                  <a:txBody>
                    <a:bodyPr/>
                    <a:lstStyle/>
                    <a:p>
                      <a:pPr algn="r" fontAlgn="b"/>
                      <a:r>
                        <a:rPr lang="en-US" altLang="ja-JP" sz="1600" u="none" strike="noStrike">
                          <a:effectLst/>
                        </a:rPr>
                        <a:t>1616 </a:t>
                      </a:r>
                      <a:endParaRPr lang="en-US" altLang="ja-JP" sz="1600" b="0" i="0" u="none" strike="noStrike">
                        <a:effectLst/>
                        <a:latin typeface="ＭＳ ゴシック" panose="020B0609070205080204" pitchFamily="49" charset="-128"/>
                        <a:ea typeface="ＭＳ ゴシック" panose="020B0609070205080204" pitchFamily="49" charset="-128"/>
                      </a:endParaRPr>
                    </a:p>
                  </a:txBody>
                  <a:tcPr marL="9525" marR="9525" marT="9525" marB="0" anchor="b"/>
                </a:tc>
                <a:tc>
                  <a:txBody>
                    <a:bodyPr/>
                    <a:lstStyle/>
                    <a:p>
                      <a:pPr algn="r" fontAlgn="b"/>
                      <a:r>
                        <a:rPr lang="en-US" altLang="ja-JP" sz="1600" u="none" strike="noStrike" dirty="0">
                          <a:effectLst/>
                        </a:rPr>
                        <a:t>575 </a:t>
                      </a:r>
                      <a:endParaRPr lang="en-US" altLang="ja-JP" sz="1600" b="0" i="0" u="none" strike="noStrike" dirty="0">
                        <a:effectLst/>
                        <a:latin typeface="ＭＳ ゴシック" panose="020B0609070205080204" pitchFamily="49" charset="-128"/>
                        <a:ea typeface="ＭＳ ゴシック" panose="020B0609070205080204" pitchFamily="49" charset="-128"/>
                      </a:endParaRPr>
                    </a:p>
                  </a:txBody>
                  <a:tcPr marL="9525" marR="9525" marT="9525" marB="0" anchor="b"/>
                </a:tc>
                <a:extLst>
                  <a:ext uri="{0D108BD9-81ED-4DB2-BD59-A6C34878D82A}">
                    <a16:rowId xmlns:a16="http://schemas.microsoft.com/office/drawing/2014/main" val="4138169921"/>
                  </a:ext>
                </a:extLst>
              </a:tr>
              <a:tr h="374886">
                <a:tc>
                  <a:txBody>
                    <a:bodyPr/>
                    <a:lstStyle/>
                    <a:p>
                      <a:pPr algn="r" fontAlgn="b"/>
                      <a:r>
                        <a:rPr lang="en-US" altLang="ja-JP" sz="1600" u="none" strike="noStrike">
                          <a:effectLst/>
                        </a:rPr>
                        <a:t>800</a:t>
                      </a:r>
                      <a:endParaRPr lang="en-US" altLang="ja-JP" sz="1600" b="0" i="0" u="none" strike="noStrike">
                        <a:effectLst/>
                        <a:latin typeface="ＭＳ ゴシック" panose="020B0609070205080204" pitchFamily="49" charset="-128"/>
                        <a:ea typeface="ＭＳ ゴシック" panose="020B0609070205080204" pitchFamily="49" charset="-128"/>
                      </a:endParaRPr>
                    </a:p>
                  </a:txBody>
                  <a:tcPr marL="9525" marR="9525" marT="9525" marB="0" anchor="b"/>
                </a:tc>
                <a:tc>
                  <a:txBody>
                    <a:bodyPr/>
                    <a:lstStyle/>
                    <a:p>
                      <a:pPr algn="r" fontAlgn="b"/>
                      <a:r>
                        <a:rPr lang="en-US" altLang="ja-JP" sz="1600" u="none" strike="noStrike">
                          <a:effectLst/>
                        </a:rPr>
                        <a:t>1213</a:t>
                      </a:r>
                      <a:endParaRPr lang="en-US" altLang="ja-JP" sz="1600" b="0" i="0" u="none" strike="noStrike">
                        <a:effectLst/>
                        <a:latin typeface="ＭＳ ゴシック" panose="020B0609070205080204" pitchFamily="49" charset="-128"/>
                        <a:ea typeface="ＭＳ ゴシック" panose="020B0609070205080204" pitchFamily="49" charset="-128"/>
                      </a:endParaRPr>
                    </a:p>
                  </a:txBody>
                  <a:tcPr marL="9525" marR="9525" marT="9525" marB="0" anchor="b"/>
                </a:tc>
                <a:tc>
                  <a:txBody>
                    <a:bodyPr/>
                    <a:lstStyle/>
                    <a:p>
                      <a:pPr algn="r" fontAlgn="b"/>
                      <a:r>
                        <a:rPr lang="en-US" altLang="ja-JP" sz="1600" u="none" strike="noStrike">
                          <a:effectLst/>
                        </a:rPr>
                        <a:t>655</a:t>
                      </a:r>
                      <a:endParaRPr lang="en-US" altLang="ja-JP" sz="1600" b="0" i="0" u="none" strike="noStrike">
                        <a:effectLst/>
                        <a:latin typeface="ＭＳ ゴシック" panose="020B0609070205080204" pitchFamily="49" charset="-128"/>
                        <a:ea typeface="ＭＳ ゴシック" panose="020B0609070205080204" pitchFamily="49" charset="-128"/>
                      </a:endParaRPr>
                    </a:p>
                  </a:txBody>
                  <a:tcPr marL="9525" marR="9525" marT="9525" marB="0" anchor="b"/>
                </a:tc>
                <a:tc>
                  <a:txBody>
                    <a:bodyPr/>
                    <a:lstStyle/>
                    <a:p>
                      <a:pPr algn="r" fontAlgn="b"/>
                      <a:r>
                        <a:rPr lang="en-US" altLang="ja-JP" sz="1600" u="none" strike="noStrike">
                          <a:effectLst/>
                        </a:rPr>
                        <a:t>1892 </a:t>
                      </a:r>
                      <a:endParaRPr lang="en-US" altLang="ja-JP" sz="1600" b="0" i="0" u="none" strike="noStrike">
                        <a:effectLst/>
                        <a:latin typeface="ＭＳ ゴシック" panose="020B0609070205080204" pitchFamily="49" charset="-128"/>
                        <a:ea typeface="ＭＳ ゴシック" panose="020B0609070205080204" pitchFamily="49" charset="-128"/>
                      </a:endParaRPr>
                    </a:p>
                  </a:txBody>
                  <a:tcPr marL="9525" marR="9525" marT="9525" marB="0" anchor="b"/>
                </a:tc>
                <a:tc>
                  <a:txBody>
                    <a:bodyPr/>
                    <a:lstStyle/>
                    <a:p>
                      <a:pPr algn="r" fontAlgn="b"/>
                      <a:r>
                        <a:rPr lang="en-US" altLang="ja-JP" sz="1600" u="none" strike="noStrike">
                          <a:effectLst/>
                        </a:rPr>
                        <a:t>641 </a:t>
                      </a:r>
                      <a:endParaRPr lang="en-US" altLang="ja-JP" sz="1600" b="0" i="0" u="none" strike="noStrike">
                        <a:effectLst/>
                        <a:latin typeface="ＭＳ ゴシック" panose="020B0609070205080204" pitchFamily="49" charset="-128"/>
                        <a:ea typeface="ＭＳ ゴシック" panose="020B0609070205080204" pitchFamily="49" charset="-128"/>
                      </a:endParaRPr>
                    </a:p>
                  </a:txBody>
                  <a:tcPr marL="9525" marR="9525" marT="9525" marB="0" anchor="b"/>
                </a:tc>
                <a:extLst>
                  <a:ext uri="{0D108BD9-81ED-4DB2-BD59-A6C34878D82A}">
                    <a16:rowId xmlns:a16="http://schemas.microsoft.com/office/drawing/2014/main" val="761393177"/>
                  </a:ext>
                </a:extLst>
              </a:tr>
              <a:tr h="374886">
                <a:tc>
                  <a:txBody>
                    <a:bodyPr/>
                    <a:lstStyle/>
                    <a:p>
                      <a:pPr algn="r" fontAlgn="b"/>
                      <a:r>
                        <a:rPr lang="en-US" altLang="ja-JP" sz="1600" u="none" strike="noStrike">
                          <a:effectLst/>
                        </a:rPr>
                        <a:t>900</a:t>
                      </a:r>
                      <a:endParaRPr lang="en-US" altLang="ja-JP" sz="1600" b="0" i="0" u="none" strike="noStrike">
                        <a:effectLst/>
                        <a:latin typeface="ＭＳ ゴシック" panose="020B0609070205080204" pitchFamily="49" charset="-128"/>
                        <a:ea typeface="ＭＳ ゴシック" panose="020B0609070205080204" pitchFamily="49" charset="-128"/>
                      </a:endParaRPr>
                    </a:p>
                  </a:txBody>
                  <a:tcPr marL="9525" marR="9525" marT="9525" marB="0" anchor="b"/>
                </a:tc>
                <a:tc>
                  <a:txBody>
                    <a:bodyPr/>
                    <a:lstStyle/>
                    <a:p>
                      <a:pPr algn="r" fontAlgn="b"/>
                      <a:r>
                        <a:rPr lang="en-US" altLang="ja-JP" sz="1600" u="none" strike="noStrike">
                          <a:effectLst/>
                        </a:rPr>
                        <a:t>1483</a:t>
                      </a:r>
                      <a:endParaRPr lang="en-US" altLang="ja-JP" sz="1600" b="0" i="0" u="none" strike="noStrike">
                        <a:effectLst/>
                        <a:latin typeface="ＭＳ ゴシック" panose="020B0609070205080204" pitchFamily="49" charset="-128"/>
                        <a:ea typeface="ＭＳ ゴシック" panose="020B0609070205080204" pitchFamily="49" charset="-128"/>
                      </a:endParaRPr>
                    </a:p>
                  </a:txBody>
                  <a:tcPr marL="9525" marR="9525" marT="9525" marB="0" anchor="b"/>
                </a:tc>
                <a:tc>
                  <a:txBody>
                    <a:bodyPr/>
                    <a:lstStyle/>
                    <a:p>
                      <a:pPr algn="r" fontAlgn="b"/>
                      <a:r>
                        <a:rPr lang="en-US" altLang="ja-JP" sz="1600" u="none" strike="noStrike">
                          <a:effectLst/>
                        </a:rPr>
                        <a:t>744</a:t>
                      </a:r>
                      <a:endParaRPr lang="en-US" altLang="ja-JP" sz="1600" b="0" i="0" u="none" strike="noStrike">
                        <a:effectLst/>
                        <a:latin typeface="ＭＳ ゴシック" panose="020B0609070205080204" pitchFamily="49" charset="-128"/>
                        <a:ea typeface="ＭＳ ゴシック" panose="020B0609070205080204" pitchFamily="49" charset="-128"/>
                      </a:endParaRPr>
                    </a:p>
                  </a:txBody>
                  <a:tcPr marL="9525" marR="9525" marT="9525" marB="0" anchor="b"/>
                </a:tc>
                <a:tc>
                  <a:txBody>
                    <a:bodyPr/>
                    <a:lstStyle/>
                    <a:p>
                      <a:pPr algn="r" fontAlgn="b"/>
                      <a:r>
                        <a:rPr lang="en-US" altLang="ja-JP" sz="1600" u="none" strike="noStrike">
                          <a:effectLst/>
                        </a:rPr>
                        <a:t>2190 </a:t>
                      </a:r>
                      <a:endParaRPr lang="en-US" altLang="ja-JP" sz="1600" b="0" i="0" u="none" strike="noStrike">
                        <a:effectLst/>
                        <a:latin typeface="ＭＳ ゴシック" panose="020B0609070205080204" pitchFamily="49" charset="-128"/>
                        <a:ea typeface="ＭＳ ゴシック" panose="020B0609070205080204" pitchFamily="49" charset="-128"/>
                      </a:endParaRPr>
                    </a:p>
                  </a:txBody>
                  <a:tcPr marL="9525" marR="9525" marT="9525" marB="0" anchor="b"/>
                </a:tc>
                <a:tc>
                  <a:txBody>
                    <a:bodyPr/>
                    <a:lstStyle/>
                    <a:p>
                      <a:pPr algn="r" fontAlgn="b"/>
                      <a:r>
                        <a:rPr lang="en-US" altLang="ja-JP" sz="1600" u="none" strike="noStrike" dirty="0">
                          <a:effectLst/>
                        </a:rPr>
                        <a:t>762 </a:t>
                      </a:r>
                      <a:endParaRPr lang="en-US" altLang="ja-JP" sz="1600" b="0" i="0" u="none" strike="noStrike" dirty="0">
                        <a:effectLst/>
                        <a:latin typeface="ＭＳ ゴシック" panose="020B0609070205080204" pitchFamily="49" charset="-128"/>
                        <a:ea typeface="ＭＳ ゴシック" panose="020B0609070205080204" pitchFamily="49" charset="-128"/>
                      </a:endParaRPr>
                    </a:p>
                  </a:txBody>
                  <a:tcPr marL="9525" marR="9525" marT="9525" marB="0" anchor="b"/>
                </a:tc>
                <a:extLst>
                  <a:ext uri="{0D108BD9-81ED-4DB2-BD59-A6C34878D82A}">
                    <a16:rowId xmlns:a16="http://schemas.microsoft.com/office/drawing/2014/main" val="1766459885"/>
                  </a:ext>
                </a:extLst>
              </a:tr>
              <a:tr h="374886">
                <a:tc>
                  <a:txBody>
                    <a:bodyPr/>
                    <a:lstStyle/>
                    <a:p>
                      <a:pPr algn="r" fontAlgn="b"/>
                      <a:r>
                        <a:rPr lang="en-US" altLang="ja-JP" sz="1600" u="none" strike="noStrike">
                          <a:effectLst/>
                        </a:rPr>
                        <a:t>1000</a:t>
                      </a:r>
                      <a:endParaRPr lang="en-US" altLang="ja-JP" sz="1600" b="0" i="0" u="none" strike="noStrike">
                        <a:effectLst/>
                        <a:latin typeface="ＭＳ ゴシック" panose="020B0609070205080204" pitchFamily="49" charset="-128"/>
                        <a:ea typeface="ＭＳ ゴシック" panose="020B0609070205080204" pitchFamily="49" charset="-128"/>
                      </a:endParaRPr>
                    </a:p>
                  </a:txBody>
                  <a:tcPr marL="9525" marR="9525" marT="9525" marB="0" anchor="b"/>
                </a:tc>
                <a:tc>
                  <a:txBody>
                    <a:bodyPr/>
                    <a:lstStyle/>
                    <a:p>
                      <a:pPr algn="r" fontAlgn="b"/>
                      <a:r>
                        <a:rPr lang="en-US" altLang="ja-JP" sz="1600" u="none" strike="noStrike">
                          <a:effectLst/>
                        </a:rPr>
                        <a:t>1688</a:t>
                      </a:r>
                      <a:endParaRPr lang="en-US" altLang="ja-JP" sz="1600" b="0" i="0" u="none" strike="noStrike">
                        <a:effectLst/>
                        <a:latin typeface="ＭＳ ゴシック" panose="020B0609070205080204" pitchFamily="49" charset="-128"/>
                        <a:ea typeface="ＭＳ ゴシック" panose="020B0609070205080204" pitchFamily="49" charset="-128"/>
                      </a:endParaRPr>
                    </a:p>
                  </a:txBody>
                  <a:tcPr marL="9525" marR="9525" marT="9525" marB="0" anchor="b"/>
                </a:tc>
                <a:tc>
                  <a:txBody>
                    <a:bodyPr/>
                    <a:lstStyle/>
                    <a:p>
                      <a:pPr algn="r" fontAlgn="b"/>
                      <a:r>
                        <a:rPr lang="en-US" altLang="ja-JP" sz="1600" u="none" strike="noStrike">
                          <a:effectLst/>
                        </a:rPr>
                        <a:t>899</a:t>
                      </a:r>
                      <a:endParaRPr lang="en-US" altLang="ja-JP" sz="1600" b="0" i="0" u="none" strike="noStrike">
                        <a:effectLst/>
                        <a:latin typeface="ＭＳ ゴシック" panose="020B0609070205080204" pitchFamily="49" charset="-128"/>
                        <a:ea typeface="ＭＳ ゴシック" panose="020B0609070205080204" pitchFamily="49" charset="-128"/>
                      </a:endParaRPr>
                    </a:p>
                  </a:txBody>
                  <a:tcPr marL="9525" marR="9525" marT="9525" marB="0" anchor="b"/>
                </a:tc>
                <a:tc>
                  <a:txBody>
                    <a:bodyPr/>
                    <a:lstStyle/>
                    <a:p>
                      <a:pPr algn="r" fontAlgn="b"/>
                      <a:r>
                        <a:rPr lang="en-US" altLang="ja-JP" sz="1600" u="none" strike="noStrike">
                          <a:effectLst/>
                        </a:rPr>
                        <a:t>2144 </a:t>
                      </a:r>
                      <a:endParaRPr lang="en-US" altLang="ja-JP" sz="1600" b="0" i="0" u="none" strike="noStrike">
                        <a:effectLst/>
                        <a:latin typeface="ＭＳ ゴシック" panose="020B0609070205080204" pitchFamily="49" charset="-128"/>
                        <a:ea typeface="ＭＳ ゴシック" panose="020B0609070205080204" pitchFamily="49" charset="-128"/>
                      </a:endParaRPr>
                    </a:p>
                  </a:txBody>
                  <a:tcPr marL="9525" marR="9525" marT="9525" marB="0" anchor="b"/>
                </a:tc>
                <a:tc>
                  <a:txBody>
                    <a:bodyPr/>
                    <a:lstStyle/>
                    <a:p>
                      <a:pPr algn="r" fontAlgn="b"/>
                      <a:r>
                        <a:rPr lang="en-US" altLang="ja-JP" sz="1600" u="none" strike="noStrike" dirty="0">
                          <a:effectLst/>
                        </a:rPr>
                        <a:t>844 </a:t>
                      </a:r>
                      <a:endParaRPr lang="en-US" altLang="ja-JP" sz="1600" b="0" i="0" u="none" strike="noStrike" dirty="0">
                        <a:effectLst/>
                        <a:latin typeface="ＭＳ ゴシック" panose="020B0609070205080204" pitchFamily="49" charset="-128"/>
                        <a:ea typeface="ＭＳ ゴシック" panose="020B0609070205080204" pitchFamily="49" charset="-128"/>
                      </a:endParaRPr>
                    </a:p>
                  </a:txBody>
                  <a:tcPr marL="9525" marR="9525" marT="9525" marB="0" anchor="b"/>
                </a:tc>
                <a:extLst>
                  <a:ext uri="{0D108BD9-81ED-4DB2-BD59-A6C34878D82A}">
                    <a16:rowId xmlns:a16="http://schemas.microsoft.com/office/drawing/2014/main" val="1903275994"/>
                  </a:ext>
                </a:extLst>
              </a:tr>
              <a:tr h="374886">
                <a:tc>
                  <a:txBody>
                    <a:bodyPr/>
                    <a:lstStyle/>
                    <a:p>
                      <a:pPr algn="r" fontAlgn="b"/>
                      <a:r>
                        <a:rPr lang="en-US" altLang="ja-JP" sz="1600" u="none" strike="noStrike">
                          <a:effectLst/>
                        </a:rPr>
                        <a:t>1250</a:t>
                      </a:r>
                      <a:endParaRPr lang="en-US" altLang="ja-JP" sz="1600" b="0" i="0" u="none" strike="noStrike">
                        <a:effectLst/>
                        <a:latin typeface="ＭＳ ゴシック" panose="020B0609070205080204" pitchFamily="49" charset="-128"/>
                        <a:ea typeface="ＭＳ ゴシック" panose="020B0609070205080204" pitchFamily="49" charset="-128"/>
                      </a:endParaRPr>
                    </a:p>
                  </a:txBody>
                  <a:tcPr marL="9525" marR="9525" marT="9525" marB="0" anchor="b"/>
                </a:tc>
                <a:tc>
                  <a:txBody>
                    <a:bodyPr/>
                    <a:lstStyle/>
                    <a:p>
                      <a:pPr algn="r" fontAlgn="b"/>
                      <a:r>
                        <a:rPr lang="en-US" altLang="ja-JP" sz="1600" u="none" strike="noStrike">
                          <a:effectLst/>
                        </a:rPr>
                        <a:t>1764</a:t>
                      </a:r>
                      <a:endParaRPr lang="en-US" altLang="ja-JP" sz="1600" b="0" i="0" u="none" strike="noStrike">
                        <a:effectLst/>
                        <a:latin typeface="ＭＳ ゴシック" panose="020B0609070205080204" pitchFamily="49" charset="-128"/>
                        <a:ea typeface="ＭＳ ゴシック" panose="020B0609070205080204" pitchFamily="49" charset="-128"/>
                      </a:endParaRPr>
                    </a:p>
                  </a:txBody>
                  <a:tcPr marL="9525" marR="9525" marT="9525" marB="0" anchor="b"/>
                </a:tc>
                <a:tc>
                  <a:txBody>
                    <a:bodyPr/>
                    <a:lstStyle/>
                    <a:p>
                      <a:pPr algn="r" fontAlgn="b"/>
                      <a:r>
                        <a:rPr lang="en-US" altLang="ja-JP" sz="1600" u="none" strike="noStrike">
                          <a:effectLst/>
                        </a:rPr>
                        <a:t>960</a:t>
                      </a:r>
                      <a:endParaRPr lang="en-US" altLang="ja-JP" sz="1600" b="0" i="0" u="none" strike="noStrike">
                        <a:effectLst/>
                        <a:latin typeface="ＭＳ ゴシック" panose="020B0609070205080204" pitchFamily="49" charset="-128"/>
                        <a:ea typeface="ＭＳ ゴシック" panose="020B0609070205080204" pitchFamily="49" charset="-128"/>
                      </a:endParaRPr>
                    </a:p>
                  </a:txBody>
                  <a:tcPr marL="9525" marR="9525" marT="9525" marB="0" anchor="b"/>
                </a:tc>
                <a:tc>
                  <a:txBody>
                    <a:bodyPr/>
                    <a:lstStyle/>
                    <a:p>
                      <a:pPr algn="r" fontAlgn="b"/>
                      <a:r>
                        <a:rPr lang="en-US" altLang="ja-JP" sz="1600" u="none" strike="noStrike">
                          <a:effectLst/>
                        </a:rPr>
                        <a:t>2492 </a:t>
                      </a:r>
                      <a:endParaRPr lang="en-US" altLang="ja-JP" sz="1600" b="0" i="0" u="none" strike="noStrike">
                        <a:effectLst/>
                        <a:latin typeface="ＭＳ ゴシック" panose="020B0609070205080204" pitchFamily="49" charset="-128"/>
                        <a:ea typeface="ＭＳ ゴシック" panose="020B0609070205080204" pitchFamily="49" charset="-128"/>
                      </a:endParaRPr>
                    </a:p>
                  </a:txBody>
                  <a:tcPr marL="9525" marR="9525" marT="9525" marB="0" anchor="b"/>
                </a:tc>
                <a:tc>
                  <a:txBody>
                    <a:bodyPr/>
                    <a:lstStyle/>
                    <a:p>
                      <a:pPr algn="r" fontAlgn="b"/>
                      <a:r>
                        <a:rPr lang="en-US" altLang="ja-JP" sz="1600" u="none" strike="noStrike" dirty="0">
                          <a:effectLst/>
                        </a:rPr>
                        <a:t>813 </a:t>
                      </a:r>
                      <a:endParaRPr lang="en-US" altLang="ja-JP" sz="1600" b="0" i="0" u="none" strike="noStrike" dirty="0">
                        <a:effectLst/>
                        <a:latin typeface="ＭＳ ゴシック" panose="020B0609070205080204" pitchFamily="49" charset="-128"/>
                        <a:ea typeface="ＭＳ ゴシック" panose="020B0609070205080204" pitchFamily="49" charset="-128"/>
                      </a:endParaRPr>
                    </a:p>
                  </a:txBody>
                  <a:tcPr marL="9525" marR="9525" marT="9525" marB="0" anchor="b"/>
                </a:tc>
                <a:extLst>
                  <a:ext uri="{0D108BD9-81ED-4DB2-BD59-A6C34878D82A}">
                    <a16:rowId xmlns:a16="http://schemas.microsoft.com/office/drawing/2014/main" val="3596343480"/>
                  </a:ext>
                </a:extLst>
              </a:tr>
              <a:tr h="374886">
                <a:tc>
                  <a:txBody>
                    <a:bodyPr/>
                    <a:lstStyle/>
                    <a:p>
                      <a:pPr algn="r" fontAlgn="b"/>
                      <a:r>
                        <a:rPr lang="en-US" altLang="ja-JP" sz="1600" u="none" strike="noStrike">
                          <a:effectLst/>
                        </a:rPr>
                        <a:t>1500</a:t>
                      </a:r>
                      <a:endParaRPr lang="en-US" altLang="ja-JP" sz="1600" b="0" i="0" u="none" strike="noStrike">
                        <a:effectLst/>
                        <a:latin typeface="ＭＳ ゴシック" panose="020B0609070205080204" pitchFamily="49" charset="-128"/>
                        <a:ea typeface="ＭＳ ゴシック" panose="020B0609070205080204" pitchFamily="49" charset="-128"/>
                      </a:endParaRPr>
                    </a:p>
                  </a:txBody>
                  <a:tcPr marL="9525" marR="9525" marT="9525" marB="0" anchor="b"/>
                </a:tc>
                <a:tc>
                  <a:txBody>
                    <a:bodyPr/>
                    <a:lstStyle/>
                    <a:p>
                      <a:pPr algn="r" fontAlgn="b"/>
                      <a:r>
                        <a:rPr lang="en-US" altLang="ja-JP" sz="1600" u="none" strike="noStrike">
                          <a:effectLst/>
                        </a:rPr>
                        <a:t>2575</a:t>
                      </a:r>
                      <a:endParaRPr lang="en-US" altLang="ja-JP" sz="1600" b="0" i="0" u="none" strike="noStrike">
                        <a:effectLst/>
                        <a:latin typeface="ＭＳ ゴシック" panose="020B0609070205080204" pitchFamily="49" charset="-128"/>
                        <a:ea typeface="ＭＳ ゴシック" panose="020B0609070205080204" pitchFamily="49" charset="-128"/>
                      </a:endParaRPr>
                    </a:p>
                  </a:txBody>
                  <a:tcPr marL="9525" marR="9525" marT="9525" marB="0" anchor="b"/>
                </a:tc>
                <a:tc>
                  <a:txBody>
                    <a:bodyPr/>
                    <a:lstStyle/>
                    <a:p>
                      <a:pPr algn="r" fontAlgn="b"/>
                      <a:r>
                        <a:rPr lang="en-US" altLang="ja-JP" sz="1600" u="none" strike="noStrike">
                          <a:effectLst/>
                        </a:rPr>
                        <a:t>1043</a:t>
                      </a:r>
                      <a:endParaRPr lang="en-US" altLang="ja-JP" sz="1600" b="0" i="0" u="none" strike="noStrike">
                        <a:effectLst/>
                        <a:latin typeface="ＭＳ ゴシック" panose="020B0609070205080204" pitchFamily="49" charset="-128"/>
                        <a:ea typeface="ＭＳ ゴシック" panose="020B0609070205080204" pitchFamily="49" charset="-128"/>
                      </a:endParaRPr>
                    </a:p>
                  </a:txBody>
                  <a:tcPr marL="9525" marR="9525" marT="9525" marB="0" anchor="b"/>
                </a:tc>
                <a:tc>
                  <a:txBody>
                    <a:bodyPr/>
                    <a:lstStyle/>
                    <a:p>
                      <a:pPr algn="r" fontAlgn="b"/>
                      <a:r>
                        <a:rPr lang="en-US" altLang="ja-JP" sz="1600" u="none" strike="noStrike">
                          <a:effectLst/>
                        </a:rPr>
                        <a:t>3033 </a:t>
                      </a:r>
                      <a:endParaRPr lang="en-US" altLang="ja-JP" sz="1600" b="0" i="0" u="none" strike="noStrike">
                        <a:effectLst/>
                        <a:latin typeface="ＭＳ ゴシック" panose="020B0609070205080204" pitchFamily="49" charset="-128"/>
                        <a:ea typeface="ＭＳ ゴシック" panose="020B0609070205080204" pitchFamily="49" charset="-128"/>
                      </a:endParaRPr>
                    </a:p>
                  </a:txBody>
                  <a:tcPr marL="9525" marR="9525" marT="9525" marB="0" anchor="b"/>
                </a:tc>
                <a:tc>
                  <a:txBody>
                    <a:bodyPr/>
                    <a:lstStyle/>
                    <a:p>
                      <a:pPr algn="r" fontAlgn="b"/>
                      <a:r>
                        <a:rPr lang="en-US" altLang="ja-JP" sz="1600" u="none" strike="noStrike">
                          <a:effectLst/>
                        </a:rPr>
                        <a:t>936 </a:t>
                      </a:r>
                      <a:endParaRPr lang="en-US" altLang="ja-JP" sz="1600" b="0" i="0" u="none" strike="noStrike">
                        <a:effectLst/>
                        <a:latin typeface="ＭＳ ゴシック" panose="020B0609070205080204" pitchFamily="49" charset="-128"/>
                        <a:ea typeface="ＭＳ ゴシック" panose="020B0609070205080204" pitchFamily="49" charset="-128"/>
                      </a:endParaRPr>
                    </a:p>
                  </a:txBody>
                  <a:tcPr marL="9525" marR="9525" marT="9525" marB="0" anchor="b"/>
                </a:tc>
                <a:extLst>
                  <a:ext uri="{0D108BD9-81ED-4DB2-BD59-A6C34878D82A}">
                    <a16:rowId xmlns:a16="http://schemas.microsoft.com/office/drawing/2014/main" val="2103300841"/>
                  </a:ext>
                </a:extLst>
              </a:tr>
              <a:tr h="374886">
                <a:tc>
                  <a:txBody>
                    <a:bodyPr/>
                    <a:lstStyle/>
                    <a:p>
                      <a:pPr algn="r" fontAlgn="b"/>
                      <a:r>
                        <a:rPr lang="en-US" altLang="ja-JP" sz="1600" u="none" strike="noStrike">
                          <a:effectLst/>
                        </a:rPr>
                        <a:t>2000</a:t>
                      </a:r>
                      <a:endParaRPr lang="en-US" altLang="ja-JP" sz="1600" b="0" i="0" u="none" strike="noStrike">
                        <a:effectLst/>
                        <a:latin typeface="ＭＳ ゴシック" panose="020B0609070205080204" pitchFamily="49" charset="-128"/>
                        <a:ea typeface="ＭＳ ゴシック" panose="020B0609070205080204" pitchFamily="49" charset="-128"/>
                      </a:endParaRPr>
                    </a:p>
                  </a:txBody>
                  <a:tcPr marL="9525" marR="9525" marT="9525" marB="0" anchor="b"/>
                </a:tc>
                <a:tc>
                  <a:txBody>
                    <a:bodyPr/>
                    <a:lstStyle/>
                    <a:p>
                      <a:pPr algn="r" fontAlgn="b"/>
                      <a:r>
                        <a:rPr lang="en-US" altLang="ja-JP" sz="1600" u="none" strike="noStrike">
                          <a:effectLst/>
                        </a:rPr>
                        <a:t>2324</a:t>
                      </a:r>
                      <a:endParaRPr lang="en-US" altLang="ja-JP" sz="1600" b="0" i="0" u="none" strike="noStrike">
                        <a:effectLst/>
                        <a:latin typeface="ＭＳ ゴシック" panose="020B0609070205080204" pitchFamily="49" charset="-128"/>
                        <a:ea typeface="ＭＳ ゴシック" panose="020B0609070205080204" pitchFamily="49" charset="-128"/>
                      </a:endParaRPr>
                    </a:p>
                  </a:txBody>
                  <a:tcPr marL="9525" marR="9525" marT="9525" marB="0" anchor="b"/>
                </a:tc>
                <a:tc>
                  <a:txBody>
                    <a:bodyPr/>
                    <a:lstStyle/>
                    <a:p>
                      <a:pPr algn="r" fontAlgn="b"/>
                      <a:r>
                        <a:rPr lang="en-US" altLang="ja-JP" sz="1600" u="none" strike="noStrike">
                          <a:effectLst/>
                        </a:rPr>
                        <a:t>1209</a:t>
                      </a:r>
                      <a:endParaRPr lang="en-US" altLang="ja-JP" sz="1600" b="0" i="0" u="none" strike="noStrike">
                        <a:effectLst/>
                        <a:latin typeface="ＭＳ ゴシック" panose="020B0609070205080204" pitchFamily="49" charset="-128"/>
                        <a:ea typeface="ＭＳ ゴシック" panose="020B0609070205080204" pitchFamily="49" charset="-128"/>
                      </a:endParaRPr>
                    </a:p>
                  </a:txBody>
                  <a:tcPr marL="9525" marR="9525" marT="9525" marB="0" anchor="b"/>
                </a:tc>
                <a:tc>
                  <a:txBody>
                    <a:bodyPr/>
                    <a:lstStyle/>
                    <a:p>
                      <a:pPr algn="r" fontAlgn="b"/>
                      <a:r>
                        <a:rPr lang="en-US" altLang="ja-JP" sz="1600" u="none" strike="noStrike">
                          <a:effectLst/>
                        </a:rPr>
                        <a:t>3535 </a:t>
                      </a:r>
                      <a:endParaRPr lang="en-US" altLang="ja-JP" sz="1600" b="0" i="0" u="none" strike="noStrike">
                        <a:effectLst/>
                        <a:latin typeface="ＭＳ ゴシック" panose="020B0609070205080204" pitchFamily="49" charset="-128"/>
                        <a:ea typeface="ＭＳ ゴシック" panose="020B0609070205080204" pitchFamily="49" charset="-128"/>
                      </a:endParaRPr>
                    </a:p>
                  </a:txBody>
                  <a:tcPr marL="9525" marR="9525" marT="9525" marB="0" anchor="b"/>
                </a:tc>
                <a:tc>
                  <a:txBody>
                    <a:bodyPr/>
                    <a:lstStyle/>
                    <a:p>
                      <a:pPr algn="r" fontAlgn="b"/>
                      <a:r>
                        <a:rPr lang="en-US" altLang="ja-JP" sz="1600" u="none" strike="noStrike" dirty="0">
                          <a:effectLst/>
                        </a:rPr>
                        <a:t>1209 </a:t>
                      </a:r>
                      <a:endParaRPr lang="en-US" altLang="ja-JP" sz="1600" b="0" i="0" u="none" strike="noStrike" dirty="0">
                        <a:effectLst/>
                        <a:latin typeface="ＭＳ ゴシック" panose="020B0609070205080204" pitchFamily="49" charset="-128"/>
                        <a:ea typeface="ＭＳ ゴシック" panose="020B0609070205080204" pitchFamily="49" charset="-128"/>
                      </a:endParaRPr>
                    </a:p>
                  </a:txBody>
                  <a:tcPr marL="9525" marR="9525" marT="9525" marB="0" anchor="b"/>
                </a:tc>
                <a:extLst>
                  <a:ext uri="{0D108BD9-81ED-4DB2-BD59-A6C34878D82A}">
                    <a16:rowId xmlns:a16="http://schemas.microsoft.com/office/drawing/2014/main" val="1390742285"/>
                  </a:ext>
                </a:extLst>
              </a:tr>
              <a:tr h="374886">
                <a:tc>
                  <a:txBody>
                    <a:bodyPr/>
                    <a:lstStyle/>
                    <a:p>
                      <a:pPr algn="r" fontAlgn="b"/>
                      <a:r>
                        <a:rPr lang="en-US" altLang="ja-JP" sz="1600" u="none" strike="noStrike">
                          <a:effectLst/>
                        </a:rPr>
                        <a:t>2001</a:t>
                      </a:r>
                      <a:endParaRPr lang="en-US" altLang="ja-JP" sz="1600" b="0" i="0" u="none" strike="noStrike">
                        <a:effectLst/>
                        <a:latin typeface="ＭＳ ゴシック" panose="020B0609070205080204" pitchFamily="49" charset="-128"/>
                        <a:ea typeface="ＭＳ ゴシック" panose="020B0609070205080204" pitchFamily="49" charset="-128"/>
                      </a:endParaRPr>
                    </a:p>
                  </a:txBody>
                  <a:tcPr marL="9525" marR="9525" marT="9525" marB="0" anchor="b"/>
                </a:tc>
                <a:tc>
                  <a:txBody>
                    <a:bodyPr/>
                    <a:lstStyle/>
                    <a:p>
                      <a:pPr algn="r" fontAlgn="b"/>
                      <a:r>
                        <a:rPr lang="en-US" altLang="ja-JP" sz="1600" u="none" strike="noStrike">
                          <a:effectLst/>
                        </a:rPr>
                        <a:t>3167</a:t>
                      </a:r>
                      <a:endParaRPr lang="en-US" altLang="ja-JP" sz="1600" b="0" i="0" u="none" strike="noStrike">
                        <a:effectLst/>
                        <a:latin typeface="ＭＳ ゴシック" panose="020B0609070205080204" pitchFamily="49" charset="-128"/>
                        <a:ea typeface="ＭＳ ゴシック" panose="020B0609070205080204" pitchFamily="49" charset="-128"/>
                      </a:endParaRPr>
                    </a:p>
                  </a:txBody>
                  <a:tcPr marL="9525" marR="9525" marT="9525" marB="0" anchor="b"/>
                </a:tc>
                <a:tc>
                  <a:txBody>
                    <a:bodyPr/>
                    <a:lstStyle/>
                    <a:p>
                      <a:pPr algn="r" fontAlgn="b"/>
                      <a:r>
                        <a:rPr lang="en-US" altLang="ja-JP" sz="1600" u="none" strike="noStrike">
                          <a:effectLst/>
                        </a:rPr>
                        <a:t>1687</a:t>
                      </a:r>
                      <a:endParaRPr lang="en-US" altLang="ja-JP" sz="1600" b="0" i="0" u="none" strike="noStrike">
                        <a:effectLst/>
                        <a:latin typeface="ＭＳ ゴシック" panose="020B0609070205080204" pitchFamily="49" charset="-128"/>
                        <a:ea typeface="ＭＳ ゴシック" panose="020B0609070205080204" pitchFamily="49" charset="-128"/>
                      </a:endParaRPr>
                    </a:p>
                  </a:txBody>
                  <a:tcPr marL="9525" marR="9525" marT="9525" marB="0" anchor="b"/>
                </a:tc>
                <a:tc>
                  <a:txBody>
                    <a:bodyPr/>
                    <a:lstStyle/>
                    <a:p>
                      <a:pPr algn="r" fontAlgn="b"/>
                      <a:r>
                        <a:rPr lang="en-US" altLang="ja-JP" sz="1600" u="none" strike="noStrike">
                          <a:effectLst/>
                        </a:rPr>
                        <a:t>3646 </a:t>
                      </a:r>
                      <a:endParaRPr lang="en-US" altLang="ja-JP" sz="1600" b="0" i="0" u="none" strike="noStrike">
                        <a:effectLst/>
                        <a:latin typeface="ＭＳ ゴシック" panose="020B0609070205080204" pitchFamily="49" charset="-128"/>
                        <a:ea typeface="ＭＳ ゴシック" panose="020B0609070205080204" pitchFamily="49" charset="-128"/>
                      </a:endParaRPr>
                    </a:p>
                  </a:txBody>
                  <a:tcPr marL="9525" marR="9525" marT="9525" marB="0" anchor="b"/>
                </a:tc>
                <a:tc>
                  <a:txBody>
                    <a:bodyPr/>
                    <a:lstStyle/>
                    <a:p>
                      <a:pPr algn="r" fontAlgn="b"/>
                      <a:r>
                        <a:rPr lang="en-US" altLang="ja-JP" sz="1600" u="none" strike="noStrike" dirty="0">
                          <a:effectLst/>
                        </a:rPr>
                        <a:t>1241 </a:t>
                      </a:r>
                      <a:endParaRPr lang="en-US" altLang="ja-JP" sz="1600" b="0" i="0" u="none" strike="noStrike" dirty="0">
                        <a:effectLst/>
                        <a:latin typeface="ＭＳ ゴシック" panose="020B0609070205080204" pitchFamily="49" charset="-128"/>
                        <a:ea typeface="ＭＳ ゴシック" panose="020B0609070205080204" pitchFamily="49" charset="-128"/>
                      </a:endParaRPr>
                    </a:p>
                  </a:txBody>
                  <a:tcPr marL="9525" marR="9525" marT="9525" marB="0" anchor="b"/>
                </a:tc>
                <a:extLst>
                  <a:ext uri="{0D108BD9-81ED-4DB2-BD59-A6C34878D82A}">
                    <a16:rowId xmlns:a16="http://schemas.microsoft.com/office/drawing/2014/main" val="1025488660"/>
                  </a:ext>
                </a:extLst>
              </a:tr>
            </a:tbl>
          </a:graphicData>
        </a:graphic>
      </p:graphicFrame>
      <p:sp>
        <p:nvSpPr>
          <p:cNvPr id="3" name="正方形/長方形 2">
            <a:extLst>
              <a:ext uri="{FF2B5EF4-FFF2-40B4-BE49-F238E27FC236}">
                <a16:creationId xmlns:a16="http://schemas.microsoft.com/office/drawing/2014/main" id="{14186442-2442-47CA-8785-01AFD61EE489}"/>
              </a:ext>
            </a:extLst>
          </p:cNvPr>
          <p:cNvSpPr/>
          <p:nvPr/>
        </p:nvSpPr>
        <p:spPr>
          <a:xfrm>
            <a:off x="7129463" y="957263"/>
            <a:ext cx="4643437" cy="37719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dirty="0"/>
              <a:t>重回帰分析</a:t>
            </a:r>
            <a:endParaRPr kumimoji="1" lang="en-US" altLang="ja-JP" dirty="0"/>
          </a:p>
          <a:p>
            <a:pPr algn="ctr"/>
            <a:endParaRPr kumimoji="1" lang="ja-JP" altLang="en-US" dirty="0"/>
          </a:p>
        </p:txBody>
      </p:sp>
    </p:spTree>
    <p:extLst>
      <p:ext uri="{BB962C8B-B14F-4D97-AF65-F5344CB8AC3E}">
        <p14:creationId xmlns:p14="http://schemas.microsoft.com/office/powerpoint/2010/main" val="3580141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F052961-C11B-4A6B-B247-3104621D2837}"/>
              </a:ext>
            </a:extLst>
          </p:cNvPr>
          <p:cNvSpPr>
            <a:spLocks noGrp="1"/>
          </p:cNvSpPr>
          <p:nvPr>
            <p:ph type="title"/>
          </p:nvPr>
        </p:nvSpPr>
        <p:spPr/>
        <p:txBody>
          <a:bodyPr/>
          <a:lstStyle/>
          <a:p>
            <a:r>
              <a:rPr kumimoji="1" lang="ja-JP" altLang="en-US" dirty="0"/>
              <a:t>構成</a:t>
            </a:r>
          </a:p>
        </p:txBody>
      </p:sp>
      <p:sp>
        <p:nvSpPr>
          <p:cNvPr id="3" name="コンテンツ プレースホルダー 2">
            <a:extLst>
              <a:ext uri="{FF2B5EF4-FFF2-40B4-BE49-F238E27FC236}">
                <a16:creationId xmlns:a16="http://schemas.microsoft.com/office/drawing/2014/main" id="{C239CB3F-104C-45E0-B98D-4083FAD1D816}"/>
              </a:ext>
            </a:extLst>
          </p:cNvPr>
          <p:cNvSpPr>
            <a:spLocks noGrp="1"/>
          </p:cNvSpPr>
          <p:nvPr>
            <p:ph idx="1"/>
          </p:nvPr>
        </p:nvSpPr>
        <p:spPr/>
        <p:txBody>
          <a:bodyPr/>
          <a:lstStyle/>
          <a:p>
            <a:r>
              <a:rPr kumimoji="1" lang="ja-JP" altLang="en-US" dirty="0"/>
              <a:t>背景</a:t>
            </a:r>
            <a:endParaRPr kumimoji="1" lang="en-US" altLang="ja-JP" dirty="0"/>
          </a:p>
          <a:p>
            <a:r>
              <a:rPr lang="ja-JP" altLang="en-US" dirty="0"/>
              <a:t>問題意識</a:t>
            </a:r>
            <a:endParaRPr lang="en-US" altLang="ja-JP" dirty="0"/>
          </a:p>
          <a:p>
            <a:r>
              <a:rPr lang="ja-JP" altLang="en-US" dirty="0"/>
              <a:t>中高齢者のオンラインショッピング</a:t>
            </a:r>
            <a:endParaRPr lang="en-US" altLang="ja-JP" dirty="0"/>
          </a:p>
          <a:p>
            <a:r>
              <a:rPr lang="ja-JP" altLang="en-US" dirty="0"/>
              <a:t>中高齢者のオンラインショッピングの衣類の支出</a:t>
            </a:r>
            <a:endParaRPr lang="en-US" altLang="ja-JP" dirty="0"/>
          </a:p>
          <a:p>
            <a:r>
              <a:rPr lang="ja-JP" altLang="en-US" dirty="0"/>
              <a:t>仮説（課題）</a:t>
            </a:r>
            <a:endParaRPr lang="en-US" altLang="ja-JP" dirty="0"/>
          </a:p>
          <a:p>
            <a:r>
              <a:rPr lang="ja-JP" altLang="en-US" dirty="0"/>
              <a:t>リキッド消費</a:t>
            </a:r>
            <a:endParaRPr lang="en-US" altLang="ja-JP" dirty="0"/>
          </a:p>
          <a:p>
            <a:r>
              <a:rPr lang="ja-JP" altLang="en-US" dirty="0"/>
              <a:t>中高年のサブスクリプション</a:t>
            </a:r>
            <a:endParaRPr lang="en-US" altLang="ja-JP" dirty="0"/>
          </a:p>
          <a:p>
            <a:r>
              <a:rPr lang="ja-JP" altLang="en-US" dirty="0"/>
              <a:t>百貨店のオンラインショッピングの戦略</a:t>
            </a:r>
            <a:endParaRPr lang="en-US" altLang="ja-JP" dirty="0"/>
          </a:p>
          <a:p>
            <a:endParaRPr lang="en-US" altLang="ja-JP" dirty="0"/>
          </a:p>
          <a:p>
            <a:endParaRPr lang="en-US" altLang="ja-JP" dirty="0"/>
          </a:p>
          <a:p>
            <a:endParaRPr kumimoji="1" lang="ja-JP" altLang="en-US" dirty="0"/>
          </a:p>
        </p:txBody>
      </p:sp>
    </p:spTree>
    <p:extLst>
      <p:ext uri="{BB962C8B-B14F-4D97-AF65-F5344CB8AC3E}">
        <p14:creationId xmlns:p14="http://schemas.microsoft.com/office/powerpoint/2010/main" val="38548372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D8B0DCAA-6938-42D0-9ABD-1B90F4603AEE}"/>
              </a:ext>
            </a:extLst>
          </p:cNvPr>
          <p:cNvGraphicFramePr>
            <a:graphicFrameLocks noGrp="1"/>
          </p:cNvGraphicFramePr>
          <p:nvPr>
            <p:extLst>
              <p:ext uri="{D42A27DB-BD31-4B8C-83A1-F6EECF244321}">
                <p14:modId xmlns:p14="http://schemas.microsoft.com/office/powerpoint/2010/main" val="1809672068"/>
              </p:ext>
            </p:extLst>
          </p:nvPr>
        </p:nvGraphicFramePr>
        <p:xfrm>
          <a:off x="157164" y="142875"/>
          <a:ext cx="11858625" cy="5229218"/>
        </p:xfrm>
        <a:graphic>
          <a:graphicData uri="http://schemas.openxmlformats.org/drawingml/2006/table">
            <a:tbl>
              <a:tblPr>
                <a:tableStyleId>{5C22544A-7EE6-4342-B048-85BDC9FD1C3A}</a:tableStyleId>
              </a:tblPr>
              <a:tblGrid>
                <a:gridCol w="1317625">
                  <a:extLst>
                    <a:ext uri="{9D8B030D-6E8A-4147-A177-3AD203B41FA5}">
                      <a16:colId xmlns:a16="http://schemas.microsoft.com/office/drawing/2014/main" val="2291285084"/>
                    </a:ext>
                  </a:extLst>
                </a:gridCol>
                <a:gridCol w="1317625">
                  <a:extLst>
                    <a:ext uri="{9D8B030D-6E8A-4147-A177-3AD203B41FA5}">
                      <a16:colId xmlns:a16="http://schemas.microsoft.com/office/drawing/2014/main" val="2615791884"/>
                    </a:ext>
                  </a:extLst>
                </a:gridCol>
                <a:gridCol w="1317625">
                  <a:extLst>
                    <a:ext uri="{9D8B030D-6E8A-4147-A177-3AD203B41FA5}">
                      <a16:colId xmlns:a16="http://schemas.microsoft.com/office/drawing/2014/main" val="2217315191"/>
                    </a:ext>
                  </a:extLst>
                </a:gridCol>
                <a:gridCol w="1317625">
                  <a:extLst>
                    <a:ext uri="{9D8B030D-6E8A-4147-A177-3AD203B41FA5}">
                      <a16:colId xmlns:a16="http://schemas.microsoft.com/office/drawing/2014/main" val="1389514855"/>
                    </a:ext>
                  </a:extLst>
                </a:gridCol>
                <a:gridCol w="1317625">
                  <a:extLst>
                    <a:ext uri="{9D8B030D-6E8A-4147-A177-3AD203B41FA5}">
                      <a16:colId xmlns:a16="http://schemas.microsoft.com/office/drawing/2014/main" val="1485479895"/>
                    </a:ext>
                  </a:extLst>
                </a:gridCol>
                <a:gridCol w="1317625">
                  <a:extLst>
                    <a:ext uri="{9D8B030D-6E8A-4147-A177-3AD203B41FA5}">
                      <a16:colId xmlns:a16="http://schemas.microsoft.com/office/drawing/2014/main" val="2829067427"/>
                    </a:ext>
                  </a:extLst>
                </a:gridCol>
                <a:gridCol w="1317625">
                  <a:extLst>
                    <a:ext uri="{9D8B030D-6E8A-4147-A177-3AD203B41FA5}">
                      <a16:colId xmlns:a16="http://schemas.microsoft.com/office/drawing/2014/main" val="3291781228"/>
                    </a:ext>
                  </a:extLst>
                </a:gridCol>
                <a:gridCol w="1317625">
                  <a:extLst>
                    <a:ext uri="{9D8B030D-6E8A-4147-A177-3AD203B41FA5}">
                      <a16:colId xmlns:a16="http://schemas.microsoft.com/office/drawing/2014/main" val="2323301860"/>
                    </a:ext>
                  </a:extLst>
                </a:gridCol>
                <a:gridCol w="1317625">
                  <a:extLst>
                    <a:ext uri="{9D8B030D-6E8A-4147-A177-3AD203B41FA5}">
                      <a16:colId xmlns:a16="http://schemas.microsoft.com/office/drawing/2014/main" val="833646624"/>
                    </a:ext>
                  </a:extLst>
                </a:gridCol>
              </a:tblGrid>
              <a:tr h="236881">
                <a:tc>
                  <a:txBody>
                    <a:bodyPr/>
                    <a:lstStyle/>
                    <a:p>
                      <a:pPr algn="l" fontAlgn="b"/>
                      <a:r>
                        <a:rPr lang="ja-JP" altLang="en-US" sz="1100" u="none" strike="noStrike" dirty="0">
                          <a:effectLst/>
                        </a:rPr>
                        <a:t>概要</a:t>
                      </a:r>
                      <a:endParaRPr lang="ja-JP" altLang="en-US" sz="11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l" fontAlgn="b"/>
                      <a:endParaRPr lang="ja-JP" altLang="en-US" sz="11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l" fontAlgn="b"/>
                      <a:endParaRPr lang="ja-JP" altLang="en-US" sz="11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l" fontAlgn="b"/>
                      <a:endParaRPr lang="ja-JP" altLang="en-US" sz="11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l" fontAlgn="b"/>
                      <a:endParaRPr lang="ja-JP" altLang="en-US" sz="11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l" fontAlgn="b"/>
                      <a:endParaRPr lang="ja-JP" altLang="en-US" sz="11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l" fontAlgn="b"/>
                      <a:endParaRPr lang="ja-JP" altLang="en-US" sz="11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l" fontAlgn="b"/>
                      <a:endParaRPr lang="ja-JP" altLang="en-US" sz="11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l" fontAlgn="b"/>
                      <a:endParaRPr lang="ja-JP" altLang="en-US" sz="11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extLst>
                  <a:ext uri="{0D108BD9-81ED-4DB2-BD59-A6C34878D82A}">
                    <a16:rowId xmlns:a16="http://schemas.microsoft.com/office/drawing/2014/main" val="2079021212"/>
                  </a:ext>
                </a:extLst>
              </a:tr>
              <a:tr h="241976">
                <a:tc>
                  <a:txBody>
                    <a:bodyPr/>
                    <a:lstStyle/>
                    <a:p>
                      <a:pPr algn="l" fontAlgn="b"/>
                      <a:endParaRPr lang="ja-JP" altLang="en-US" sz="11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l" fontAlgn="b"/>
                      <a:endParaRPr lang="ja-JP" altLang="en-US" sz="11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l" fontAlgn="b"/>
                      <a:endParaRPr lang="ja-JP" altLang="en-US" sz="11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l" fontAlgn="b"/>
                      <a:endParaRPr lang="ja-JP" altLang="en-US" sz="11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l" fontAlgn="b"/>
                      <a:endParaRPr lang="ja-JP" altLang="en-US" sz="11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l" fontAlgn="b"/>
                      <a:endParaRPr lang="ja-JP" altLang="en-US" sz="11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l" fontAlgn="b"/>
                      <a:endParaRPr lang="ja-JP" altLang="en-US" sz="11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l" fontAlgn="b"/>
                      <a:endParaRPr lang="ja-JP" altLang="en-US" sz="11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l" fontAlgn="b"/>
                      <a:endParaRPr lang="ja-JP" altLang="en-US" sz="11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extLst>
                  <a:ext uri="{0D108BD9-81ED-4DB2-BD59-A6C34878D82A}">
                    <a16:rowId xmlns:a16="http://schemas.microsoft.com/office/drawing/2014/main" val="1325246587"/>
                  </a:ext>
                </a:extLst>
              </a:tr>
              <a:tr h="236881">
                <a:tc gridSpan="2">
                  <a:txBody>
                    <a:bodyPr/>
                    <a:lstStyle/>
                    <a:p>
                      <a:pPr algn="ctr" fontAlgn="b"/>
                      <a:r>
                        <a:rPr lang="ja-JP" altLang="en-US" sz="1400" u="none" strike="noStrike" dirty="0">
                          <a:effectLst/>
                        </a:rPr>
                        <a:t>回帰統計</a:t>
                      </a:r>
                      <a:endParaRPr lang="ja-JP" altLang="en-US" sz="14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nchor="b"/>
                </a:tc>
                <a:tc hMerge="1">
                  <a:txBody>
                    <a:bodyPr/>
                    <a:lstStyle/>
                    <a:p>
                      <a:endParaRPr kumimoji="1" lang="ja-JP" altLang="en-US"/>
                    </a:p>
                  </a:txBody>
                  <a:tcPr/>
                </a:tc>
                <a:tc>
                  <a:txBody>
                    <a:bodyPr/>
                    <a:lstStyle/>
                    <a:p>
                      <a:pPr algn="l" fontAlgn="b"/>
                      <a:endParaRPr lang="ja-JP" altLang="en-US"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l" fontAlgn="b"/>
                      <a:endParaRPr lang="ja-JP" altLang="en-US"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l" fontAlgn="b"/>
                      <a:endParaRPr lang="ja-JP" altLang="en-US"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l" fontAlgn="b"/>
                      <a:endParaRPr lang="ja-JP" altLang="en-US"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l" fontAlgn="b"/>
                      <a:endParaRPr lang="ja-JP" altLang="en-US"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l" fontAlgn="b"/>
                      <a:endParaRPr lang="ja-JP" altLang="en-US"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l" fontAlgn="b"/>
                      <a:endParaRPr lang="ja-JP" altLang="en-US"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extLst>
                  <a:ext uri="{0D108BD9-81ED-4DB2-BD59-A6C34878D82A}">
                    <a16:rowId xmlns:a16="http://schemas.microsoft.com/office/drawing/2014/main" val="1420511889"/>
                  </a:ext>
                </a:extLst>
              </a:tr>
              <a:tr h="236881">
                <a:tc>
                  <a:txBody>
                    <a:bodyPr/>
                    <a:lstStyle/>
                    <a:p>
                      <a:pPr algn="l" fontAlgn="b"/>
                      <a:r>
                        <a:rPr lang="ja-JP" altLang="en-US" sz="1400" u="none" strike="noStrike">
                          <a:effectLst/>
                        </a:rPr>
                        <a:t>重相関 </a:t>
                      </a:r>
                      <a:r>
                        <a:rPr lang="en-US" sz="1400" u="none" strike="noStrike">
                          <a:effectLst/>
                        </a:rPr>
                        <a:t>R</a:t>
                      </a:r>
                      <a:endParaRPr lang="en-US"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b"/>
                      <a:r>
                        <a:rPr lang="en-US" altLang="ja-JP" sz="1400" u="none" strike="noStrike" dirty="0">
                          <a:effectLst/>
                        </a:rPr>
                        <a:t>0.988773</a:t>
                      </a:r>
                      <a:endParaRPr lang="en-US" altLang="ja-JP" sz="14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l" fontAlgn="b"/>
                      <a:endParaRPr lang="ja-JP" altLang="en-US"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l" fontAlgn="b"/>
                      <a:endParaRPr lang="ja-JP" altLang="en-US"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l" fontAlgn="b"/>
                      <a:endParaRPr lang="ja-JP" altLang="en-US"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l" fontAlgn="b"/>
                      <a:endParaRPr lang="ja-JP" altLang="en-US"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l" fontAlgn="b"/>
                      <a:endParaRPr lang="ja-JP" altLang="en-US"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l" fontAlgn="b"/>
                      <a:endParaRPr lang="ja-JP" altLang="en-US"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l" fontAlgn="b"/>
                      <a:endParaRPr lang="ja-JP" altLang="en-US"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extLst>
                  <a:ext uri="{0D108BD9-81ED-4DB2-BD59-A6C34878D82A}">
                    <a16:rowId xmlns:a16="http://schemas.microsoft.com/office/drawing/2014/main" val="4126312195"/>
                  </a:ext>
                </a:extLst>
              </a:tr>
              <a:tr h="236881">
                <a:tc>
                  <a:txBody>
                    <a:bodyPr/>
                    <a:lstStyle/>
                    <a:p>
                      <a:pPr algn="l" fontAlgn="b"/>
                      <a:r>
                        <a:rPr lang="ja-JP" altLang="en-US" sz="1400" u="none" strike="noStrike">
                          <a:effectLst/>
                        </a:rPr>
                        <a:t>重決定 </a:t>
                      </a:r>
                      <a:r>
                        <a:rPr lang="en-US" sz="1400" u="none" strike="noStrike">
                          <a:effectLst/>
                        </a:rPr>
                        <a:t>R2</a:t>
                      </a:r>
                      <a:endParaRPr lang="en-US"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b"/>
                      <a:r>
                        <a:rPr lang="en-US" altLang="ja-JP" sz="1400" u="none" strike="noStrike">
                          <a:effectLst/>
                        </a:rPr>
                        <a:t>0.977673</a:t>
                      </a:r>
                      <a:endParaRPr lang="en-US" altLang="ja-JP"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l" fontAlgn="b"/>
                      <a:endParaRPr lang="ja-JP" altLang="en-US" sz="14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l" fontAlgn="b"/>
                      <a:endParaRPr lang="ja-JP" altLang="en-US"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l" fontAlgn="b"/>
                      <a:endParaRPr lang="ja-JP" altLang="en-US"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l" fontAlgn="b"/>
                      <a:endParaRPr lang="ja-JP" altLang="en-US"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l" fontAlgn="b"/>
                      <a:endParaRPr lang="ja-JP" altLang="en-US"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l" fontAlgn="b"/>
                      <a:endParaRPr lang="ja-JP" altLang="en-US"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l" fontAlgn="b"/>
                      <a:endParaRPr lang="ja-JP" altLang="en-US"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extLst>
                  <a:ext uri="{0D108BD9-81ED-4DB2-BD59-A6C34878D82A}">
                    <a16:rowId xmlns:a16="http://schemas.microsoft.com/office/drawing/2014/main" val="3950961073"/>
                  </a:ext>
                </a:extLst>
              </a:tr>
              <a:tr h="236881">
                <a:tc>
                  <a:txBody>
                    <a:bodyPr/>
                    <a:lstStyle/>
                    <a:p>
                      <a:pPr algn="l" fontAlgn="b"/>
                      <a:r>
                        <a:rPr lang="ja-JP" altLang="en-US" sz="1400" u="none" strike="noStrike">
                          <a:effectLst/>
                        </a:rPr>
                        <a:t>補正 </a:t>
                      </a:r>
                      <a:r>
                        <a:rPr lang="en-US" sz="1400" u="none" strike="noStrike">
                          <a:effectLst/>
                        </a:rPr>
                        <a:t>R2</a:t>
                      </a:r>
                      <a:endParaRPr lang="en-US"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b"/>
                      <a:r>
                        <a:rPr lang="en-US" altLang="ja-JP" sz="1400" u="none" strike="noStrike">
                          <a:effectLst/>
                        </a:rPr>
                        <a:t>0.966509</a:t>
                      </a:r>
                      <a:endParaRPr lang="en-US" altLang="ja-JP"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l" fontAlgn="b"/>
                      <a:endParaRPr lang="ja-JP" altLang="en-US" sz="14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l" fontAlgn="b"/>
                      <a:endParaRPr lang="ja-JP" altLang="en-US"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l" fontAlgn="b"/>
                      <a:endParaRPr lang="ja-JP" altLang="en-US"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l" fontAlgn="b"/>
                      <a:endParaRPr lang="ja-JP" altLang="en-US"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l" fontAlgn="b"/>
                      <a:endParaRPr lang="ja-JP" altLang="en-US"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l" fontAlgn="b"/>
                      <a:endParaRPr lang="ja-JP" altLang="en-US"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l" fontAlgn="b"/>
                      <a:endParaRPr lang="ja-JP" altLang="en-US"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extLst>
                  <a:ext uri="{0D108BD9-81ED-4DB2-BD59-A6C34878D82A}">
                    <a16:rowId xmlns:a16="http://schemas.microsoft.com/office/drawing/2014/main" val="1574553625"/>
                  </a:ext>
                </a:extLst>
              </a:tr>
              <a:tr h="236881">
                <a:tc>
                  <a:txBody>
                    <a:bodyPr/>
                    <a:lstStyle/>
                    <a:p>
                      <a:pPr algn="l" fontAlgn="b"/>
                      <a:r>
                        <a:rPr lang="ja-JP" altLang="en-US" sz="1400" u="none" strike="noStrike">
                          <a:effectLst/>
                        </a:rPr>
                        <a:t>標準誤差</a:t>
                      </a:r>
                      <a:endParaRPr lang="ja-JP" altLang="en-US"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b"/>
                      <a:r>
                        <a:rPr lang="en-US" altLang="ja-JP" sz="1400" u="none" strike="noStrike">
                          <a:effectLst/>
                        </a:rPr>
                        <a:t>109.5365</a:t>
                      </a:r>
                      <a:endParaRPr lang="en-US" altLang="ja-JP"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l" fontAlgn="b"/>
                      <a:endParaRPr lang="ja-JP" altLang="en-US" sz="14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l" fontAlgn="b"/>
                      <a:endParaRPr lang="ja-JP" altLang="en-US"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l" fontAlgn="b"/>
                      <a:endParaRPr lang="ja-JP" altLang="en-US"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l" fontAlgn="b"/>
                      <a:endParaRPr lang="ja-JP" altLang="en-US"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l" fontAlgn="b"/>
                      <a:endParaRPr lang="ja-JP" altLang="en-US"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l" fontAlgn="b"/>
                      <a:endParaRPr lang="ja-JP" altLang="en-US"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l" fontAlgn="b"/>
                      <a:endParaRPr lang="ja-JP" altLang="en-US"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extLst>
                  <a:ext uri="{0D108BD9-81ED-4DB2-BD59-A6C34878D82A}">
                    <a16:rowId xmlns:a16="http://schemas.microsoft.com/office/drawing/2014/main" val="1791059737"/>
                  </a:ext>
                </a:extLst>
              </a:tr>
              <a:tr h="241976">
                <a:tc>
                  <a:txBody>
                    <a:bodyPr/>
                    <a:lstStyle/>
                    <a:p>
                      <a:pPr algn="l" fontAlgn="b"/>
                      <a:r>
                        <a:rPr lang="ja-JP" altLang="en-US" sz="1400" u="none" strike="noStrike">
                          <a:effectLst/>
                        </a:rPr>
                        <a:t>観測数</a:t>
                      </a:r>
                      <a:endParaRPr lang="ja-JP" altLang="en-US"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b"/>
                      <a:r>
                        <a:rPr lang="en-US" altLang="ja-JP" sz="1400" u="none" strike="noStrike">
                          <a:effectLst/>
                        </a:rPr>
                        <a:t>13</a:t>
                      </a:r>
                      <a:endParaRPr lang="en-US" altLang="ja-JP"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l" fontAlgn="b"/>
                      <a:endParaRPr lang="ja-JP" altLang="en-US"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l" fontAlgn="b"/>
                      <a:endParaRPr lang="ja-JP" altLang="en-US" sz="14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l" fontAlgn="b"/>
                      <a:endParaRPr lang="ja-JP" altLang="en-US"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l" fontAlgn="b"/>
                      <a:endParaRPr lang="ja-JP" altLang="en-US"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l" fontAlgn="b"/>
                      <a:endParaRPr lang="ja-JP" altLang="en-US"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l" fontAlgn="b"/>
                      <a:endParaRPr lang="ja-JP" altLang="en-US"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l" fontAlgn="b"/>
                      <a:endParaRPr lang="ja-JP" altLang="en-US"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extLst>
                  <a:ext uri="{0D108BD9-81ED-4DB2-BD59-A6C34878D82A}">
                    <a16:rowId xmlns:a16="http://schemas.microsoft.com/office/drawing/2014/main" val="330836664"/>
                  </a:ext>
                </a:extLst>
              </a:tr>
              <a:tr h="236881">
                <a:tc>
                  <a:txBody>
                    <a:bodyPr/>
                    <a:lstStyle/>
                    <a:p>
                      <a:pPr algn="l" fontAlgn="b"/>
                      <a:endParaRPr lang="ja-JP" altLang="en-US"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l" fontAlgn="b"/>
                      <a:endParaRPr lang="ja-JP" altLang="en-US"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l" fontAlgn="b"/>
                      <a:endParaRPr lang="ja-JP" altLang="en-US"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l" fontAlgn="b"/>
                      <a:endParaRPr lang="ja-JP" altLang="en-US" sz="14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l" fontAlgn="b"/>
                      <a:endParaRPr lang="ja-JP" altLang="en-US"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l" fontAlgn="b"/>
                      <a:endParaRPr lang="ja-JP" altLang="en-US"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l" fontAlgn="b"/>
                      <a:endParaRPr lang="ja-JP" altLang="en-US"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l" fontAlgn="b"/>
                      <a:endParaRPr lang="ja-JP" altLang="en-US"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l" fontAlgn="b"/>
                      <a:endParaRPr lang="ja-JP" altLang="en-US"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extLst>
                  <a:ext uri="{0D108BD9-81ED-4DB2-BD59-A6C34878D82A}">
                    <a16:rowId xmlns:a16="http://schemas.microsoft.com/office/drawing/2014/main" val="2500559033"/>
                  </a:ext>
                </a:extLst>
              </a:tr>
              <a:tr h="241976">
                <a:tc gridSpan="2">
                  <a:txBody>
                    <a:bodyPr/>
                    <a:lstStyle/>
                    <a:p>
                      <a:pPr algn="l" fontAlgn="b"/>
                      <a:r>
                        <a:rPr lang="ja-JP" altLang="en-US" sz="1400" u="none" strike="noStrike">
                          <a:effectLst/>
                        </a:rPr>
                        <a:t>分散分析表</a:t>
                      </a:r>
                      <a:endParaRPr lang="ja-JP" altLang="en-US"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hMerge="1">
                  <a:txBody>
                    <a:bodyPr/>
                    <a:lstStyle/>
                    <a:p>
                      <a:endParaRPr kumimoji="1" lang="ja-JP" altLang="en-US"/>
                    </a:p>
                  </a:txBody>
                  <a:tcPr/>
                </a:tc>
                <a:tc>
                  <a:txBody>
                    <a:bodyPr/>
                    <a:lstStyle/>
                    <a:p>
                      <a:pPr algn="l" fontAlgn="b"/>
                      <a:endParaRPr lang="ja-JP" altLang="en-US"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l" fontAlgn="b"/>
                      <a:endParaRPr lang="ja-JP" altLang="en-US"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l" fontAlgn="b"/>
                      <a:endParaRPr lang="ja-JP" altLang="en-US" sz="14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l" fontAlgn="b"/>
                      <a:endParaRPr lang="ja-JP" altLang="en-US"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l" fontAlgn="b"/>
                      <a:endParaRPr lang="ja-JP" altLang="en-US"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l" fontAlgn="b"/>
                      <a:endParaRPr lang="ja-JP" altLang="en-US"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l" fontAlgn="b"/>
                      <a:endParaRPr lang="ja-JP" altLang="en-US"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extLst>
                  <a:ext uri="{0D108BD9-81ED-4DB2-BD59-A6C34878D82A}">
                    <a16:rowId xmlns:a16="http://schemas.microsoft.com/office/drawing/2014/main" val="4042804972"/>
                  </a:ext>
                </a:extLst>
              </a:tr>
              <a:tr h="461028">
                <a:tc>
                  <a:txBody>
                    <a:bodyPr/>
                    <a:lstStyle/>
                    <a:p>
                      <a:pPr algn="ctr" fontAlgn="b"/>
                      <a:r>
                        <a:rPr lang="ja-JP" altLang="en-US" sz="1400" u="none" strike="noStrike">
                          <a:effectLst/>
                        </a:rPr>
                        <a:t>　</a:t>
                      </a:r>
                      <a:endParaRPr lang="ja-JP" altLang="en-US"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ctr" fontAlgn="b"/>
                      <a:r>
                        <a:rPr lang="ja-JP" altLang="en-US" sz="1400" u="none" strike="noStrike">
                          <a:effectLst/>
                        </a:rPr>
                        <a:t>自由度</a:t>
                      </a:r>
                      <a:endParaRPr lang="ja-JP" altLang="en-US"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ctr" fontAlgn="b"/>
                      <a:r>
                        <a:rPr lang="ja-JP" altLang="en-US" sz="1400" u="none" strike="noStrike">
                          <a:effectLst/>
                        </a:rPr>
                        <a:t>変動</a:t>
                      </a:r>
                      <a:endParaRPr lang="ja-JP" altLang="en-US"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ctr" fontAlgn="b"/>
                      <a:r>
                        <a:rPr lang="ja-JP" altLang="en-US" sz="1400" u="none" strike="noStrike">
                          <a:effectLst/>
                        </a:rPr>
                        <a:t>分散</a:t>
                      </a:r>
                      <a:endParaRPr lang="ja-JP" altLang="en-US"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ctr" fontAlgn="b"/>
                      <a:r>
                        <a:rPr lang="ja-JP" altLang="en-US" sz="1400" u="none" strike="noStrike">
                          <a:effectLst/>
                        </a:rPr>
                        <a:t>観測された分散比</a:t>
                      </a:r>
                      <a:endParaRPr lang="ja-JP" altLang="en-US"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ctr" fontAlgn="b"/>
                      <a:r>
                        <a:rPr lang="ja-JP" altLang="en-US" sz="1400" u="none" strike="noStrike">
                          <a:effectLst/>
                        </a:rPr>
                        <a:t>有意 </a:t>
                      </a:r>
                      <a:r>
                        <a:rPr lang="en-US" sz="1400" u="none" strike="noStrike">
                          <a:effectLst/>
                        </a:rPr>
                        <a:t>F</a:t>
                      </a:r>
                      <a:endParaRPr lang="en-US"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l" fontAlgn="b"/>
                      <a:endParaRPr lang="ja-JP" altLang="en-US" sz="14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l" fontAlgn="b"/>
                      <a:endParaRPr lang="ja-JP" altLang="en-US"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l" fontAlgn="b"/>
                      <a:endParaRPr lang="ja-JP" altLang="en-US"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extLst>
                  <a:ext uri="{0D108BD9-81ED-4DB2-BD59-A6C34878D82A}">
                    <a16:rowId xmlns:a16="http://schemas.microsoft.com/office/drawing/2014/main" val="4229114194"/>
                  </a:ext>
                </a:extLst>
              </a:tr>
              <a:tr h="236881">
                <a:tc>
                  <a:txBody>
                    <a:bodyPr/>
                    <a:lstStyle/>
                    <a:p>
                      <a:pPr algn="l" fontAlgn="b"/>
                      <a:r>
                        <a:rPr lang="ja-JP" altLang="en-US" sz="1400" u="none" strike="noStrike">
                          <a:effectLst/>
                        </a:rPr>
                        <a:t>回帰</a:t>
                      </a:r>
                      <a:endParaRPr lang="ja-JP" altLang="en-US"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b"/>
                      <a:r>
                        <a:rPr lang="en-US" altLang="ja-JP" sz="1400" u="none" strike="noStrike">
                          <a:effectLst/>
                        </a:rPr>
                        <a:t>4</a:t>
                      </a:r>
                      <a:endParaRPr lang="en-US" altLang="ja-JP"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b"/>
                      <a:r>
                        <a:rPr lang="en-US" altLang="ja-JP" sz="1400" u="none" strike="noStrike">
                          <a:effectLst/>
                        </a:rPr>
                        <a:t>4203069</a:t>
                      </a:r>
                      <a:endParaRPr lang="en-US" altLang="ja-JP"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b"/>
                      <a:r>
                        <a:rPr lang="en-US" altLang="ja-JP" sz="1400" u="none" strike="noStrike">
                          <a:effectLst/>
                        </a:rPr>
                        <a:t>1050767</a:t>
                      </a:r>
                      <a:endParaRPr lang="en-US" altLang="ja-JP"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b"/>
                      <a:r>
                        <a:rPr lang="en-US" altLang="ja-JP" sz="1400" u="none" strike="noStrike">
                          <a:effectLst/>
                        </a:rPr>
                        <a:t>87.57668</a:t>
                      </a:r>
                      <a:endParaRPr lang="en-US" altLang="ja-JP"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b"/>
                      <a:r>
                        <a:rPr lang="en-US" sz="1400" u="none" strike="noStrike">
                          <a:effectLst/>
                        </a:rPr>
                        <a:t>1.22E-06</a:t>
                      </a:r>
                      <a:endParaRPr lang="en-US"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l" fontAlgn="b"/>
                      <a:endParaRPr lang="ja-JP" altLang="en-US" sz="14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l" fontAlgn="b"/>
                      <a:endParaRPr lang="ja-JP" altLang="en-US"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l" fontAlgn="b"/>
                      <a:endParaRPr lang="ja-JP" altLang="en-US"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extLst>
                  <a:ext uri="{0D108BD9-81ED-4DB2-BD59-A6C34878D82A}">
                    <a16:rowId xmlns:a16="http://schemas.microsoft.com/office/drawing/2014/main" val="86575007"/>
                  </a:ext>
                </a:extLst>
              </a:tr>
              <a:tr h="236881">
                <a:tc>
                  <a:txBody>
                    <a:bodyPr/>
                    <a:lstStyle/>
                    <a:p>
                      <a:pPr algn="l" fontAlgn="b"/>
                      <a:r>
                        <a:rPr lang="ja-JP" altLang="en-US" sz="1400" u="none" strike="noStrike">
                          <a:effectLst/>
                        </a:rPr>
                        <a:t>残差</a:t>
                      </a:r>
                      <a:endParaRPr lang="ja-JP" altLang="en-US"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b"/>
                      <a:r>
                        <a:rPr lang="en-US" altLang="ja-JP" sz="1400" u="none" strike="noStrike">
                          <a:effectLst/>
                        </a:rPr>
                        <a:t>8</a:t>
                      </a:r>
                      <a:endParaRPr lang="en-US" altLang="ja-JP"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b"/>
                      <a:r>
                        <a:rPr lang="en-US" altLang="ja-JP" sz="1400" u="none" strike="noStrike">
                          <a:effectLst/>
                        </a:rPr>
                        <a:t>95986.03</a:t>
                      </a:r>
                      <a:endParaRPr lang="en-US" altLang="ja-JP"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b"/>
                      <a:r>
                        <a:rPr lang="en-US" altLang="ja-JP" sz="1400" u="none" strike="noStrike">
                          <a:effectLst/>
                        </a:rPr>
                        <a:t>11998.25</a:t>
                      </a:r>
                      <a:endParaRPr lang="en-US" altLang="ja-JP"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l" fontAlgn="b"/>
                      <a:endParaRPr lang="ja-JP" altLang="en-US"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l" fontAlgn="b"/>
                      <a:endParaRPr lang="ja-JP" altLang="en-US"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l" fontAlgn="b"/>
                      <a:endParaRPr lang="ja-JP" altLang="en-US"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l" fontAlgn="b"/>
                      <a:endParaRPr lang="ja-JP" altLang="en-US" sz="14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l" fontAlgn="b"/>
                      <a:endParaRPr lang="ja-JP" altLang="en-US" sz="14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nchor="b"/>
                </a:tc>
                <a:extLst>
                  <a:ext uri="{0D108BD9-81ED-4DB2-BD59-A6C34878D82A}">
                    <a16:rowId xmlns:a16="http://schemas.microsoft.com/office/drawing/2014/main" val="636293424"/>
                  </a:ext>
                </a:extLst>
              </a:tr>
              <a:tr h="241976">
                <a:tc>
                  <a:txBody>
                    <a:bodyPr/>
                    <a:lstStyle/>
                    <a:p>
                      <a:pPr algn="l" fontAlgn="b"/>
                      <a:r>
                        <a:rPr lang="ja-JP" altLang="en-US" sz="1400" u="none" strike="noStrike">
                          <a:effectLst/>
                        </a:rPr>
                        <a:t>合計</a:t>
                      </a:r>
                      <a:endParaRPr lang="ja-JP" altLang="en-US"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b"/>
                      <a:r>
                        <a:rPr lang="en-US" altLang="ja-JP" sz="1400" u="none" strike="noStrike">
                          <a:effectLst/>
                        </a:rPr>
                        <a:t>12</a:t>
                      </a:r>
                      <a:endParaRPr lang="en-US" altLang="ja-JP"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b"/>
                      <a:r>
                        <a:rPr lang="en-US" altLang="ja-JP" sz="1400" u="none" strike="noStrike">
                          <a:effectLst/>
                        </a:rPr>
                        <a:t>4299055</a:t>
                      </a:r>
                      <a:endParaRPr lang="en-US" altLang="ja-JP"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l" fontAlgn="b"/>
                      <a:r>
                        <a:rPr lang="ja-JP" altLang="en-US" sz="1400" u="none" strike="noStrike">
                          <a:effectLst/>
                        </a:rPr>
                        <a:t>　</a:t>
                      </a:r>
                      <a:endParaRPr lang="ja-JP" altLang="en-US"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l" fontAlgn="b"/>
                      <a:r>
                        <a:rPr lang="ja-JP" altLang="en-US" sz="1400" u="none" strike="noStrike">
                          <a:effectLst/>
                        </a:rPr>
                        <a:t>　</a:t>
                      </a:r>
                      <a:endParaRPr lang="ja-JP" altLang="en-US"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l" fontAlgn="b"/>
                      <a:r>
                        <a:rPr lang="ja-JP" altLang="en-US" sz="1400" u="none" strike="noStrike">
                          <a:effectLst/>
                        </a:rPr>
                        <a:t>　</a:t>
                      </a:r>
                      <a:endParaRPr lang="ja-JP" altLang="en-US"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l" fontAlgn="b"/>
                      <a:endParaRPr lang="ja-JP" altLang="en-US"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l" fontAlgn="b"/>
                      <a:endParaRPr lang="ja-JP" altLang="en-US" sz="14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l" fontAlgn="b"/>
                      <a:endParaRPr lang="ja-JP" altLang="en-US"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extLst>
                  <a:ext uri="{0D108BD9-81ED-4DB2-BD59-A6C34878D82A}">
                    <a16:rowId xmlns:a16="http://schemas.microsoft.com/office/drawing/2014/main" val="3897544113"/>
                  </a:ext>
                </a:extLst>
              </a:tr>
              <a:tr h="241976">
                <a:tc>
                  <a:txBody>
                    <a:bodyPr/>
                    <a:lstStyle/>
                    <a:p>
                      <a:pPr algn="l" fontAlgn="b"/>
                      <a:endParaRPr lang="ja-JP" altLang="en-US"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l" fontAlgn="b"/>
                      <a:endParaRPr lang="ja-JP" altLang="en-US"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l" fontAlgn="b"/>
                      <a:endParaRPr lang="ja-JP" altLang="en-US"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l" fontAlgn="b"/>
                      <a:endParaRPr lang="ja-JP" altLang="en-US"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l" fontAlgn="b"/>
                      <a:endParaRPr lang="ja-JP" altLang="en-US"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l" fontAlgn="b"/>
                      <a:endParaRPr lang="ja-JP" altLang="en-US"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l" fontAlgn="b"/>
                      <a:endParaRPr lang="ja-JP" altLang="en-US"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l" fontAlgn="b"/>
                      <a:endParaRPr lang="ja-JP" altLang="en-US"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l" fontAlgn="b"/>
                      <a:endParaRPr lang="ja-JP" altLang="en-US"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extLst>
                  <a:ext uri="{0D108BD9-81ED-4DB2-BD59-A6C34878D82A}">
                    <a16:rowId xmlns:a16="http://schemas.microsoft.com/office/drawing/2014/main" val="2587317740"/>
                  </a:ext>
                </a:extLst>
              </a:tr>
              <a:tr h="236881">
                <a:tc>
                  <a:txBody>
                    <a:bodyPr/>
                    <a:lstStyle/>
                    <a:p>
                      <a:pPr algn="ctr" fontAlgn="b"/>
                      <a:r>
                        <a:rPr lang="ja-JP" altLang="en-US" sz="1400" u="none" strike="noStrike">
                          <a:effectLst/>
                        </a:rPr>
                        <a:t>　</a:t>
                      </a:r>
                      <a:endParaRPr lang="ja-JP" altLang="en-US"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ctr" fontAlgn="b"/>
                      <a:r>
                        <a:rPr lang="ja-JP" altLang="en-US" sz="1400" u="none" strike="noStrike">
                          <a:effectLst/>
                        </a:rPr>
                        <a:t>係数</a:t>
                      </a:r>
                      <a:endParaRPr lang="ja-JP" altLang="en-US"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ctr" fontAlgn="b"/>
                      <a:r>
                        <a:rPr lang="ja-JP" altLang="en-US" sz="1400" u="none" strike="noStrike">
                          <a:effectLst/>
                        </a:rPr>
                        <a:t>標準誤差</a:t>
                      </a:r>
                      <a:endParaRPr lang="ja-JP" altLang="en-US"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ctr" fontAlgn="b"/>
                      <a:r>
                        <a:rPr lang="en-US" sz="1400" u="none" strike="noStrike">
                          <a:effectLst/>
                        </a:rPr>
                        <a:t>t </a:t>
                      </a:r>
                      <a:endParaRPr lang="en-US"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ctr" fontAlgn="b"/>
                      <a:r>
                        <a:rPr lang="en-US" sz="1400" u="none" strike="noStrike">
                          <a:effectLst/>
                        </a:rPr>
                        <a:t>P-</a:t>
                      </a:r>
                      <a:r>
                        <a:rPr lang="ja-JP" altLang="en-US" sz="1400" u="none" strike="noStrike">
                          <a:effectLst/>
                        </a:rPr>
                        <a:t>値</a:t>
                      </a:r>
                      <a:endParaRPr lang="ja-JP" altLang="en-US"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ctr" fontAlgn="b"/>
                      <a:r>
                        <a:rPr lang="ja-JP" altLang="en-US" sz="1400" u="none" strike="noStrike">
                          <a:effectLst/>
                        </a:rPr>
                        <a:t>下限 </a:t>
                      </a:r>
                      <a:r>
                        <a:rPr lang="en-US" altLang="ja-JP" sz="1400" u="none" strike="noStrike">
                          <a:effectLst/>
                        </a:rPr>
                        <a:t>95%</a:t>
                      </a:r>
                      <a:endParaRPr lang="en-US" altLang="ja-JP"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ctr" fontAlgn="b"/>
                      <a:r>
                        <a:rPr lang="ja-JP" altLang="en-US" sz="1400" u="none" strike="noStrike">
                          <a:effectLst/>
                        </a:rPr>
                        <a:t>上限 </a:t>
                      </a:r>
                      <a:r>
                        <a:rPr lang="en-US" altLang="ja-JP" sz="1400" u="none" strike="noStrike">
                          <a:effectLst/>
                        </a:rPr>
                        <a:t>95%</a:t>
                      </a:r>
                      <a:endParaRPr lang="en-US" altLang="ja-JP"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ctr" fontAlgn="b"/>
                      <a:r>
                        <a:rPr lang="ja-JP" altLang="en-US" sz="1400" u="none" strike="noStrike" dirty="0">
                          <a:effectLst/>
                        </a:rPr>
                        <a:t>下限 </a:t>
                      </a:r>
                      <a:r>
                        <a:rPr lang="en-US" altLang="ja-JP" sz="1400" u="none" strike="noStrike" dirty="0">
                          <a:effectLst/>
                        </a:rPr>
                        <a:t>95.0%</a:t>
                      </a:r>
                      <a:endParaRPr lang="en-US" altLang="ja-JP" sz="14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ctr" fontAlgn="b"/>
                      <a:r>
                        <a:rPr lang="ja-JP" altLang="en-US" sz="1400" u="none" strike="noStrike">
                          <a:effectLst/>
                        </a:rPr>
                        <a:t>上限 </a:t>
                      </a:r>
                      <a:r>
                        <a:rPr lang="en-US" altLang="ja-JP" sz="1400" u="none" strike="noStrike">
                          <a:effectLst/>
                        </a:rPr>
                        <a:t>95.0%</a:t>
                      </a:r>
                      <a:endParaRPr lang="en-US" altLang="ja-JP"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extLst>
                  <a:ext uri="{0D108BD9-81ED-4DB2-BD59-A6C34878D82A}">
                    <a16:rowId xmlns:a16="http://schemas.microsoft.com/office/drawing/2014/main" val="1530484797"/>
                  </a:ext>
                </a:extLst>
              </a:tr>
              <a:tr h="236881">
                <a:tc>
                  <a:txBody>
                    <a:bodyPr/>
                    <a:lstStyle/>
                    <a:p>
                      <a:pPr algn="l" fontAlgn="b"/>
                      <a:r>
                        <a:rPr lang="ja-JP" altLang="en-US" sz="1400" u="none" strike="noStrike">
                          <a:effectLst/>
                        </a:rPr>
                        <a:t>切片</a:t>
                      </a:r>
                      <a:endParaRPr lang="ja-JP" altLang="en-US"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b"/>
                      <a:r>
                        <a:rPr lang="en-US" altLang="ja-JP" sz="1400" u="none" strike="noStrike">
                          <a:effectLst/>
                        </a:rPr>
                        <a:t>-142.152</a:t>
                      </a:r>
                      <a:endParaRPr lang="en-US" altLang="ja-JP"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b"/>
                      <a:r>
                        <a:rPr lang="en-US" altLang="ja-JP" sz="1400" u="none" strike="noStrike">
                          <a:effectLst/>
                        </a:rPr>
                        <a:t>85.54691</a:t>
                      </a:r>
                      <a:endParaRPr lang="en-US" altLang="ja-JP"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b"/>
                      <a:r>
                        <a:rPr lang="en-US" altLang="ja-JP" sz="1400" u="none" strike="noStrike">
                          <a:effectLst/>
                        </a:rPr>
                        <a:t>-1.66168</a:t>
                      </a:r>
                      <a:endParaRPr lang="en-US" altLang="ja-JP"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b"/>
                      <a:r>
                        <a:rPr lang="en-US" altLang="ja-JP" sz="1400" u="none" strike="noStrike">
                          <a:effectLst/>
                        </a:rPr>
                        <a:t>0.135152</a:t>
                      </a:r>
                      <a:endParaRPr lang="en-US" altLang="ja-JP"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b"/>
                      <a:r>
                        <a:rPr lang="en-US" altLang="ja-JP" sz="1400" u="none" strike="noStrike">
                          <a:effectLst/>
                        </a:rPr>
                        <a:t>-339.424</a:t>
                      </a:r>
                      <a:endParaRPr lang="en-US" altLang="ja-JP"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b"/>
                      <a:r>
                        <a:rPr lang="en-US" altLang="ja-JP" sz="1400" u="none" strike="noStrike">
                          <a:effectLst/>
                        </a:rPr>
                        <a:t>55.11955</a:t>
                      </a:r>
                      <a:endParaRPr lang="en-US" altLang="ja-JP"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b"/>
                      <a:r>
                        <a:rPr lang="en-US" altLang="ja-JP" sz="1400" u="none" strike="noStrike" dirty="0">
                          <a:effectLst/>
                        </a:rPr>
                        <a:t>-339.424</a:t>
                      </a:r>
                      <a:endParaRPr lang="en-US" altLang="ja-JP" sz="14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b"/>
                      <a:r>
                        <a:rPr lang="en-US" altLang="ja-JP" sz="1400" u="none" strike="noStrike">
                          <a:effectLst/>
                        </a:rPr>
                        <a:t>55.11955</a:t>
                      </a:r>
                      <a:endParaRPr lang="en-US" altLang="ja-JP"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extLst>
                  <a:ext uri="{0D108BD9-81ED-4DB2-BD59-A6C34878D82A}">
                    <a16:rowId xmlns:a16="http://schemas.microsoft.com/office/drawing/2014/main" val="1280205358"/>
                  </a:ext>
                </a:extLst>
              </a:tr>
              <a:tr h="236881">
                <a:tc>
                  <a:txBody>
                    <a:bodyPr/>
                    <a:lstStyle/>
                    <a:p>
                      <a:pPr algn="l" fontAlgn="b"/>
                      <a:r>
                        <a:rPr lang="ja-JP" altLang="en-US" sz="1400" b="0" i="0" u="none" strike="noStrike" dirty="0">
                          <a:effectLst/>
                          <a:latin typeface="ＭＳ Ｐゴシック" panose="020B0600070205080204" pitchFamily="50" charset="-128"/>
                          <a:ea typeface="ＭＳ Ｐゴシック" panose="020B0600070205080204" pitchFamily="50" charset="-128"/>
                        </a:rPr>
                        <a:t>婦人服</a:t>
                      </a:r>
                      <a:endParaRPr lang="en-US" altLang="ja-JP" sz="14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b"/>
                      <a:r>
                        <a:rPr lang="en-US" altLang="ja-JP" sz="1400" u="none" strike="noStrike">
                          <a:effectLst/>
                        </a:rPr>
                        <a:t>-0.21605</a:t>
                      </a:r>
                      <a:endParaRPr lang="en-US" altLang="ja-JP"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b"/>
                      <a:r>
                        <a:rPr lang="en-US" altLang="ja-JP" sz="1400" u="none" strike="noStrike">
                          <a:effectLst/>
                        </a:rPr>
                        <a:t>0.253478</a:t>
                      </a:r>
                      <a:endParaRPr lang="en-US" altLang="ja-JP"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b"/>
                      <a:r>
                        <a:rPr lang="en-US" altLang="ja-JP" sz="1400" u="none" strike="noStrike">
                          <a:effectLst/>
                        </a:rPr>
                        <a:t>-0.85234</a:t>
                      </a:r>
                      <a:endParaRPr lang="en-US" altLang="ja-JP"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b"/>
                      <a:r>
                        <a:rPr lang="en-US" altLang="ja-JP" sz="1400" u="none" strike="noStrike">
                          <a:effectLst/>
                        </a:rPr>
                        <a:t>0.418807</a:t>
                      </a:r>
                      <a:endParaRPr lang="en-US" altLang="ja-JP"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b"/>
                      <a:r>
                        <a:rPr lang="en-US" altLang="ja-JP" sz="1400" u="none" strike="noStrike">
                          <a:effectLst/>
                        </a:rPr>
                        <a:t>-0.80057</a:t>
                      </a:r>
                      <a:endParaRPr lang="en-US" altLang="ja-JP"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b"/>
                      <a:r>
                        <a:rPr lang="en-US" altLang="ja-JP" sz="1400" u="none" strike="noStrike">
                          <a:effectLst/>
                        </a:rPr>
                        <a:t>0.368471</a:t>
                      </a:r>
                      <a:endParaRPr lang="en-US" altLang="ja-JP"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b"/>
                      <a:r>
                        <a:rPr lang="en-US" altLang="ja-JP" sz="1400" u="none" strike="noStrike">
                          <a:effectLst/>
                        </a:rPr>
                        <a:t>-0.80057</a:t>
                      </a:r>
                      <a:endParaRPr lang="en-US" altLang="ja-JP"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b"/>
                      <a:r>
                        <a:rPr lang="en-US" altLang="ja-JP" sz="1400" u="none" strike="noStrike" dirty="0">
                          <a:effectLst/>
                        </a:rPr>
                        <a:t>0.368471</a:t>
                      </a:r>
                      <a:endParaRPr lang="en-US" altLang="ja-JP" sz="14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nchor="b"/>
                </a:tc>
                <a:extLst>
                  <a:ext uri="{0D108BD9-81ED-4DB2-BD59-A6C34878D82A}">
                    <a16:rowId xmlns:a16="http://schemas.microsoft.com/office/drawing/2014/main" val="2682942815"/>
                  </a:ext>
                </a:extLst>
              </a:tr>
              <a:tr h="236881">
                <a:tc>
                  <a:txBody>
                    <a:bodyPr/>
                    <a:lstStyle/>
                    <a:p>
                      <a:pPr algn="l" fontAlgn="b"/>
                      <a:r>
                        <a:rPr lang="ja-JP" altLang="en-US" sz="1400" b="0" i="0" u="none" strike="noStrike" dirty="0">
                          <a:effectLst/>
                          <a:latin typeface="ＭＳ Ｐゴシック" panose="020B0600070205080204" pitchFamily="50" charset="-128"/>
                          <a:ea typeface="ＭＳ Ｐゴシック" panose="020B0600070205080204" pitchFamily="50" charset="-128"/>
                        </a:rPr>
                        <a:t>紳士服</a:t>
                      </a:r>
                      <a:endParaRPr lang="en-US" altLang="ja-JP" sz="14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b"/>
                      <a:r>
                        <a:rPr lang="en-US" altLang="ja-JP" sz="1400" u="none" strike="noStrike">
                          <a:effectLst/>
                        </a:rPr>
                        <a:t>0.456782</a:t>
                      </a:r>
                      <a:endParaRPr lang="en-US" altLang="ja-JP"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b"/>
                      <a:r>
                        <a:rPr lang="en-US" altLang="ja-JP" sz="1400" u="none" strike="noStrike">
                          <a:effectLst/>
                        </a:rPr>
                        <a:t>0.489363</a:t>
                      </a:r>
                      <a:endParaRPr lang="en-US" altLang="ja-JP"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b"/>
                      <a:r>
                        <a:rPr lang="en-US" altLang="ja-JP" sz="1400" u="none" strike="noStrike">
                          <a:effectLst/>
                        </a:rPr>
                        <a:t>0.933421</a:t>
                      </a:r>
                      <a:endParaRPr lang="en-US" altLang="ja-JP"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b"/>
                      <a:r>
                        <a:rPr lang="en-US" altLang="ja-JP" sz="1400" u="none" strike="noStrike">
                          <a:effectLst/>
                        </a:rPr>
                        <a:t>0.377914</a:t>
                      </a:r>
                      <a:endParaRPr lang="en-US" altLang="ja-JP"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b"/>
                      <a:r>
                        <a:rPr lang="en-US" altLang="ja-JP" sz="1400" u="none" strike="noStrike">
                          <a:effectLst/>
                        </a:rPr>
                        <a:t>-0.67169</a:t>
                      </a:r>
                      <a:endParaRPr lang="en-US" altLang="ja-JP"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b"/>
                      <a:r>
                        <a:rPr lang="en-US" altLang="ja-JP" sz="1400" u="none" strike="noStrike">
                          <a:effectLst/>
                        </a:rPr>
                        <a:t>1.585256</a:t>
                      </a:r>
                      <a:endParaRPr lang="en-US" altLang="ja-JP"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b"/>
                      <a:r>
                        <a:rPr lang="en-US" altLang="ja-JP" sz="1400" u="none" strike="noStrike">
                          <a:effectLst/>
                        </a:rPr>
                        <a:t>-0.67169</a:t>
                      </a:r>
                      <a:endParaRPr lang="en-US" altLang="ja-JP"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b"/>
                      <a:r>
                        <a:rPr lang="en-US" altLang="ja-JP" sz="1400" u="none" strike="noStrike" dirty="0">
                          <a:effectLst/>
                        </a:rPr>
                        <a:t>1.585256</a:t>
                      </a:r>
                      <a:endParaRPr lang="en-US" altLang="ja-JP" sz="14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nchor="b"/>
                </a:tc>
                <a:extLst>
                  <a:ext uri="{0D108BD9-81ED-4DB2-BD59-A6C34878D82A}">
                    <a16:rowId xmlns:a16="http://schemas.microsoft.com/office/drawing/2014/main" val="3041266339"/>
                  </a:ext>
                </a:extLst>
              </a:tr>
              <a:tr h="236881">
                <a:tc>
                  <a:txBody>
                    <a:bodyPr/>
                    <a:lstStyle/>
                    <a:p>
                      <a:pPr algn="l" fontAlgn="b"/>
                      <a:r>
                        <a:rPr lang="ja-JP" altLang="en-US" sz="1400" b="0" i="0" u="none" strike="noStrike" dirty="0">
                          <a:effectLst/>
                          <a:latin typeface="ＭＳ Ｐゴシック" panose="020B0600070205080204" pitchFamily="50" charset="-128"/>
                          <a:ea typeface="ＭＳ Ｐゴシック" panose="020B0600070205080204" pitchFamily="50" charset="-128"/>
                        </a:rPr>
                        <a:t>家電</a:t>
                      </a:r>
                      <a:endParaRPr lang="en-US" altLang="ja-JP" sz="14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b"/>
                      <a:r>
                        <a:rPr lang="en-US" altLang="ja-JP" sz="1400" u="none" strike="noStrike">
                          <a:effectLst/>
                        </a:rPr>
                        <a:t>0.83247</a:t>
                      </a:r>
                      <a:endParaRPr lang="en-US" altLang="ja-JP"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b"/>
                      <a:r>
                        <a:rPr lang="en-US" altLang="ja-JP" sz="1400" u="none" strike="noStrike">
                          <a:effectLst/>
                        </a:rPr>
                        <a:t>0.295713</a:t>
                      </a:r>
                      <a:endParaRPr lang="en-US" altLang="ja-JP"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b"/>
                      <a:r>
                        <a:rPr lang="en-US" altLang="ja-JP" sz="1400" u="none" strike="noStrike">
                          <a:effectLst/>
                        </a:rPr>
                        <a:t>2.815128</a:t>
                      </a:r>
                      <a:endParaRPr lang="en-US" altLang="ja-JP"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b"/>
                      <a:r>
                        <a:rPr lang="en-US" altLang="ja-JP" sz="1400" u="none" strike="noStrike">
                          <a:effectLst/>
                        </a:rPr>
                        <a:t>0.022663</a:t>
                      </a:r>
                      <a:endParaRPr lang="en-US" altLang="ja-JP"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b"/>
                      <a:r>
                        <a:rPr lang="en-US" altLang="ja-JP" sz="1400" u="none" strike="noStrike">
                          <a:effectLst/>
                        </a:rPr>
                        <a:t>0.150554</a:t>
                      </a:r>
                      <a:endParaRPr lang="en-US" altLang="ja-JP"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b"/>
                      <a:r>
                        <a:rPr lang="en-US" altLang="ja-JP" sz="1400" u="none" strike="noStrike">
                          <a:effectLst/>
                        </a:rPr>
                        <a:t>1.514385</a:t>
                      </a:r>
                      <a:endParaRPr lang="en-US" altLang="ja-JP"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b"/>
                      <a:r>
                        <a:rPr lang="en-US" altLang="ja-JP" sz="1400" u="none" strike="noStrike">
                          <a:effectLst/>
                        </a:rPr>
                        <a:t>0.150554</a:t>
                      </a:r>
                      <a:endParaRPr lang="en-US" altLang="ja-JP"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b"/>
                      <a:r>
                        <a:rPr lang="en-US" altLang="ja-JP" sz="1400" u="none" strike="noStrike" dirty="0">
                          <a:effectLst/>
                        </a:rPr>
                        <a:t>1.514385</a:t>
                      </a:r>
                      <a:endParaRPr lang="en-US" altLang="ja-JP" sz="14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nchor="b"/>
                </a:tc>
                <a:extLst>
                  <a:ext uri="{0D108BD9-81ED-4DB2-BD59-A6C34878D82A}">
                    <a16:rowId xmlns:a16="http://schemas.microsoft.com/office/drawing/2014/main" val="3019367484"/>
                  </a:ext>
                </a:extLst>
              </a:tr>
              <a:tr h="241976">
                <a:tc>
                  <a:txBody>
                    <a:bodyPr/>
                    <a:lstStyle/>
                    <a:p>
                      <a:pPr algn="l" fontAlgn="b"/>
                      <a:r>
                        <a:rPr lang="ja-JP" altLang="en-US" sz="1400" b="0" i="0" u="none" strike="noStrike" dirty="0">
                          <a:effectLst/>
                          <a:latin typeface="ＭＳ Ｐゴシック" panose="020B0600070205080204" pitchFamily="50" charset="-128"/>
                          <a:ea typeface="ＭＳ Ｐゴシック" panose="020B0600070205080204" pitchFamily="50" charset="-128"/>
                        </a:rPr>
                        <a:t>家具</a:t>
                      </a:r>
                      <a:endParaRPr lang="en-US" altLang="ja-JP" sz="14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b"/>
                      <a:r>
                        <a:rPr lang="en-US" altLang="ja-JP" sz="1400" u="none" strike="noStrike">
                          <a:effectLst/>
                        </a:rPr>
                        <a:t>-0.83195</a:t>
                      </a:r>
                      <a:endParaRPr lang="en-US" altLang="ja-JP"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b"/>
                      <a:r>
                        <a:rPr lang="en-US" altLang="ja-JP" sz="1400" u="none" strike="noStrike">
                          <a:effectLst/>
                        </a:rPr>
                        <a:t>0.798958</a:t>
                      </a:r>
                      <a:endParaRPr lang="en-US" altLang="ja-JP"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b"/>
                      <a:r>
                        <a:rPr lang="en-US" altLang="ja-JP" sz="1400" u="none" strike="noStrike">
                          <a:effectLst/>
                        </a:rPr>
                        <a:t>-1.0413</a:t>
                      </a:r>
                      <a:endParaRPr lang="en-US" altLang="ja-JP"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b"/>
                      <a:r>
                        <a:rPr lang="en-US" altLang="ja-JP" sz="1400" u="none" strike="noStrike">
                          <a:effectLst/>
                        </a:rPr>
                        <a:t>0.328181</a:t>
                      </a:r>
                      <a:endParaRPr lang="en-US" altLang="ja-JP"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b"/>
                      <a:r>
                        <a:rPr lang="en-US" altLang="ja-JP" sz="1400" u="none" strike="noStrike">
                          <a:effectLst/>
                        </a:rPr>
                        <a:t>-2.67435</a:t>
                      </a:r>
                      <a:endParaRPr lang="en-US" altLang="ja-JP"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b"/>
                      <a:r>
                        <a:rPr lang="en-US" altLang="ja-JP" sz="1400" u="none" strike="noStrike">
                          <a:effectLst/>
                        </a:rPr>
                        <a:t>1.010447</a:t>
                      </a:r>
                      <a:endParaRPr lang="en-US" altLang="ja-JP"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b"/>
                      <a:r>
                        <a:rPr lang="en-US" altLang="ja-JP" sz="1400" u="none" strike="noStrike">
                          <a:effectLst/>
                        </a:rPr>
                        <a:t>-2.67435</a:t>
                      </a:r>
                      <a:endParaRPr lang="en-US" altLang="ja-JP"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b"/>
                      <a:r>
                        <a:rPr lang="en-US" altLang="ja-JP" sz="1400" u="none" strike="noStrike" dirty="0">
                          <a:effectLst/>
                        </a:rPr>
                        <a:t>1.010447</a:t>
                      </a:r>
                      <a:endParaRPr lang="en-US" altLang="ja-JP" sz="14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nchor="b"/>
                </a:tc>
                <a:extLst>
                  <a:ext uri="{0D108BD9-81ED-4DB2-BD59-A6C34878D82A}">
                    <a16:rowId xmlns:a16="http://schemas.microsoft.com/office/drawing/2014/main" val="1263306208"/>
                  </a:ext>
                </a:extLst>
              </a:tr>
            </a:tbl>
          </a:graphicData>
        </a:graphic>
      </p:graphicFrame>
      <p:sp>
        <p:nvSpPr>
          <p:cNvPr id="3" name="正方形/長方形 2">
            <a:extLst>
              <a:ext uri="{FF2B5EF4-FFF2-40B4-BE49-F238E27FC236}">
                <a16:creationId xmlns:a16="http://schemas.microsoft.com/office/drawing/2014/main" id="{6D12EE5A-C065-46C0-9760-30F48CF3B0CF}"/>
              </a:ext>
            </a:extLst>
          </p:cNvPr>
          <p:cNvSpPr/>
          <p:nvPr/>
        </p:nvSpPr>
        <p:spPr>
          <a:xfrm>
            <a:off x="0" y="5529263"/>
            <a:ext cx="11815763" cy="118586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t>目的変数が年収、説明変数が婦人服、紳士服、家具、家電として重回帰分析。</a:t>
            </a:r>
            <a:endParaRPr kumimoji="1" lang="en-US" altLang="ja-JP" dirty="0"/>
          </a:p>
          <a:p>
            <a:pPr algn="ctr"/>
            <a:r>
              <a:rPr lang="en-US" altLang="ja-JP" dirty="0"/>
              <a:t>R2</a:t>
            </a:r>
            <a:r>
              <a:rPr lang="ja-JP" altLang="en-US" dirty="0"/>
              <a:t>が１に近く、</a:t>
            </a:r>
            <a:r>
              <a:rPr lang="en-US" altLang="ja-JP" dirty="0"/>
              <a:t>T</a:t>
            </a:r>
            <a:r>
              <a:rPr lang="ja-JP" altLang="en-US" dirty="0"/>
              <a:t>値で２を超えているのは家電。が、</a:t>
            </a:r>
            <a:r>
              <a:rPr lang="en-US" altLang="ja-JP" dirty="0"/>
              <a:t>P-</a:t>
            </a:r>
            <a:r>
              <a:rPr lang="ja-JP" altLang="en-US" dirty="0"/>
              <a:t>値が有意である０．０５以下は家具でみられた。</a:t>
            </a:r>
            <a:endParaRPr lang="en-US" altLang="ja-JP" dirty="0"/>
          </a:p>
          <a:p>
            <a:pPr algn="ctr"/>
            <a:endParaRPr kumimoji="1" lang="ja-JP" altLang="en-US" dirty="0"/>
          </a:p>
        </p:txBody>
      </p:sp>
    </p:spTree>
    <p:extLst>
      <p:ext uri="{BB962C8B-B14F-4D97-AF65-F5344CB8AC3E}">
        <p14:creationId xmlns:p14="http://schemas.microsoft.com/office/powerpoint/2010/main" val="35776139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807D22C8-1337-4E3A-AE3E-C8E7691D91FF}"/>
              </a:ext>
            </a:extLst>
          </p:cNvPr>
          <p:cNvGraphicFramePr>
            <a:graphicFrameLocks noGrp="1"/>
          </p:cNvGraphicFramePr>
          <p:nvPr>
            <p:extLst>
              <p:ext uri="{D42A27DB-BD31-4B8C-83A1-F6EECF244321}">
                <p14:modId xmlns:p14="http://schemas.microsoft.com/office/powerpoint/2010/main" val="1690707020"/>
              </p:ext>
            </p:extLst>
          </p:nvPr>
        </p:nvGraphicFramePr>
        <p:xfrm>
          <a:off x="191069" y="486481"/>
          <a:ext cx="11723429" cy="2990871"/>
        </p:xfrm>
        <a:graphic>
          <a:graphicData uri="http://schemas.openxmlformats.org/drawingml/2006/table">
            <a:tbl>
              <a:tblPr firstRow="1" bandRow="1">
                <a:tableStyleId>{5C22544A-7EE6-4342-B048-85BDC9FD1C3A}</a:tableStyleId>
              </a:tblPr>
              <a:tblGrid>
                <a:gridCol w="1268191">
                  <a:extLst>
                    <a:ext uri="{9D8B030D-6E8A-4147-A177-3AD203B41FA5}">
                      <a16:colId xmlns:a16="http://schemas.microsoft.com/office/drawing/2014/main" val="793524133"/>
                    </a:ext>
                  </a:extLst>
                </a:gridCol>
                <a:gridCol w="1138070">
                  <a:extLst>
                    <a:ext uri="{9D8B030D-6E8A-4147-A177-3AD203B41FA5}">
                      <a16:colId xmlns:a16="http://schemas.microsoft.com/office/drawing/2014/main" val="2638563681"/>
                    </a:ext>
                  </a:extLst>
                </a:gridCol>
                <a:gridCol w="1013008">
                  <a:extLst>
                    <a:ext uri="{9D8B030D-6E8A-4147-A177-3AD203B41FA5}">
                      <a16:colId xmlns:a16="http://schemas.microsoft.com/office/drawing/2014/main" val="3870820556"/>
                    </a:ext>
                  </a:extLst>
                </a:gridCol>
                <a:gridCol w="1100068">
                  <a:extLst>
                    <a:ext uri="{9D8B030D-6E8A-4147-A177-3AD203B41FA5}">
                      <a16:colId xmlns:a16="http://schemas.microsoft.com/office/drawing/2014/main" val="3141113979"/>
                    </a:ext>
                  </a:extLst>
                </a:gridCol>
                <a:gridCol w="1133564">
                  <a:extLst>
                    <a:ext uri="{9D8B030D-6E8A-4147-A177-3AD203B41FA5}">
                      <a16:colId xmlns:a16="http://schemas.microsoft.com/office/drawing/2014/main" val="3577274806"/>
                    </a:ext>
                  </a:extLst>
                </a:gridCol>
                <a:gridCol w="1237970">
                  <a:extLst>
                    <a:ext uri="{9D8B030D-6E8A-4147-A177-3AD203B41FA5}">
                      <a16:colId xmlns:a16="http://schemas.microsoft.com/office/drawing/2014/main" val="4203644409"/>
                    </a:ext>
                  </a:extLst>
                </a:gridCol>
                <a:gridCol w="1073902">
                  <a:extLst>
                    <a:ext uri="{9D8B030D-6E8A-4147-A177-3AD203B41FA5}">
                      <a16:colId xmlns:a16="http://schemas.microsoft.com/office/drawing/2014/main" val="3893284108"/>
                    </a:ext>
                  </a:extLst>
                </a:gridCol>
                <a:gridCol w="1208140">
                  <a:extLst>
                    <a:ext uri="{9D8B030D-6E8A-4147-A177-3AD203B41FA5}">
                      <a16:colId xmlns:a16="http://schemas.microsoft.com/office/drawing/2014/main" val="3650044385"/>
                    </a:ext>
                  </a:extLst>
                </a:gridCol>
                <a:gridCol w="1342377">
                  <a:extLst>
                    <a:ext uri="{9D8B030D-6E8A-4147-A177-3AD203B41FA5}">
                      <a16:colId xmlns:a16="http://schemas.microsoft.com/office/drawing/2014/main" val="19415675"/>
                    </a:ext>
                  </a:extLst>
                </a:gridCol>
                <a:gridCol w="1208139">
                  <a:extLst>
                    <a:ext uri="{9D8B030D-6E8A-4147-A177-3AD203B41FA5}">
                      <a16:colId xmlns:a16="http://schemas.microsoft.com/office/drawing/2014/main" val="3077426836"/>
                    </a:ext>
                  </a:extLst>
                </a:gridCol>
              </a:tblGrid>
              <a:tr h="599701">
                <a:tc>
                  <a:txBody>
                    <a:bodyPr/>
                    <a:lstStyle/>
                    <a:p>
                      <a:endParaRPr kumimoji="1" lang="ja-JP" altLang="en-US" sz="2000" b="1"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2000" b="1">
                          <a:solidFill>
                            <a:schemeClr val="tx1"/>
                          </a:solidFill>
                          <a:latin typeface="ＭＳ Ｐゴシック" panose="020B0600070205080204" pitchFamily="50" charset="-128"/>
                          <a:ea typeface="ＭＳ Ｐゴシック" panose="020B0600070205080204" pitchFamily="50" charset="-128"/>
                        </a:rPr>
                        <a:t>～</a:t>
                      </a:r>
                      <a:r>
                        <a:rPr kumimoji="1" lang="en-US" altLang="ja-JP" sz="2000" b="1">
                          <a:solidFill>
                            <a:schemeClr val="tx1"/>
                          </a:solidFill>
                          <a:latin typeface="ＭＳ Ｐゴシック" panose="020B0600070205080204" pitchFamily="50" charset="-128"/>
                          <a:ea typeface="ＭＳ Ｐゴシック" panose="020B0600070205080204" pitchFamily="50" charset="-128"/>
                        </a:rPr>
                        <a:t>34</a:t>
                      </a:r>
                      <a:r>
                        <a:rPr kumimoji="1" lang="ja-JP" altLang="en-US" sz="2000" b="1">
                          <a:solidFill>
                            <a:schemeClr val="tx1"/>
                          </a:solidFill>
                          <a:latin typeface="ＭＳ Ｐゴシック" panose="020B0600070205080204" pitchFamily="50" charset="-128"/>
                          <a:ea typeface="ＭＳ Ｐゴシック" panose="020B0600070205080204" pitchFamily="50" charset="-128"/>
                        </a:rPr>
                        <a:t>歳</a:t>
                      </a:r>
                      <a:endParaRPr kumimoji="1" lang="ja-JP" altLang="en-US" sz="2000" b="1"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a:solidFill>
                            <a:schemeClr val="tx1"/>
                          </a:solidFill>
                          <a:latin typeface="ＭＳ Ｐゴシック" panose="020B0600070205080204" pitchFamily="50" charset="-128"/>
                          <a:ea typeface="ＭＳ Ｐゴシック" panose="020B0600070205080204" pitchFamily="50" charset="-128"/>
                        </a:rPr>
                        <a:t>35</a:t>
                      </a:r>
                      <a:r>
                        <a:rPr kumimoji="1" lang="ja-JP" altLang="en-US" sz="2000" b="1">
                          <a:solidFill>
                            <a:schemeClr val="tx1"/>
                          </a:solidFill>
                          <a:latin typeface="ＭＳ Ｐゴシック" panose="020B0600070205080204" pitchFamily="50" charset="-128"/>
                          <a:ea typeface="ＭＳ Ｐゴシック" panose="020B0600070205080204" pitchFamily="50" charset="-128"/>
                        </a:rPr>
                        <a:t>～</a:t>
                      </a:r>
                      <a:r>
                        <a:rPr kumimoji="1" lang="en-US" altLang="ja-JP" sz="2000" b="1">
                          <a:solidFill>
                            <a:schemeClr val="tx1"/>
                          </a:solidFill>
                          <a:latin typeface="ＭＳ Ｐゴシック" panose="020B0600070205080204" pitchFamily="50" charset="-128"/>
                          <a:ea typeface="ＭＳ Ｐゴシック" panose="020B0600070205080204" pitchFamily="50" charset="-128"/>
                        </a:rPr>
                        <a:t>39</a:t>
                      </a:r>
                      <a:endParaRPr kumimoji="1" lang="ja-JP" altLang="en-US" sz="2000" b="1"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a:solidFill>
                            <a:schemeClr val="tx1"/>
                          </a:solidFill>
                          <a:latin typeface="ＭＳ Ｐゴシック" panose="020B0600070205080204" pitchFamily="50" charset="-128"/>
                          <a:ea typeface="ＭＳ Ｐゴシック" panose="020B0600070205080204" pitchFamily="50" charset="-128"/>
                        </a:rPr>
                        <a:t>40</a:t>
                      </a:r>
                      <a:r>
                        <a:rPr kumimoji="1" lang="ja-JP" altLang="en-US" sz="2000" b="1">
                          <a:solidFill>
                            <a:schemeClr val="tx1"/>
                          </a:solidFill>
                          <a:latin typeface="ＭＳ Ｐゴシック" panose="020B0600070205080204" pitchFamily="50" charset="-128"/>
                          <a:ea typeface="ＭＳ Ｐゴシック" panose="020B0600070205080204" pitchFamily="50" charset="-128"/>
                        </a:rPr>
                        <a:t>～</a:t>
                      </a:r>
                      <a:r>
                        <a:rPr kumimoji="1" lang="en-US" altLang="ja-JP" sz="2000" b="1">
                          <a:solidFill>
                            <a:schemeClr val="tx1"/>
                          </a:solidFill>
                          <a:latin typeface="ＭＳ Ｐゴシック" panose="020B0600070205080204" pitchFamily="50" charset="-128"/>
                          <a:ea typeface="ＭＳ Ｐゴシック" panose="020B0600070205080204" pitchFamily="50" charset="-128"/>
                        </a:rPr>
                        <a:t>44</a:t>
                      </a:r>
                      <a:endParaRPr kumimoji="1" lang="ja-JP" altLang="en-US" sz="2000" b="1"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a:solidFill>
                            <a:schemeClr val="tx1"/>
                          </a:solidFill>
                          <a:latin typeface="ＭＳ Ｐゴシック" panose="020B0600070205080204" pitchFamily="50" charset="-128"/>
                          <a:ea typeface="ＭＳ Ｐゴシック" panose="020B0600070205080204" pitchFamily="50" charset="-128"/>
                        </a:rPr>
                        <a:t>45</a:t>
                      </a:r>
                      <a:r>
                        <a:rPr kumimoji="1" lang="ja-JP" altLang="en-US" sz="2000" b="1">
                          <a:solidFill>
                            <a:schemeClr val="tx1"/>
                          </a:solidFill>
                          <a:latin typeface="ＭＳ Ｐゴシック" panose="020B0600070205080204" pitchFamily="50" charset="-128"/>
                          <a:ea typeface="ＭＳ Ｐゴシック" panose="020B0600070205080204" pitchFamily="50" charset="-128"/>
                        </a:rPr>
                        <a:t>～</a:t>
                      </a:r>
                      <a:r>
                        <a:rPr kumimoji="1" lang="en-US" altLang="ja-JP" sz="2000" b="1">
                          <a:solidFill>
                            <a:schemeClr val="tx1"/>
                          </a:solidFill>
                          <a:latin typeface="ＭＳ Ｐゴシック" panose="020B0600070205080204" pitchFamily="50" charset="-128"/>
                          <a:ea typeface="ＭＳ Ｐゴシック" panose="020B0600070205080204" pitchFamily="50" charset="-128"/>
                        </a:rPr>
                        <a:t>49</a:t>
                      </a:r>
                      <a:endParaRPr kumimoji="1" lang="ja-JP" altLang="en-US" sz="2000" b="1"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a:solidFill>
                            <a:schemeClr val="tx1"/>
                          </a:solidFill>
                          <a:latin typeface="ＭＳ Ｐゴシック" panose="020B0600070205080204" pitchFamily="50" charset="-128"/>
                          <a:ea typeface="ＭＳ Ｐゴシック" panose="020B0600070205080204" pitchFamily="50" charset="-128"/>
                        </a:rPr>
                        <a:t>50</a:t>
                      </a:r>
                      <a:r>
                        <a:rPr kumimoji="1" lang="ja-JP" altLang="en-US" sz="2000" b="1">
                          <a:solidFill>
                            <a:schemeClr val="tx1"/>
                          </a:solidFill>
                          <a:latin typeface="ＭＳ Ｐゴシック" panose="020B0600070205080204" pitchFamily="50" charset="-128"/>
                          <a:ea typeface="ＭＳ Ｐゴシック" panose="020B0600070205080204" pitchFamily="50" charset="-128"/>
                        </a:rPr>
                        <a:t>～</a:t>
                      </a:r>
                      <a:r>
                        <a:rPr kumimoji="1" lang="en-US" altLang="ja-JP" sz="2000" b="1">
                          <a:solidFill>
                            <a:schemeClr val="tx1"/>
                          </a:solidFill>
                          <a:latin typeface="ＭＳ Ｐゴシック" panose="020B0600070205080204" pitchFamily="50" charset="-128"/>
                          <a:ea typeface="ＭＳ Ｐゴシック" panose="020B0600070205080204" pitchFamily="50" charset="-128"/>
                        </a:rPr>
                        <a:t>54</a:t>
                      </a:r>
                      <a:endParaRPr kumimoji="1" lang="ja-JP" altLang="en-US" sz="2000" b="1"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a:solidFill>
                            <a:schemeClr val="tx1"/>
                          </a:solidFill>
                          <a:highlight>
                            <a:srgbClr val="FFFF00"/>
                          </a:highlight>
                          <a:latin typeface="ＭＳ Ｐゴシック" panose="020B0600070205080204" pitchFamily="50" charset="-128"/>
                          <a:ea typeface="ＭＳ Ｐゴシック" panose="020B0600070205080204" pitchFamily="50" charset="-128"/>
                        </a:rPr>
                        <a:t>55</a:t>
                      </a:r>
                      <a:r>
                        <a:rPr kumimoji="1" lang="ja-JP" altLang="en-US" sz="2000" b="1">
                          <a:solidFill>
                            <a:schemeClr val="tx1"/>
                          </a:solidFill>
                          <a:highlight>
                            <a:srgbClr val="FFFF00"/>
                          </a:highlight>
                          <a:latin typeface="ＭＳ Ｐゴシック" panose="020B0600070205080204" pitchFamily="50" charset="-128"/>
                          <a:ea typeface="ＭＳ Ｐゴシック" panose="020B0600070205080204" pitchFamily="50" charset="-128"/>
                        </a:rPr>
                        <a:t>～</a:t>
                      </a:r>
                      <a:r>
                        <a:rPr kumimoji="1" lang="en-US" altLang="ja-JP" sz="2000" b="1">
                          <a:solidFill>
                            <a:schemeClr val="tx1"/>
                          </a:solidFill>
                          <a:highlight>
                            <a:srgbClr val="FFFF00"/>
                          </a:highlight>
                          <a:latin typeface="ＭＳ Ｐゴシック" panose="020B0600070205080204" pitchFamily="50" charset="-128"/>
                          <a:ea typeface="ＭＳ Ｐゴシック" panose="020B0600070205080204" pitchFamily="50" charset="-128"/>
                        </a:rPr>
                        <a:t>59</a:t>
                      </a:r>
                      <a:endParaRPr kumimoji="1" lang="ja-JP" altLang="en-US" sz="2000" b="1" dirty="0">
                        <a:solidFill>
                          <a:schemeClr val="tx1"/>
                        </a:solidFill>
                        <a:highlight>
                          <a:srgbClr val="FFFF00"/>
                        </a:highlight>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a:solidFill>
                            <a:schemeClr val="tx1"/>
                          </a:solidFill>
                          <a:highlight>
                            <a:srgbClr val="FFFF00"/>
                          </a:highlight>
                          <a:latin typeface="ＭＳ Ｐゴシック" panose="020B0600070205080204" pitchFamily="50" charset="-128"/>
                          <a:ea typeface="ＭＳ Ｐゴシック" panose="020B0600070205080204" pitchFamily="50" charset="-128"/>
                        </a:rPr>
                        <a:t>60</a:t>
                      </a:r>
                      <a:r>
                        <a:rPr kumimoji="1" lang="ja-JP" altLang="en-US" sz="2000" b="1">
                          <a:solidFill>
                            <a:schemeClr val="tx1"/>
                          </a:solidFill>
                          <a:highlight>
                            <a:srgbClr val="FFFF00"/>
                          </a:highlight>
                          <a:latin typeface="ＭＳ Ｐゴシック" panose="020B0600070205080204" pitchFamily="50" charset="-128"/>
                          <a:ea typeface="ＭＳ Ｐゴシック" panose="020B0600070205080204" pitchFamily="50" charset="-128"/>
                        </a:rPr>
                        <a:t>～</a:t>
                      </a:r>
                      <a:r>
                        <a:rPr kumimoji="1" lang="en-US" altLang="ja-JP" sz="2000" b="1">
                          <a:solidFill>
                            <a:schemeClr val="tx1"/>
                          </a:solidFill>
                          <a:highlight>
                            <a:srgbClr val="FFFF00"/>
                          </a:highlight>
                          <a:latin typeface="ＭＳ Ｐゴシック" panose="020B0600070205080204" pitchFamily="50" charset="-128"/>
                          <a:ea typeface="ＭＳ Ｐゴシック" panose="020B0600070205080204" pitchFamily="50" charset="-128"/>
                        </a:rPr>
                        <a:t>64</a:t>
                      </a:r>
                      <a:endParaRPr kumimoji="1" lang="ja-JP" altLang="en-US" sz="2000" b="1" dirty="0">
                        <a:solidFill>
                          <a:schemeClr val="tx1"/>
                        </a:solidFill>
                        <a:highlight>
                          <a:srgbClr val="FFFF00"/>
                        </a:highlight>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a:solidFill>
                            <a:schemeClr val="tx1"/>
                          </a:solidFill>
                          <a:highlight>
                            <a:srgbClr val="FFFF00"/>
                          </a:highlight>
                          <a:latin typeface="ＭＳ Ｐゴシック" panose="020B0600070205080204" pitchFamily="50" charset="-128"/>
                          <a:ea typeface="ＭＳ Ｐゴシック" panose="020B0600070205080204" pitchFamily="50" charset="-128"/>
                        </a:rPr>
                        <a:t>65</a:t>
                      </a:r>
                      <a:r>
                        <a:rPr kumimoji="1" lang="ja-JP" altLang="en-US" sz="2000" b="1">
                          <a:solidFill>
                            <a:schemeClr val="tx1"/>
                          </a:solidFill>
                          <a:highlight>
                            <a:srgbClr val="FFFF00"/>
                          </a:highlight>
                          <a:latin typeface="ＭＳ Ｐゴシック" panose="020B0600070205080204" pitchFamily="50" charset="-128"/>
                          <a:ea typeface="ＭＳ Ｐゴシック" panose="020B0600070205080204" pitchFamily="50" charset="-128"/>
                        </a:rPr>
                        <a:t>～</a:t>
                      </a:r>
                      <a:r>
                        <a:rPr kumimoji="1" lang="en-US" altLang="ja-JP" sz="2000" b="1">
                          <a:solidFill>
                            <a:schemeClr val="tx1"/>
                          </a:solidFill>
                          <a:highlight>
                            <a:srgbClr val="FFFF00"/>
                          </a:highlight>
                          <a:latin typeface="ＭＳ Ｐゴシック" panose="020B0600070205080204" pitchFamily="50" charset="-128"/>
                          <a:ea typeface="ＭＳ Ｐゴシック" panose="020B0600070205080204" pitchFamily="50" charset="-128"/>
                        </a:rPr>
                        <a:t>69</a:t>
                      </a:r>
                      <a:endParaRPr kumimoji="1" lang="ja-JP" altLang="en-US" sz="2000" b="1" dirty="0">
                        <a:solidFill>
                          <a:schemeClr val="tx1"/>
                        </a:solidFill>
                        <a:highlight>
                          <a:srgbClr val="FFFF00"/>
                        </a:highlight>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a:solidFill>
                            <a:schemeClr val="tx1"/>
                          </a:solidFill>
                          <a:latin typeface="ＭＳ Ｐゴシック" panose="020B0600070205080204" pitchFamily="50" charset="-128"/>
                          <a:ea typeface="ＭＳ Ｐゴシック" panose="020B0600070205080204" pitchFamily="50" charset="-128"/>
                        </a:rPr>
                        <a:t>70</a:t>
                      </a:r>
                      <a:r>
                        <a:rPr kumimoji="1" lang="ja-JP" altLang="en-US" sz="2000" b="1">
                          <a:solidFill>
                            <a:schemeClr val="tx1"/>
                          </a:solidFill>
                          <a:latin typeface="ＭＳ Ｐゴシック" panose="020B0600070205080204" pitchFamily="50" charset="-128"/>
                          <a:ea typeface="ＭＳ Ｐゴシック" panose="020B0600070205080204" pitchFamily="50" charset="-128"/>
                        </a:rPr>
                        <a:t>～</a:t>
                      </a:r>
                      <a:endParaRPr kumimoji="1" lang="ja-JP" altLang="en-US" sz="2000" b="1"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94614144"/>
                  </a:ext>
                </a:extLst>
              </a:tr>
              <a:tr h="380961">
                <a:tc>
                  <a:txBody>
                    <a:bodyPr/>
                    <a:lstStyle/>
                    <a:p>
                      <a:r>
                        <a:rPr kumimoji="1" lang="ja-JP" altLang="en-US" sz="2000" b="1">
                          <a:solidFill>
                            <a:schemeClr val="tx1"/>
                          </a:solidFill>
                          <a:latin typeface="ＭＳ Ｐゴシック" panose="020B0600070205080204" pitchFamily="50" charset="-128"/>
                          <a:ea typeface="ＭＳ Ｐゴシック" panose="020B0600070205080204" pitchFamily="50" charset="-128"/>
                        </a:rPr>
                        <a:t>婦人用</a:t>
                      </a:r>
                      <a:endParaRPr kumimoji="1" lang="ja-JP" altLang="en-US" sz="2000" b="1"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a:solidFill>
                            <a:schemeClr val="tx1"/>
                          </a:solidFill>
                          <a:latin typeface="ＭＳ Ｐゴシック" panose="020B0600070205080204" pitchFamily="50" charset="-128"/>
                          <a:ea typeface="ＭＳ Ｐゴシック" panose="020B0600070205080204" pitchFamily="50" charset="-128"/>
                        </a:rPr>
                        <a:t>1,070</a:t>
                      </a:r>
                      <a:endParaRPr kumimoji="1" lang="ja-JP" altLang="en-US" sz="2000" b="1"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a:solidFill>
                            <a:schemeClr val="tx1"/>
                          </a:solidFill>
                          <a:latin typeface="ＭＳ Ｐゴシック" panose="020B0600070205080204" pitchFamily="50" charset="-128"/>
                          <a:ea typeface="ＭＳ Ｐゴシック" panose="020B0600070205080204" pitchFamily="50" charset="-128"/>
                        </a:rPr>
                        <a:t>1,135</a:t>
                      </a:r>
                      <a:endParaRPr kumimoji="1" lang="ja-JP" altLang="en-US" sz="2000" b="1"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chemeClr val="tx1"/>
                          </a:solidFill>
                          <a:latin typeface="ＭＳ Ｐゴシック" panose="020B0600070205080204" pitchFamily="50" charset="-128"/>
                          <a:ea typeface="ＭＳ Ｐゴシック" panose="020B0600070205080204" pitchFamily="50" charset="-128"/>
                        </a:rPr>
                        <a:t>1,778</a:t>
                      </a:r>
                      <a:endParaRPr kumimoji="1" lang="ja-JP" altLang="en-US" sz="2000" b="1"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chemeClr val="tx1"/>
                          </a:solidFill>
                          <a:latin typeface="ＭＳ Ｐゴシック" panose="020B0600070205080204" pitchFamily="50" charset="-128"/>
                          <a:ea typeface="ＭＳ Ｐゴシック" panose="020B0600070205080204" pitchFamily="50" charset="-128"/>
                        </a:rPr>
                        <a:t>1,535</a:t>
                      </a:r>
                      <a:endParaRPr kumimoji="1" lang="ja-JP" altLang="en-US" sz="2000" b="1"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a:solidFill>
                            <a:schemeClr val="tx1"/>
                          </a:solidFill>
                          <a:latin typeface="ＭＳ Ｐゴシック" panose="020B0600070205080204" pitchFamily="50" charset="-128"/>
                          <a:ea typeface="ＭＳ Ｐゴシック" panose="020B0600070205080204" pitchFamily="50" charset="-128"/>
                        </a:rPr>
                        <a:t>1,641</a:t>
                      </a:r>
                      <a:endParaRPr kumimoji="1" lang="ja-JP" altLang="en-US" sz="2000" b="1"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chemeClr val="tx1"/>
                          </a:solidFill>
                          <a:highlight>
                            <a:srgbClr val="FFFF00"/>
                          </a:highlight>
                          <a:latin typeface="ＭＳ Ｐゴシック" panose="020B0600070205080204" pitchFamily="50" charset="-128"/>
                          <a:ea typeface="ＭＳ Ｐゴシック" panose="020B0600070205080204" pitchFamily="50" charset="-128"/>
                        </a:rPr>
                        <a:t>1,552</a:t>
                      </a:r>
                      <a:endParaRPr kumimoji="1" lang="ja-JP" altLang="en-US" sz="2000" b="1" dirty="0">
                        <a:solidFill>
                          <a:schemeClr val="tx1"/>
                        </a:solidFill>
                        <a:highlight>
                          <a:srgbClr val="FFFF00"/>
                        </a:highlight>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chemeClr val="tx1"/>
                          </a:solidFill>
                          <a:highlight>
                            <a:srgbClr val="FFFF00"/>
                          </a:highlight>
                          <a:latin typeface="ＭＳ Ｐゴシック" panose="020B0600070205080204" pitchFamily="50" charset="-128"/>
                          <a:ea typeface="ＭＳ Ｐゴシック" panose="020B0600070205080204" pitchFamily="50" charset="-128"/>
                        </a:rPr>
                        <a:t>1,536</a:t>
                      </a:r>
                      <a:endParaRPr kumimoji="1" lang="ja-JP" altLang="en-US" sz="2000" b="1" dirty="0">
                        <a:solidFill>
                          <a:schemeClr val="tx1"/>
                        </a:solidFill>
                        <a:highlight>
                          <a:srgbClr val="FFFF00"/>
                        </a:highlight>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chemeClr val="tx1"/>
                          </a:solidFill>
                          <a:highlight>
                            <a:srgbClr val="FFFF00"/>
                          </a:highlight>
                          <a:latin typeface="ＭＳ Ｐゴシック" panose="020B0600070205080204" pitchFamily="50" charset="-128"/>
                          <a:ea typeface="ＭＳ Ｐゴシック" panose="020B0600070205080204" pitchFamily="50" charset="-128"/>
                        </a:rPr>
                        <a:t>1,382</a:t>
                      </a:r>
                      <a:endParaRPr kumimoji="1" lang="ja-JP" altLang="en-US" sz="2000" b="1" dirty="0">
                        <a:solidFill>
                          <a:schemeClr val="tx1"/>
                        </a:solidFill>
                        <a:highlight>
                          <a:srgbClr val="FFFF00"/>
                        </a:highlight>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chemeClr val="tx1"/>
                          </a:solidFill>
                          <a:latin typeface="ＭＳ Ｐゴシック" panose="020B0600070205080204" pitchFamily="50" charset="-128"/>
                          <a:ea typeface="ＭＳ Ｐゴシック" panose="020B0600070205080204" pitchFamily="50" charset="-128"/>
                        </a:rPr>
                        <a:t>441</a:t>
                      </a:r>
                      <a:endParaRPr kumimoji="1" lang="ja-JP" altLang="en-US" sz="2000" b="1"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89208004"/>
                  </a:ext>
                </a:extLst>
              </a:tr>
              <a:tr h="374357">
                <a:tc>
                  <a:txBody>
                    <a:bodyPr/>
                    <a:lstStyle/>
                    <a:p>
                      <a:r>
                        <a:rPr kumimoji="1" lang="ja-JP" altLang="en-US" sz="2000" b="1">
                          <a:solidFill>
                            <a:schemeClr val="tx1"/>
                          </a:solidFill>
                          <a:latin typeface="ＭＳ Ｐゴシック" panose="020B0600070205080204" pitchFamily="50" charset="-128"/>
                          <a:ea typeface="ＭＳ Ｐゴシック" panose="020B0600070205080204" pitchFamily="50" charset="-128"/>
                        </a:rPr>
                        <a:t>紳士服</a:t>
                      </a:r>
                      <a:endParaRPr kumimoji="1" lang="ja-JP" altLang="en-US" sz="2000" b="1"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a:solidFill>
                            <a:schemeClr val="tx1"/>
                          </a:solidFill>
                          <a:latin typeface="ＭＳ Ｐゴシック" panose="020B0600070205080204" pitchFamily="50" charset="-128"/>
                          <a:ea typeface="ＭＳ Ｐゴシック" panose="020B0600070205080204" pitchFamily="50" charset="-128"/>
                        </a:rPr>
                        <a:t>612</a:t>
                      </a:r>
                      <a:endParaRPr kumimoji="1" lang="ja-JP" altLang="en-US" sz="2000" b="1"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a:solidFill>
                            <a:schemeClr val="tx1"/>
                          </a:solidFill>
                          <a:latin typeface="ＭＳ Ｐゴシック" panose="020B0600070205080204" pitchFamily="50" charset="-128"/>
                          <a:ea typeface="ＭＳ Ｐゴシック" panose="020B0600070205080204" pitchFamily="50" charset="-128"/>
                        </a:rPr>
                        <a:t>745</a:t>
                      </a:r>
                      <a:endParaRPr kumimoji="1" lang="ja-JP" altLang="en-US" sz="2000" b="1"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chemeClr val="tx1"/>
                          </a:solidFill>
                          <a:latin typeface="ＭＳ Ｐゴシック" panose="020B0600070205080204" pitchFamily="50" charset="-128"/>
                          <a:ea typeface="ＭＳ Ｐゴシック" panose="020B0600070205080204" pitchFamily="50" charset="-128"/>
                        </a:rPr>
                        <a:t>763</a:t>
                      </a:r>
                      <a:endParaRPr kumimoji="1" lang="ja-JP" altLang="en-US" sz="2000" b="1"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a:solidFill>
                            <a:schemeClr val="tx1"/>
                          </a:solidFill>
                          <a:latin typeface="ＭＳ Ｐゴシック" panose="020B0600070205080204" pitchFamily="50" charset="-128"/>
                          <a:ea typeface="ＭＳ Ｐゴシック" panose="020B0600070205080204" pitchFamily="50" charset="-128"/>
                        </a:rPr>
                        <a:t>772</a:t>
                      </a:r>
                      <a:endParaRPr kumimoji="1" lang="ja-JP" altLang="en-US" sz="2000" b="1"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a:solidFill>
                            <a:schemeClr val="tx1"/>
                          </a:solidFill>
                          <a:latin typeface="ＭＳ Ｐゴシック" panose="020B0600070205080204" pitchFamily="50" charset="-128"/>
                          <a:ea typeface="ＭＳ Ｐゴシック" panose="020B0600070205080204" pitchFamily="50" charset="-128"/>
                        </a:rPr>
                        <a:t>847</a:t>
                      </a:r>
                      <a:endParaRPr kumimoji="1" lang="ja-JP" altLang="en-US" sz="2000" b="1"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chemeClr val="tx1"/>
                          </a:solidFill>
                          <a:latin typeface="ＭＳ Ｐゴシック" panose="020B0600070205080204" pitchFamily="50" charset="-128"/>
                          <a:ea typeface="ＭＳ Ｐゴシック" panose="020B0600070205080204" pitchFamily="50" charset="-128"/>
                        </a:rPr>
                        <a:t>815</a:t>
                      </a:r>
                      <a:endParaRPr kumimoji="1" lang="ja-JP" altLang="en-US" sz="2000" b="1"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chemeClr val="tx1"/>
                          </a:solidFill>
                          <a:latin typeface="ＭＳ Ｐゴシック" panose="020B0600070205080204" pitchFamily="50" charset="-128"/>
                          <a:ea typeface="ＭＳ Ｐゴシック" panose="020B0600070205080204" pitchFamily="50" charset="-128"/>
                        </a:rPr>
                        <a:t>495</a:t>
                      </a:r>
                      <a:endParaRPr kumimoji="1" lang="ja-JP" altLang="en-US" sz="2000" b="1"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a:solidFill>
                            <a:schemeClr val="tx1"/>
                          </a:solidFill>
                          <a:latin typeface="ＭＳ Ｐゴシック" panose="020B0600070205080204" pitchFamily="50" charset="-128"/>
                          <a:ea typeface="ＭＳ Ｐゴシック" panose="020B0600070205080204" pitchFamily="50" charset="-128"/>
                        </a:rPr>
                        <a:t>284</a:t>
                      </a:r>
                      <a:endParaRPr kumimoji="1" lang="ja-JP" altLang="en-US" sz="2000" b="1"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chemeClr val="tx1"/>
                          </a:solidFill>
                          <a:latin typeface="ＭＳ Ｐゴシック" panose="020B0600070205080204" pitchFamily="50" charset="-128"/>
                          <a:ea typeface="ＭＳ Ｐゴシック" panose="020B0600070205080204" pitchFamily="50" charset="-128"/>
                        </a:rPr>
                        <a:t>136</a:t>
                      </a:r>
                      <a:endParaRPr kumimoji="1" lang="ja-JP" altLang="en-US" sz="2000" b="1"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78645418"/>
                  </a:ext>
                </a:extLst>
              </a:tr>
              <a:tr h="374357">
                <a:tc>
                  <a:txBody>
                    <a:bodyPr/>
                    <a:lstStyle/>
                    <a:p>
                      <a:r>
                        <a:rPr kumimoji="1" lang="ja-JP" altLang="en-US" sz="2000" b="1" dirty="0">
                          <a:solidFill>
                            <a:schemeClr val="tx1"/>
                          </a:solidFill>
                          <a:latin typeface="ＭＳ Ｐゴシック" panose="020B0600070205080204" pitchFamily="50" charset="-128"/>
                          <a:ea typeface="ＭＳ Ｐゴシック" panose="020B0600070205080204" pitchFamily="50" charset="-128"/>
                        </a:rPr>
                        <a:t>履物・他</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a:solidFill>
                            <a:schemeClr val="tx1"/>
                          </a:solidFill>
                          <a:latin typeface="ＭＳ Ｐゴシック" panose="020B0600070205080204" pitchFamily="50" charset="-128"/>
                          <a:ea typeface="ＭＳ Ｐゴシック" panose="020B0600070205080204" pitchFamily="50" charset="-128"/>
                        </a:rPr>
                        <a:t>1,054</a:t>
                      </a:r>
                      <a:endParaRPr kumimoji="1" lang="ja-JP" altLang="en-US" sz="2000" b="1"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a:solidFill>
                            <a:schemeClr val="tx1"/>
                          </a:solidFill>
                          <a:latin typeface="ＭＳ Ｐゴシック" panose="020B0600070205080204" pitchFamily="50" charset="-128"/>
                          <a:ea typeface="ＭＳ Ｐゴシック" panose="020B0600070205080204" pitchFamily="50" charset="-128"/>
                        </a:rPr>
                        <a:t>1,668</a:t>
                      </a:r>
                      <a:endParaRPr kumimoji="1" lang="ja-JP" altLang="en-US" sz="2000" b="1"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chemeClr val="tx1"/>
                          </a:solidFill>
                          <a:latin typeface="ＭＳ Ｐゴシック" panose="020B0600070205080204" pitchFamily="50" charset="-128"/>
                          <a:ea typeface="ＭＳ Ｐゴシック" panose="020B0600070205080204" pitchFamily="50" charset="-128"/>
                        </a:rPr>
                        <a:t>1,527</a:t>
                      </a:r>
                      <a:endParaRPr kumimoji="1" lang="ja-JP" altLang="en-US" sz="2000" b="1"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a:solidFill>
                            <a:schemeClr val="tx1"/>
                          </a:solidFill>
                          <a:latin typeface="ＭＳ Ｐゴシック" panose="020B0600070205080204" pitchFamily="50" charset="-128"/>
                          <a:ea typeface="ＭＳ Ｐゴシック" panose="020B0600070205080204" pitchFamily="50" charset="-128"/>
                        </a:rPr>
                        <a:t>970</a:t>
                      </a:r>
                      <a:endParaRPr kumimoji="1" lang="ja-JP" altLang="en-US" sz="2000" b="1"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chemeClr val="tx1"/>
                          </a:solidFill>
                          <a:latin typeface="ＭＳ Ｐゴシック" panose="020B0600070205080204" pitchFamily="50" charset="-128"/>
                          <a:ea typeface="ＭＳ Ｐゴシック" panose="020B0600070205080204" pitchFamily="50" charset="-128"/>
                        </a:rPr>
                        <a:t>610</a:t>
                      </a:r>
                      <a:endParaRPr kumimoji="1" lang="ja-JP" altLang="en-US" sz="2000" b="1"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a:solidFill>
                            <a:schemeClr val="tx1"/>
                          </a:solidFill>
                          <a:latin typeface="ＭＳ Ｐゴシック" panose="020B0600070205080204" pitchFamily="50" charset="-128"/>
                          <a:ea typeface="ＭＳ Ｐゴシック" panose="020B0600070205080204" pitchFamily="50" charset="-128"/>
                        </a:rPr>
                        <a:t>539</a:t>
                      </a:r>
                      <a:endParaRPr kumimoji="1" lang="ja-JP" altLang="en-US" sz="2000" b="1"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a:solidFill>
                            <a:schemeClr val="tx1"/>
                          </a:solidFill>
                          <a:latin typeface="ＭＳ Ｐゴシック" panose="020B0600070205080204" pitchFamily="50" charset="-128"/>
                          <a:ea typeface="ＭＳ Ｐゴシック" panose="020B0600070205080204" pitchFamily="50" charset="-128"/>
                        </a:rPr>
                        <a:t>447</a:t>
                      </a:r>
                      <a:endParaRPr kumimoji="1" lang="ja-JP" altLang="en-US" sz="2000" b="1"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a:solidFill>
                            <a:schemeClr val="tx1"/>
                          </a:solidFill>
                          <a:latin typeface="ＭＳ Ｐゴシック" panose="020B0600070205080204" pitchFamily="50" charset="-128"/>
                          <a:ea typeface="ＭＳ Ｐゴシック" panose="020B0600070205080204" pitchFamily="50" charset="-128"/>
                        </a:rPr>
                        <a:t>308</a:t>
                      </a:r>
                      <a:endParaRPr kumimoji="1" lang="ja-JP" altLang="en-US" sz="2000" b="1"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chemeClr val="tx1"/>
                          </a:solidFill>
                          <a:latin typeface="ＭＳ Ｐゴシック" panose="020B0600070205080204" pitchFamily="50" charset="-128"/>
                          <a:ea typeface="ＭＳ Ｐゴシック" panose="020B0600070205080204" pitchFamily="50" charset="-128"/>
                        </a:rPr>
                        <a:t>146</a:t>
                      </a:r>
                      <a:endParaRPr kumimoji="1" lang="ja-JP" altLang="en-US" sz="2000" b="1"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71464822"/>
                  </a:ext>
                </a:extLst>
              </a:tr>
              <a:tr h="646617">
                <a:tc>
                  <a:txBody>
                    <a:bodyPr/>
                    <a:lstStyle/>
                    <a:p>
                      <a:r>
                        <a:rPr kumimoji="1" lang="ja-JP" altLang="en-US" sz="2000" b="1">
                          <a:solidFill>
                            <a:schemeClr val="tx1"/>
                          </a:solidFill>
                          <a:latin typeface="ＭＳ Ｐゴシック" panose="020B0600070205080204" pitchFamily="50" charset="-128"/>
                          <a:ea typeface="ＭＳ Ｐゴシック" panose="020B0600070205080204" pitchFamily="50" charset="-128"/>
                        </a:rPr>
                        <a:t>衣類</a:t>
                      </a:r>
                      <a:endParaRPr kumimoji="1" lang="en-US" altLang="ja-JP" sz="2000" b="1">
                        <a:solidFill>
                          <a:schemeClr val="tx1"/>
                        </a:solidFill>
                        <a:latin typeface="ＭＳ Ｐゴシック" panose="020B0600070205080204" pitchFamily="50" charset="-128"/>
                        <a:ea typeface="ＭＳ Ｐゴシック" panose="020B0600070205080204" pitchFamily="50" charset="-128"/>
                      </a:endParaRPr>
                    </a:p>
                    <a:p>
                      <a:r>
                        <a:rPr kumimoji="1" lang="ja-JP" altLang="en-US" sz="2000" b="1">
                          <a:solidFill>
                            <a:schemeClr val="tx1"/>
                          </a:solidFill>
                          <a:latin typeface="ＭＳ Ｐゴシック" panose="020B0600070205080204" pitchFamily="50" charset="-128"/>
                          <a:ea typeface="ＭＳ Ｐゴシック" panose="020B0600070205080204" pitchFamily="50" charset="-128"/>
                        </a:rPr>
                        <a:t>（合計）</a:t>
                      </a:r>
                      <a:endParaRPr kumimoji="1" lang="ja-JP" altLang="en-US" sz="2000" b="1"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a:solidFill>
                            <a:schemeClr val="tx1"/>
                          </a:solidFill>
                          <a:latin typeface="ＭＳ Ｐゴシック" panose="020B0600070205080204" pitchFamily="50" charset="-128"/>
                          <a:ea typeface="ＭＳ Ｐゴシック" panose="020B0600070205080204" pitchFamily="50" charset="-128"/>
                        </a:rPr>
                        <a:t>2,801</a:t>
                      </a:r>
                      <a:endParaRPr kumimoji="1" lang="ja-JP" altLang="en-US" sz="2000" b="1"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chemeClr val="tx1"/>
                          </a:solidFill>
                          <a:latin typeface="ＭＳ Ｐゴシック" panose="020B0600070205080204" pitchFamily="50" charset="-128"/>
                          <a:ea typeface="ＭＳ Ｐゴシック" panose="020B0600070205080204" pitchFamily="50" charset="-128"/>
                        </a:rPr>
                        <a:t>4,191</a:t>
                      </a:r>
                      <a:endParaRPr kumimoji="1" lang="ja-JP" altLang="en-US" sz="2000" b="1"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chemeClr val="tx1"/>
                          </a:solidFill>
                          <a:latin typeface="ＭＳ Ｐゴシック" panose="020B0600070205080204" pitchFamily="50" charset="-128"/>
                          <a:ea typeface="ＭＳ Ｐゴシック" panose="020B0600070205080204" pitchFamily="50" charset="-128"/>
                        </a:rPr>
                        <a:t>3,824</a:t>
                      </a:r>
                      <a:endParaRPr kumimoji="1" lang="ja-JP" altLang="en-US" sz="2000" b="1"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chemeClr val="tx1"/>
                          </a:solidFill>
                          <a:latin typeface="ＭＳ Ｐゴシック" panose="020B0600070205080204" pitchFamily="50" charset="-128"/>
                          <a:ea typeface="ＭＳ Ｐゴシック" panose="020B0600070205080204" pitchFamily="50" charset="-128"/>
                        </a:rPr>
                        <a:t>3,383</a:t>
                      </a:r>
                      <a:endParaRPr kumimoji="1" lang="ja-JP" altLang="en-US" sz="2000" b="1"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chemeClr val="tx1"/>
                          </a:solidFill>
                          <a:latin typeface="ＭＳ Ｐゴシック" panose="020B0600070205080204" pitchFamily="50" charset="-128"/>
                          <a:ea typeface="ＭＳ Ｐゴシック" panose="020B0600070205080204" pitchFamily="50" charset="-128"/>
                        </a:rPr>
                        <a:t>3,009</a:t>
                      </a:r>
                      <a:endParaRPr kumimoji="1" lang="ja-JP" altLang="en-US" sz="2000" b="1"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chemeClr val="tx1"/>
                          </a:solidFill>
                          <a:latin typeface="ＭＳ Ｐゴシック" panose="020B0600070205080204" pitchFamily="50" charset="-128"/>
                          <a:ea typeface="ＭＳ Ｐゴシック" panose="020B0600070205080204" pitchFamily="50" charset="-128"/>
                        </a:rPr>
                        <a:t>2,890</a:t>
                      </a:r>
                      <a:endParaRPr kumimoji="1" lang="ja-JP" altLang="en-US" sz="2000" b="1"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chemeClr val="tx1"/>
                          </a:solidFill>
                          <a:latin typeface="ＭＳ Ｐゴシック" panose="020B0600070205080204" pitchFamily="50" charset="-128"/>
                          <a:ea typeface="ＭＳ Ｐゴシック" panose="020B0600070205080204" pitchFamily="50" charset="-128"/>
                        </a:rPr>
                        <a:t>2,324</a:t>
                      </a:r>
                      <a:endParaRPr kumimoji="1" lang="ja-JP" altLang="en-US" sz="2000" b="1"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chemeClr val="tx1"/>
                          </a:solidFill>
                          <a:latin typeface="ＭＳ Ｐゴシック" panose="020B0600070205080204" pitchFamily="50" charset="-128"/>
                          <a:ea typeface="ＭＳ Ｐゴシック" panose="020B0600070205080204" pitchFamily="50" charset="-128"/>
                        </a:rPr>
                        <a:t>1,241</a:t>
                      </a:r>
                      <a:endParaRPr kumimoji="1" lang="ja-JP" altLang="en-US" sz="2000" b="1"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chemeClr val="tx1"/>
                          </a:solidFill>
                          <a:latin typeface="ＭＳ Ｐゴシック" panose="020B0600070205080204" pitchFamily="50" charset="-128"/>
                          <a:ea typeface="ＭＳ Ｐゴシック" panose="020B0600070205080204" pitchFamily="50" charset="-128"/>
                        </a:rPr>
                        <a:t>631</a:t>
                      </a:r>
                      <a:endParaRPr kumimoji="1" lang="ja-JP" altLang="en-US" sz="2000" b="1"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78471027"/>
                  </a:ext>
                </a:extLst>
              </a:tr>
              <a:tr h="501410">
                <a:tc>
                  <a:txBody>
                    <a:bodyPr/>
                    <a:lstStyle/>
                    <a:p>
                      <a:r>
                        <a:rPr kumimoji="1" lang="ja-JP" altLang="en-US" sz="2000" b="1">
                          <a:solidFill>
                            <a:schemeClr val="tx1"/>
                          </a:solidFill>
                          <a:latin typeface="ＭＳ Ｐゴシック" panose="020B0600070205080204" pitchFamily="50" charset="-128"/>
                          <a:ea typeface="ＭＳ Ｐゴシック" panose="020B0600070205080204" pitchFamily="50" charset="-128"/>
                        </a:rPr>
                        <a:t>割合</a:t>
                      </a:r>
                      <a:endParaRPr kumimoji="1" lang="ja-JP" altLang="en-US" sz="2000" b="1"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a:solidFill>
                            <a:schemeClr val="tx1"/>
                          </a:solidFill>
                          <a:latin typeface="ＭＳ Ｐゴシック" panose="020B0600070205080204" pitchFamily="50" charset="-128"/>
                          <a:ea typeface="ＭＳ Ｐゴシック" panose="020B0600070205080204" pitchFamily="50" charset="-128"/>
                        </a:rPr>
                        <a:t>11</a:t>
                      </a:r>
                      <a:r>
                        <a:rPr kumimoji="1" lang="ja-JP" altLang="en-US" sz="2000" b="1">
                          <a:solidFill>
                            <a:schemeClr val="tx1"/>
                          </a:solidFill>
                          <a:latin typeface="ＭＳ Ｐゴシック" panose="020B0600070205080204" pitchFamily="50" charset="-128"/>
                          <a:ea typeface="ＭＳ Ｐゴシック" panose="020B0600070205080204" pitchFamily="50" charset="-128"/>
                        </a:rPr>
                        <a:t>％</a:t>
                      </a:r>
                      <a:endParaRPr kumimoji="1" lang="ja-JP" altLang="en-US" sz="2000" b="1"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a:solidFill>
                            <a:schemeClr val="tx1"/>
                          </a:solidFill>
                          <a:latin typeface="ＭＳ Ｐゴシック" panose="020B0600070205080204" pitchFamily="50" charset="-128"/>
                          <a:ea typeface="ＭＳ Ｐゴシック" panose="020B0600070205080204" pitchFamily="50" charset="-128"/>
                        </a:rPr>
                        <a:t>16</a:t>
                      </a:r>
                      <a:r>
                        <a:rPr kumimoji="1" lang="ja-JP" altLang="en-US" sz="2000" b="1">
                          <a:solidFill>
                            <a:schemeClr val="tx1"/>
                          </a:solidFill>
                          <a:latin typeface="ＭＳ Ｐゴシック" panose="020B0600070205080204" pitchFamily="50" charset="-128"/>
                          <a:ea typeface="ＭＳ Ｐゴシック" panose="020B0600070205080204" pitchFamily="50" charset="-128"/>
                        </a:rPr>
                        <a:t>％</a:t>
                      </a:r>
                      <a:endParaRPr kumimoji="1" lang="ja-JP" altLang="en-US" sz="2000" b="1"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chemeClr val="tx1"/>
                          </a:solidFill>
                          <a:latin typeface="ＭＳ Ｐゴシック" panose="020B0600070205080204" pitchFamily="50" charset="-128"/>
                          <a:ea typeface="ＭＳ Ｐゴシック" panose="020B0600070205080204" pitchFamily="50" charset="-128"/>
                        </a:rPr>
                        <a:t>15</a:t>
                      </a:r>
                      <a:r>
                        <a:rPr kumimoji="1" lang="ja-JP" altLang="en-US" sz="2000" b="1" dirty="0">
                          <a:solidFill>
                            <a:schemeClr val="tx1"/>
                          </a:solidFill>
                          <a:latin typeface="ＭＳ Ｐゴシック" panose="020B0600070205080204" pitchFamily="50" charset="-128"/>
                          <a:ea typeface="ＭＳ Ｐゴシック" panose="020B0600070205080204"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chemeClr val="tx1"/>
                          </a:solidFill>
                          <a:latin typeface="ＭＳ Ｐゴシック" panose="020B0600070205080204" pitchFamily="50" charset="-128"/>
                          <a:ea typeface="ＭＳ Ｐゴシック" panose="020B0600070205080204" pitchFamily="50" charset="-128"/>
                        </a:rPr>
                        <a:t>14</a:t>
                      </a:r>
                      <a:r>
                        <a:rPr kumimoji="1" lang="ja-JP" altLang="en-US" sz="2000" b="1" dirty="0">
                          <a:solidFill>
                            <a:schemeClr val="tx1"/>
                          </a:solidFill>
                          <a:latin typeface="ＭＳ Ｐゴシック" panose="020B0600070205080204" pitchFamily="50" charset="-128"/>
                          <a:ea typeface="ＭＳ Ｐゴシック" panose="020B0600070205080204"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chemeClr val="tx1"/>
                          </a:solidFill>
                          <a:latin typeface="ＭＳ Ｐゴシック" panose="020B0600070205080204" pitchFamily="50" charset="-128"/>
                          <a:ea typeface="ＭＳ Ｐゴシック" panose="020B0600070205080204" pitchFamily="50" charset="-128"/>
                        </a:rPr>
                        <a:t>14</a:t>
                      </a:r>
                      <a:r>
                        <a:rPr kumimoji="1" lang="ja-JP" altLang="en-US" sz="2000" b="1" dirty="0">
                          <a:solidFill>
                            <a:schemeClr val="tx1"/>
                          </a:solidFill>
                          <a:latin typeface="ＭＳ Ｐゴシック" panose="020B0600070205080204" pitchFamily="50" charset="-128"/>
                          <a:ea typeface="ＭＳ Ｐゴシック" panose="020B0600070205080204"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chemeClr val="tx1"/>
                          </a:solidFill>
                          <a:latin typeface="ＭＳ Ｐゴシック" panose="020B0600070205080204" pitchFamily="50" charset="-128"/>
                          <a:ea typeface="ＭＳ Ｐゴシック" panose="020B0600070205080204" pitchFamily="50" charset="-128"/>
                        </a:rPr>
                        <a:t>13</a:t>
                      </a:r>
                      <a:r>
                        <a:rPr kumimoji="1" lang="ja-JP" altLang="en-US" sz="2000" b="1" dirty="0">
                          <a:solidFill>
                            <a:schemeClr val="tx1"/>
                          </a:solidFill>
                          <a:latin typeface="ＭＳ Ｐゴシック" panose="020B0600070205080204" pitchFamily="50" charset="-128"/>
                          <a:ea typeface="ＭＳ Ｐゴシック" panose="020B0600070205080204"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a:solidFill>
                            <a:schemeClr val="tx1"/>
                          </a:solidFill>
                          <a:latin typeface="ＭＳ Ｐゴシック" panose="020B0600070205080204" pitchFamily="50" charset="-128"/>
                          <a:ea typeface="ＭＳ Ｐゴシック" panose="020B0600070205080204" pitchFamily="50" charset="-128"/>
                        </a:rPr>
                        <a:t>11</a:t>
                      </a:r>
                      <a:r>
                        <a:rPr kumimoji="1" lang="ja-JP" altLang="en-US" sz="2000" b="1">
                          <a:solidFill>
                            <a:schemeClr val="tx1"/>
                          </a:solidFill>
                          <a:latin typeface="ＭＳ Ｐゴシック" panose="020B0600070205080204" pitchFamily="50" charset="-128"/>
                          <a:ea typeface="ＭＳ Ｐゴシック" panose="020B0600070205080204" pitchFamily="50" charset="-128"/>
                        </a:rPr>
                        <a:t>％</a:t>
                      </a:r>
                      <a:endParaRPr kumimoji="1" lang="ja-JP" altLang="en-US" sz="2000" b="1"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a:solidFill>
                            <a:schemeClr val="tx1"/>
                          </a:solidFill>
                          <a:latin typeface="ＭＳ Ｐゴシック" panose="020B0600070205080204" pitchFamily="50" charset="-128"/>
                          <a:ea typeface="ＭＳ Ｐゴシック" panose="020B0600070205080204" pitchFamily="50" charset="-128"/>
                        </a:rPr>
                        <a:t>10</a:t>
                      </a:r>
                      <a:r>
                        <a:rPr kumimoji="1" lang="ja-JP" altLang="en-US" sz="2000" b="1">
                          <a:solidFill>
                            <a:schemeClr val="tx1"/>
                          </a:solidFill>
                          <a:latin typeface="ＭＳ Ｐゴシック" panose="020B0600070205080204" pitchFamily="50" charset="-128"/>
                          <a:ea typeface="ＭＳ Ｐゴシック" panose="020B0600070205080204" pitchFamily="50" charset="-128"/>
                        </a:rPr>
                        <a:t>％</a:t>
                      </a:r>
                      <a:endParaRPr kumimoji="1" lang="ja-JP" altLang="en-US" sz="2000" b="1"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1" dirty="0">
                          <a:solidFill>
                            <a:schemeClr val="tx1"/>
                          </a:solidFill>
                          <a:latin typeface="ＭＳ Ｐゴシック" panose="020B0600070205080204" pitchFamily="50" charset="-128"/>
                          <a:ea typeface="ＭＳ Ｐゴシック" panose="020B0600070205080204" pitchFamily="50" charset="-128"/>
                        </a:rPr>
                        <a:t>8</a:t>
                      </a:r>
                      <a:r>
                        <a:rPr kumimoji="1" lang="ja-JP" altLang="en-US" sz="2000" b="1" dirty="0">
                          <a:solidFill>
                            <a:schemeClr val="tx1"/>
                          </a:solidFill>
                          <a:latin typeface="ＭＳ Ｐゴシック" panose="020B0600070205080204" pitchFamily="50" charset="-128"/>
                          <a:ea typeface="ＭＳ Ｐゴシック" panose="020B0600070205080204"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19327066"/>
                  </a:ext>
                </a:extLst>
              </a:tr>
            </a:tbl>
          </a:graphicData>
        </a:graphic>
      </p:graphicFrame>
      <p:graphicFrame>
        <p:nvGraphicFramePr>
          <p:cNvPr id="3" name="表 2">
            <a:extLst>
              <a:ext uri="{FF2B5EF4-FFF2-40B4-BE49-F238E27FC236}">
                <a16:creationId xmlns:a16="http://schemas.microsoft.com/office/drawing/2014/main" id="{32AE67F8-184D-4BD0-931F-7C30C4E32A54}"/>
              </a:ext>
            </a:extLst>
          </p:cNvPr>
          <p:cNvGraphicFramePr>
            <a:graphicFrameLocks noGrp="1"/>
          </p:cNvGraphicFramePr>
          <p:nvPr>
            <p:extLst>
              <p:ext uri="{D42A27DB-BD31-4B8C-83A1-F6EECF244321}">
                <p14:modId xmlns:p14="http://schemas.microsoft.com/office/powerpoint/2010/main" val="4198736992"/>
              </p:ext>
            </p:extLst>
          </p:nvPr>
        </p:nvGraphicFramePr>
        <p:xfrm>
          <a:off x="191069" y="3494116"/>
          <a:ext cx="11846256" cy="3804513"/>
        </p:xfrm>
        <a:graphic>
          <a:graphicData uri="http://schemas.openxmlformats.org/drawingml/2006/table">
            <a:tbl>
              <a:tblPr firstRow="1" bandRow="1">
                <a:tableStyleId>{5C22544A-7EE6-4342-B048-85BDC9FD1C3A}</a:tableStyleId>
              </a:tblPr>
              <a:tblGrid>
                <a:gridCol w="1200733">
                  <a:extLst>
                    <a:ext uri="{9D8B030D-6E8A-4147-A177-3AD203B41FA5}">
                      <a16:colId xmlns:a16="http://schemas.microsoft.com/office/drawing/2014/main" val="3859027574"/>
                    </a:ext>
                  </a:extLst>
                </a:gridCol>
                <a:gridCol w="1283921">
                  <a:extLst>
                    <a:ext uri="{9D8B030D-6E8A-4147-A177-3AD203B41FA5}">
                      <a16:colId xmlns:a16="http://schemas.microsoft.com/office/drawing/2014/main" val="3311244351"/>
                    </a:ext>
                  </a:extLst>
                </a:gridCol>
                <a:gridCol w="1278512">
                  <a:extLst>
                    <a:ext uri="{9D8B030D-6E8A-4147-A177-3AD203B41FA5}">
                      <a16:colId xmlns:a16="http://schemas.microsoft.com/office/drawing/2014/main" val="1407679050"/>
                    </a:ext>
                  </a:extLst>
                </a:gridCol>
                <a:gridCol w="1097591">
                  <a:extLst>
                    <a:ext uri="{9D8B030D-6E8A-4147-A177-3AD203B41FA5}">
                      <a16:colId xmlns:a16="http://schemas.microsoft.com/office/drawing/2014/main" val="3995812138"/>
                    </a:ext>
                  </a:extLst>
                </a:gridCol>
                <a:gridCol w="952853">
                  <a:extLst>
                    <a:ext uri="{9D8B030D-6E8A-4147-A177-3AD203B41FA5}">
                      <a16:colId xmlns:a16="http://schemas.microsoft.com/office/drawing/2014/main" val="1130179385"/>
                    </a:ext>
                  </a:extLst>
                </a:gridCol>
                <a:gridCol w="1350881">
                  <a:extLst>
                    <a:ext uri="{9D8B030D-6E8A-4147-A177-3AD203B41FA5}">
                      <a16:colId xmlns:a16="http://schemas.microsoft.com/office/drawing/2014/main" val="676895403"/>
                    </a:ext>
                  </a:extLst>
                </a:gridCol>
                <a:gridCol w="1097590">
                  <a:extLst>
                    <a:ext uri="{9D8B030D-6E8A-4147-A177-3AD203B41FA5}">
                      <a16:colId xmlns:a16="http://schemas.microsoft.com/office/drawing/2014/main" val="2431490623"/>
                    </a:ext>
                  </a:extLst>
                </a:gridCol>
                <a:gridCol w="1194081">
                  <a:extLst>
                    <a:ext uri="{9D8B030D-6E8A-4147-A177-3AD203B41FA5}">
                      <a16:colId xmlns:a16="http://schemas.microsoft.com/office/drawing/2014/main" val="1338709583"/>
                    </a:ext>
                  </a:extLst>
                </a:gridCol>
                <a:gridCol w="1266450">
                  <a:extLst>
                    <a:ext uri="{9D8B030D-6E8A-4147-A177-3AD203B41FA5}">
                      <a16:colId xmlns:a16="http://schemas.microsoft.com/office/drawing/2014/main" val="2770391243"/>
                    </a:ext>
                  </a:extLst>
                </a:gridCol>
                <a:gridCol w="1123644">
                  <a:extLst>
                    <a:ext uri="{9D8B030D-6E8A-4147-A177-3AD203B41FA5}">
                      <a16:colId xmlns:a16="http://schemas.microsoft.com/office/drawing/2014/main" val="1774037058"/>
                    </a:ext>
                  </a:extLst>
                </a:gridCol>
              </a:tblGrid>
              <a:tr h="329793">
                <a:tc>
                  <a:txBody>
                    <a:bodyPr/>
                    <a:lstStyle/>
                    <a:p>
                      <a:endParaRPr kumimoji="1" lang="ja-JP" altLang="en-US" sz="1400" b="1"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b="1" dirty="0">
                          <a:solidFill>
                            <a:schemeClr val="tx1"/>
                          </a:solidFill>
                          <a:latin typeface="ＭＳ Ｐゴシック" panose="020B0600070205080204" pitchFamily="50" charset="-128"/>
                          <a:ea typeface="ＭＳ Ｐゴシック" panose="020B0600070205080204" pitchFamily="50" charset="-128"/>
                        </a:rPr>
                        <a:t>～</a:t>
                      </a:r>
                      <a:r>
                        <a:rPr kumimoji="1" lang="en-US" altLang="ja-JP" sz="1400" b="1" dirty="0">
                          <a:solidFill>
                            <a:schemeClr val="tx1"/>
                          </a:solidFill>
                          <a:latin typeface="ＭＳ Ｐゴシック" panose="020B0600070205080204" pitchFamily="50" charset="-128"/>
                          <a:ea typeface="ＭＳ Ｐゴシック" panose="020B0600070205080204" pitchFamily="50" charset="-128"/>
                        </a:rPr>
                        <a:t>34</a:t>
                      </a:r>
                      <a:r>
                        <a:rPr kumimoji="1" lang="ja-JP" altLang="en-US" sz="1400" b="1" dirty="0">
                          <a:solidFill>
                            <a:schemeClr val="tx1"/>
                          </a:solidFill>
                          <a:latin typeface="ＭＳ Ｐゴシック" panose="020B0600070205080204" pitchFamily="50" charset="-128"/>
                          <a:ea typeface="ＭＳ Ｐゴシック" panose="020B0600070205080204" pitchFamily="50" charset="-128"/>
                        </a:rPr>
                        <a:t>歳</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b="1" dirty="0">
                          <a:solidFill>
                            <a:schemeClr val="tx1"/>
                          </a:solidFill>
                          <a:latin typeface="ＭＳ Ｐゴシック" panose="020B0600070205080204" pitchFamily="50" charset="-128"/>
                          <a:ea typeface="ＭＳ Ｐゴシック" panose="020B0600070205080204" pitchFamily="50" charset="-128"/>
                        </a:rPr>
                        <a:t>35</a:t>
                      </a:r>
                      <a:r>
                        <a:rPr kumimoji="1" lang="ja-JP" altLang="en-US" sz="1400" b="1" dirty="0">
                          <a:solidFill>
                            <a:schemeClr val="tx1"/>
                          </a:solidFill>
                          <a:latin typeface="ＭＳ Ｐゴシック" panose="020B0600070205080204" pitchFamily="50" charset="-128"/>
                          <a:ea typeface="ＭＳ Ｐゴシック" panose="020B0600070205080204" pitchFamily="50" charset="-128"/>
                        </a:rPr>
                        <a:t>～</a:t>
                      </a:r>
                      <a:r>
                        <a:rPr kumimoji="1" lang="en-US" altLang="ja-JP" sz="1400" b="1" dirty="0">
                          <a:solidFill>
                            <a:schemeClr val="tx1"/>
                          </a:solidFill>
                          <a:latin typeface="ＭＳ Ｐゴシック" panose="020B0600070205080204" pitchFamily="50" charset="-128"/>
                          <a:ea typeface="ＭＳ Ｐゴシック" panose="020B0600070205080204" pitchFamily="50" charset="-128"/>
                        </a:rPr>
                        <a:t>39</a:t>
                      </a:r>
                      <a:endParaRPr kumimoji="1" lang="ja-JP" altLang="en-US" sz="1400" b="1"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b="1" dirty="0">
                          <a:solidFill>
                            <a:schemeClr val="tx1"/>
                          </a:solidFill>
                          <a:latin typeface="ＭＳ Ｐゴシック" panose="020B0600070205080204" pitchFamily="50" charset="-128"/>
                          <a:ea typeface="ＭＳ Ｐゴシック" panose="020B0600070205080204" pitchFamily="50" charset="-128"/>
                        </a:rPr>
                        <a:t>40</a:t>
                      </a:r>
                      <a:r>
                        <a:rPr kumimoji="1" lang="ja-JP" altLang="en-US" sz="1400" b="1" dirty="0">
                          <a:solidFill>
                            <a:schemeClr val="tx1"/>
                          </a:solidFill>
                          <a:latin typeface="ＭＳ Ｐゴシック" panose="020B0600070205080204" pitchFamily="50" charset="-128"/>
                          <a:ea typeface="ＭＳ Ｐゴシック" panose="020B0600070205080204" pitchFamily="50" charset="-128"/>
                        </a:rPr>
                        <a:t>～</a:t>
                      </a:r>
                      <a:r>
                        <a:rPr kumimoji="1" lang="en-US" altLang="ja-JP" sz="1400" b="1" dirty="0">
                          <a:solidFill>
                            <a:schemeClr val="tx1"/>
                          </a:solidFill>
                          <a:latin typeface="ＭＳ Ｐゴシック" panose="020B0600070205080204" pitchFamily="50" charset="-128"/>
                          <a:ea typeface="ＭＳ Ｐゴシック" panose="020B0600070205080204" pitchFamily="50" charset="-128"/>
                        </a:rPr>
                        <a:t>44</a:t>
                      </a:r>
                      <a:endParaRPr kumimoji="1" lang="ja-JP" altLang="en-US" sz="1400" b="1"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b="1" dirty="0">
                          <a:solidFill>
                            <a:schemeClr val="tx1"/>
                          </a:solidFill>
                          <a:latin typeface="ＭＳ Ｐゴシック" panose="020B0600070205080204" pitchFamily="50" charset="-128"/>
                          <a:ea typeface="ＭＳ Ｐゴシック" panose="020B0600070205080204" pitchFamily="50" charset="-128"/>
                        </a:rPr>
                        <a:t>45</a:t>
                      </a:r>
                      <a:r>
                        <a:rPr kumimoji="1" lang="ja-JP" altLang="en-US" sz="1400" b="1" dirty="0">
                          <a:solidFill>
                            <a:schemeClr val="tx1"/>
                          </a:solidFill>
                          <a:latin typeface="ＭＳ Ｐゴシック" panose="020B0600070205080204" pitchFamily="50" charset="-128"/>
                          <a:ea typeface="ＭＳ Ｐゴシック" panose="020B0600070205080204" pitchFamily="50" charset="-128"/>
                        </a:rPr>
                        <a:t>～</a:t>
                      </a:r>
                      <a:r>
                        <a:rPr kumimoji="1" lang="en-US" altLang="ja-JP" sz="1400" b="1" dirty="0">
                          <a:solidFill>
                            <a:schemeClr val="tx1"/>
                          </a:solidFill>
                          <a:latin typeface="ＭＳ Ｐゴシック" panose="020B0600070205080204" pitchFamily="50" charset="-128"/>
                          <a:ea typeface="ＭＳ Ｐゴシック" panose="020B0600070205080204" pitchFamily="50" charset="-128"/>
                        </a:rPr>
                        <a:t>49</a:t>
                      </a:r>
                      <a:endParaRPr kumimoji="1" lang="ja-JP" altLang="en-US" sz="1400" b="1"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b="1" dirty="0">
                          <a:solidFill>
                            <a:schemeClr val="tx1"/>
                          </a:solidFill>
                          <a:latin typeface="ＭＳ Ｐゴシック" panose="020B0600070205080204" pitchFamily="50" charset="-128"/>
                          <a:ea typeface="ＭＳ Ｐゴシック" panose="020B0600070205080204" pitchFamily="50" charset="-128"/>
                        </a:rPr>
                        <a:t>50</a:t>
                      </a:r>
                      <a:r>
                        <a:rPr kumimoji="1" lang="ja-JP" altLang="en-US" sz="1400" b="1" dirty="0">
                          <a:solidFill>
                            <a:schemeClr val="tx1"/>
                          </a:solidFill>
                          <a:latin typeface="ＭＳ Ｐゴシック" panose="020B0600070205080204" pitchFamily="50" charset="-128"/>
                          <a:ea typeface="ＭＳ Ｐゴシック" panose="020B0600070205080204" pitchFamily="50" charset="-128"/>
                        </a:rPr>
                        <a:t>～</a:t>
                      </a:r>
                      <a:r>
                        <a:rPr kumimoji="1" lang="en-US" altLang="ja-JP" sz="1400" b="1" dirty="0">
                          <a:solidFill>
                            <a:schemeClr val="tx1"/>
                          </a:solidFill>
                          <a:latin typeface="ＭＳ Ｐゴシック" panose="020B0600070205080204" pitchFamily="50" charset="-128"/>
                          <a:ea typeface="ＭＳ Ｐゴシック" panose="020B0600070205080204" pitchFamily="50" charset="-128"/>
                        </a:rPr>
                        <a:t>54</a:t>
                      </a:r>
                      <a:endParaRPr kumimoji="1" lang="ja-JP" altLang="en-US" sz="1400" b="1"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b="1" dirty="0">
                          <a:solidFill>
                            <a:schemeClr val="tx1"/>
                          </a:solidFill>
                          <a:latin typeface="ＭＳ Ｐゴシック" panose="020B0600070205080204" pitchFamily="50" charset="-128"/>
                          <a:ea typeface="ＭＳ Ｐゴシック" panose="020B0600070205080204" pitchFamily="50" charset="-128"/>
                        </a:rPr>
                        <a:t>55</a:t>
                      </a:r>
                      <a:r>
                        <a:rPr kumimoji="1" lang="ja-JP" altLang="en-US" sz="1400" b="1" dirty="0">
                          <a:solidFill>
                            <a:schemeClr val="tx1"/>
                          </a:solidFill>
                          <a:latin typeface="ＭＳ Ｐゴシック" panose="020B0600070205080204" pitchFamily="50" charset="-128"/>
                          <a:ea typeface="ＭＳ Ｐゴシック" panose="020B0600070205080204" pitchFamily="50" charset="-128"/>
                        </a:rPr>
                        <a:t>～</a:t>
                      </a:r>
                      <a:r>
                        <a:rPr kumimoji="1" lang="en-US" altLang="ja-JP" sz="1400" b="1" dirty="0">
                          <a:solidFill>
                            <a:schemeClr val="tx1"/>
                          </a:solidFill>
                          <a:latin typeface="ＭＳ Ｐゴシック" panose="020B0600070205080204" pitchFamily="50" charset="-128"/>
                          <a:ea typeface="ＭＳ Ｐゴシック" panose="020B0600070205080204" pitchFamily="50" charset="-128"/>
                        </a:rPr>
                        <a:t>59</a:t>
                      </a:r>
                      <a:endParaRPr kumimoji="1" lang="ja-JP" altLang="en-US" sz="1400" b="1"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b="1" dirty="0">
                          <a:solidFill>
                            <a:schemeClr val="tx1"/>
                          </a:solidFill>
                          <a:latin typeface="ＭＳ Ｐゴシック" panose="020B0600070205080204" pitchFamily="50" charset="-128"/>
                          <a:ea typeface="ＭＳ Ｐゴシック" panose="020B0600070205080204" pitchFamily="50" charset="-128"/>
                        </a:rPr>
                        <a:t>60</a:t>
                      </a:r>
                      <a:r>
                        <a:rPr kumimoji="1" lang="ja-JP" altLang="en-US" sz="1400" b="1" dirty="0">
                          <a:solidFill>
                            <a:schemeClr val="tx1"/>
                          </a:solidFill>
                          <a:latin typeface="ＭＳ Ｐゴシック" panose="020B0600070205080204" pitchFamily="50" charset="-128"/>
                          <a:ea typeface="ＭＳ Ｐゴシック" panose="020B0600070205080204" pitchFamily="50" charset="-128"/>
                        </a:rPr>
                        <a:t>～</a:t>
                      </a:r>
                      <a:r>
                        <a:rPr kumimoji="1" lang="en-US" altLang="ja-JP" sz="1400" b="1" dirty="0">
                          <a:solidFill>
                            <a:schemeClr val="tx1"/>
                          </a:solidFill>
                          <a:latin typeface="ＭＳ Ｐゴシック" panose="020B0600070205080204" pitchFamily="50" charset="-128"/>
                          <a:ea typeface="ＭＳ Ｐゴシック" panose="020B0600070205080204" pitchFamily="50" charset="-128"/>
                        </a:rPr>
                        <a:t>64</a:t>
                      </a:r>
                      <a:endParaRPr kumimoji="1" lang="ja-JP" altLang="en-US" sz="1400" b="1"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b="1" dirty="0">
                          <a:solidFill>
                            <a:schemeClr val="tx1"/>
                          </a:solidFill>
                          <a:latin typeface="ＭＳ Ｐゴシック" panose="020B0600070205080204" pitchFamily="50" charset="-128"/>
                          <a:ea typeface="ＭＳ Ｐゴシック" panose="020B0600070205080204" pitchFamily="50" charset="-128"/>
                        </a:rPr>
                        <a:t>65</a:t>
                      </a:r>
                      <a:r>
                        <a:rPr kumimoji="1" lang="ja-JP" altLang="en-US" sz="1400" b="1" dirty="0">
                          <a:solidFill>
                            <a:schemeClr val="tx1"/>
                          </a:solidFill>
                          <a:latin typeface="ＭＳ Ｐゴシック" panose="020B0600070205080204" pitchFamily="50" charset="-128"/>
                          <a:ea typeface="ＭＳ Ｐゴシック" panose="020B0600070205080204" pitchFamily="50" charset="-128"/>
                        </a:rPr>
                        <a:t>～</a:t>
                      </a:r>
                      <a:r>
                        <a:rPr kumimoji="1" lang="en-US" altLang="ja-JP" sz="1400" b="1" dirty="0">
                          <a:solidFill>
                            <a:schemeClr val="tx1"/>
                          </a:solidFill>
                          <a:latin typeface="ＭＳ Ｐゴシック" panose="020B0600070205080204" pitchFamily="50" charset="-128"/>
                          <a:ea typeface="ＭＳ Ｐゴシック" panose="020B0600070205080204" pitchFamily="50" charset="-128"/>
                        </a:rPr>
                        <a:t>69</a:t>
                      </a:r>
                      <a:endParaRPr kumimoji="1" lang="ja-JP" altLang="en-US" sz="1400" b="1"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b="1" dirty="0">
                          <a:solidFill>
                            <a:schemeClr val="tx1"/>
                          </a:solidFill>
                          <a:latin typeface="ＭＳ Ｐゴシック" panose="020B0600070205080204" pitchFamily="50" charset="-128"/>
                          <a:ea typeface="ＭＳ Ｐゴシック" panose="020B0600070205080204" pitchFamily="50" charset="-128"/>
                        </a:rPr>
                        <a:t>70</a:t>
                      </a:r>
                      <a:r>
                        <a:rPr kumimoji="1" lang="ja-JP" altLang="en-US" sz="1400" b="1" dirty="0">
                          <a:solidFill>
                            <a:schemeClr val="tx1"/>
                          </a:solidFill>
                          <a:latin typeface="ＭＳ Ｐゴシック" panose="020B0600070205080204" pitchFamily="50" charset="-128"/>
                          <a:ea typeface="ＭＳ Ｐゴシック" panose="020B0600070205080204"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75440413"/>
                  </a:ext>
                </a:extLst>
              </a:tr>
              <a:tr h="5606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dirty="0">
                          <a:solidFill>
                            <a:schemeClr val="tx1"/>
                          </a:solidFill>
                          <a:latin typeface="ＭＳ Ｐゴシック" panose="020B0600070205080204" pitchFamily="50" charset="-128"/>
                          <a:ea typeface="ＭＳ Ｐゴシック" panose="020B0600070205080204" pitchFamily="50" charset="-128"/>
                        </a:rPr>
                        <a:t>婦人用</a:t>
                      </a:r>
                    </a:p>
                    <a:p>
                      <a:endParaRPr kumimoji="1" lang="ja-JP" altLang="en-US" sz="1800" b="1"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800" b="1" dirty="0">
                          <a:solidFill>
                            <a:schemeClr val="tx1"/>
                          </a:solidFill>
                          <a:latin typeface="ＭＳ Ｐゴシック" panose="020B0600070205080204" pitchFamily="50" charset="-128"/>
                          <a:ea typeface="ＭＳ Ｐゴシック" panose="020B0600070205080204" pitchFamily="50" charset="-128"/>
                        </a:rPr>
                        <a:t>1,098</a:t>
                      </a:r>
                      <a:endParaRPr kumimoji="1" lang="ja-JP" altLang="en-US" sz="1800" b="1"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800" b="1" dirty="0">
                          <a:solidFill>
                            <a:schemeClr val="tx1"/>
                          </a:solidFill>
                          <a:latin typeface="ＭＳ Ｐゴシック" panose="020B0600070205080204" pitchFamily="50" charset="-128"/>
                          <a:ea typeface="ＭＳ Ｐゴシック" panose="020B0600070205080204" pitchFamily="50" charset="-128"/>
                        </a:rPr>
                        <a:t>1,818</a:t>
                      </a:r>
                      <a:endParaRPr kumimoji="1" lang="ja-JP" altLang="en-US" sz="1800" b="1"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800" b="1" dirty="0">
                          <a:solidFill>
                            <a:schemeClr val="tx1"/>
                          </a:solidFill>
                          <a:latin typeface="ＭＳ Ｐゴシック" panose="020B0600070205080204" pitchFamily="50" charset="-128"/>
                          <a:ea typeface="ＭＳ Ｐゴシック" panose="020B0600070205080204" pitchFamily="50" charset="-128"/>
                        </a:rPr>
                        <a:t>1,521</a:t>
                      </a:r>
                      <a:endParaRPr kumimoji="1" lang="ja-JP" altLang="en-US" sz="1800" b="1"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800" b="1" dirty="0">
                          <a:solidFill>
                            <a:schemeClr val="tx1"/>
                          </a:solidFill>
                          <a:latin typeface="ＭＳ Ｐゴシック" panose="020B0600070205080204" pitchFamily="50" charset="-128"/>
                          <a:ea typeface="ＭＳ Ｐゴシック" panose="020B0600070205080204" pitchFamily="50" charset="-128"/>
                        </a:rPr>
                        <a:t>1,601</a:t>
                      </a:r>
                      <a:endParaRPr kumimoji="1" lang="ja-JP" altLang="en-US" sz="1800" b="1"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800" b="1" dirty="0">
                          <a:solidFill>
                            <a:schemeClr val="tx1"/>
                          </a:solidFill>
                          <a:latin typeface="ＭＳ Ｐゴシック" panose="020B0600070205080204" pitchFamily="50" charset="-128"/>
                          <a:ea typeface="ＭＳ Ｐゴシック" panose="020B0600070205080204" pitchFamily="50" charset="-128"/>
                        </a:rPr>
                        <a:t>1,464</a:t>
                      </a:r>
                      <a:endParaRPr kumimoji="1" lang="ja-JP" altLang="en-US" sz="1800" b="1"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800" b="1" dirty="0">
                          <a:solidFill>
                            <a:schemeClr val="tx1"/>
                          </a:solidFill>
                          <a:latin typeface="ＭＳ Ｐゴシック" panose="020B0600070205080204" pitchFamily="50" charset="-128"/>
                          <a:ea typeface="ＭＳ Ｐゴシック" panose="020B0600070205080204" pitchFamily="50" charset="-128"/>
                        </a:rPr>
                        <a:t>1,425</a:t>
                      </a:r>
                      <a:endParaRPr kumimoji="1" lang="ja-JP" altLang="en-US" sz="1800" b="1"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800" b="1" dirty="0">
                          <a:solidFill>
                            <a:schemeClr val="tx1"/>
                          </a:solidFill>
                          <a:latin typeface="ＭＳ Ｐゴシック" panose="020B0600070205080204" pitchFamily="50" charset="-128"/>
                          <a:ea typeface="ＭＳ Ｐゴシック" panose="020B0600070205080204" pitchFamily="50" charset="-128"/>
                        </a:rPr>
                        <a:t>1,189</a:t>
                      </a:r>
                      <a:endParaRPr kumimoji="1" lang="ja-JP" altLang="en-US" sz="1800" b="1"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800" b="1" dirty="0">
                          <a:solidFill>
                            <a:schemeClr val="tx1"/>
                          </a:solidFill>
                          <a:latin typeface="ＭＳ Ｐゴシック" panose="020B0600070205080204" pitchFamily="50" charset="-128"/>
                          <a:ea typeface="ＭＳ Ｐゴシック" panose="020B0600070205080204" pitchFamily="50" charset="-128"/>
                        </a:rPr>
                        <a:t>541</a:t>
                      </a:r>
                      <a:endParaRPr kumimoji="1" lang="ja-JP" altLang="en-US" sz="1800" b="1"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800" b="1" dirty="0">
                          <a:solidFill>
                            <a:schemeClr val="tx1"/>
                          </a:solidFill>
                          <a:latin typeface="ＭＳ Ｐゴシック" panose="020B0600070205080204" pitchFamily="50" charset="-128"/>
                          <a:ea typeface="ＭＳ Ｐゴシック" panose="020B0600070205080204" pitchFamily="50" charset="-128"/>
                        </a:rPr>
                        <a:t>502</a:t>
                      </a:r>
                      <a:endParaRPr kumimoji="1" lang="ja-JP" altLang="en-US" sz="1800" b="1"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11031810"/>
                  </a:ext>
                </a:extLst>
              </a:tr>
              <a:tr h="329793">
                <a:tc>
                  <a:txBody>
                    <a:bodyPr/>
                    <a:lstStyle/>
                    <a:p>
                      <a:r>
                        <a:rPr kumimoji="1" lang="ja-JP" altLang="en-US" sz="1800" b="1" dirty="0">
                          <a:solidFill>
                            <a:schemeClr val="tx1"/>
                          </a:solidFill>
                          <a:latin typeface="ＭＳ Ｐゴシック" panose="020B0600070205080204" pitchFamily="50" charset="-128"/>
                          <a:ea typeface="ＭＳ Ｐゴシック" panose="020B0600070205080204" pitchFamily="50" charset="-128"/>
                        </a:rPr>
                        <a:t>紳士服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800" b="1" dirty="0">
                          <a:solidFill>
                            <a:schemeClr val="tx1"/>
                          </a:solidFill>
                          <a:latin typeface="ＭＳ Ｐゴシック" panose="020B0600070205080204" pitchFamily="50" charset="-128"/>
                          <a:ea typeface="ＭＳ Ｐゴシック" panose="020B0600070205080204" pitchFamily="50" charset="-128"/>
                        </a:rPr>
                        <a:t>630</a:t>
                      </a:r>
                      <a:endParaRPr kumimoji="1" lang="ja-JP" altLang="en-US" sz="1800" b="1"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800" b="1" dirty="0">
                          <a:solidFill>
                            <a:schemeClr val="tx1"/>
                          </a:solidFill>
                          <a:latin typeface="ＭＳ Ｐゴシック" panose="020B0600070205080204" pitchFamily="50" charset="-128"/>
                          <a:ea typeface="ＭＳ Ｐゴシック" panose="020B0600070205080204" pitchFamily="50" charset="-128"/>
                        </a:rPr>
                        <a:t>747</a:t>
                      </a:r>
                      <a:endParaRPr kumimoji="1" lang="ja-JP" altLang="en-US" sz="1800" b="1"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800" b="1" dirty="0">
                          <a:solidFill>
                            <a:schemeClr val="tx1"/>
                          </a:solidFill>
                          <a:latin typeface="ＭＳ Ｐゴシック" panose="020B0600070205080204" pitchFamily="50" charset="-128"/>
                          <a:ea typeface="ＭＳ Ｐゴシック" panose="020B0600070205080204" pitchFamily="50" charset="-128"/>
                        </a:rPr>
                        <a:t>763</a:t>
                      </a:r>
                      <a:endParaRPr kumimoji="1" lang="ja-JP" altLang="en-US" sz="1800" b="1"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800" b="1" dirty="0">
                          <a:solidFill>
                            <a:schemeClr val="tx1"/>
                          </a:solidFill>
                          <a:latin typeface="ＭＳ Ｐゴシック" panose="020B0600070205080204" pitchFamily="50" charset="-128"/>
                          <a:ea typeface="ＭＳ Ｐゴシック" panose="020B0600070205080204" pitchFamily="50" charset="-128"/>
                        </a:rPr>
                        <a:t>753</a:t>
                      </a:r>
                      <a:endParaRPr kumimoji="1" lang="ja-JP" altLang="en-US" sz="1800" b="1"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800" b="1" dirty="0">
                          <a:solidFill>
                            <a:schemeClr val="tx1"/>
                          </a:solidFill>
                          <a:latin typeface="ＭＳ Ｐゴシック" panose="020B0600070205080204" pitchFamily="50" charset="-128"/>
                          <a:ea typeface="ＭＳ Ｐゴシック" panose="020B0600070205080204" pitchFamily="50" charset="-128"/>
                        </a:rPr>
                        <a:t>780</a:t>
                      </a:r>
                      <a:endParaRPr kumimoji="1" lang="ja-JP" altLang="en-US" sz="1800" b="1"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800" b="1" dirty="0">
                          <a:solidFill>
                            <a:schemeClr val="tx1"/>
                          </a:solidFill>
                          <a:latin typeface="ＭＳ Ｐゴシック" panose="020B0600070205080204" pitchFamily="50" charset="-128"/>
                          <a:ea typeface="ＭＳ Ｐゴシック" panose="020B0600070205080204" pitchFamily="50" charset="-128"/>
                        </a:rPr>
                        <a:t>734</a:t>
                      </a:r>
                      <a:endParaRPr kumimoji="1" lang="ja-JP" altLang="en-US" sz="1800" b="1"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800" b="1" dirty="0">
                          <a:solidFill>
                            <a:schemeClr val="tx1"/>
                          </a:solidFill>
                          <a:latin typeface="ＭＳ Ｐゴシック" panose="020B0600070205080204" pitchFamily="50" charset="-128"/>
                          <a:ea typeface="ＭＳ Ｐゴシック" panose="020B0600070205080204" pitchFamily="50" charset="-128"/>
                        </a:rPr>
                        <a:t>359</a:t>
                      </a:r>
                      <a:endParaRPr kumimoji="1" lang="ja-JP" altLang="en-US" sz="1800" b="1"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800" b="1" dirty="0">
                          <a:solidFill>
                            <a:schemeClr val="tx1"/>
                          </a:solidFill>
                          <a:latin typeface="ＭＳ Ｐゴシック" panose="020B0600070205080204" pitchFamily="50" charset="-128"/>
                          <a:ea typeface="ＭＳ Ｐゴシック" panose="020B0600070205080204" pitchFamily="50" charset="-128"/>
                        </a:rPr>
                        <a:t>256</a:t>
                      </a:r>
                      <a:endParaRPr kumimoji="1" lang="ja-JP" altLang="en-US" sz="1800" b="1"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800" b="1" dirty="0">
                          <a:solidFill>
                            <a:schemeClr val="tx1"/>
                          </a:solidFill>
                          <a:latin typeface="ＭＳ Ｐゴシック" panose="020B0600070205080204" pitchFamily="50" charset="-128"/>
                          <a:ea typeface="ＭＳ Ｐゴシック" panose="020B0600070205080204" pitchFamily="50" charset="-128"/>
                        </a:rPr>
                        <a:t>240</a:t>
                      </a:r>
                      <a:endParaRPr kumimoji="1" lang="ja-JP" altLang="en-US" sz="1800" b="1"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59200793"/>
                  </a:ext>
                </a:extLst>
              </a:tr>
              <a:tr h="7915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dirty="0">
                          <a:solidFill>
                            <a:schemeClr val="tx1"/>
                          </a:solidFill>
                          <a:latin typeface="ＭＳ Ｐゴシック" panose="020B0600070205080204" pitchFamily="50" charset="-128"/>
                          <a:ea typeface="ＭＳ Ｐゴシック" panose="020B0600070205080204" pitchFamily="50" charset="-128"/>
                        </a:rPr>
                        <a:t>履物・その他</a:t>
                      </a:r>
                    </a:p>
                    <a:p>
                      <a:endParaRPr kumimoji="1" lang="ja-JP" altLang="en-US" sz="1800" b="1"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800" b="1" dirty="0">
                          <a:solidFill>
                            <a:schemeClr val="tx1"/>
                          </a:solidFill>
                          <a:latin typeface="ＭＳ Ｐゴシック" panose="020B0600070205080204" pitchFamily="50" charset="-128"/>
                          <a:ea typeface="ＭＳ Ｐゴシック" panose="020B0600070205080204" pitchFamily="50" charset="-128"/>
                        </a:rPr>
                        <a:t>1,049</a:t>
                      </a:r>
                      <a:endParaRPr kumimoji="1" lang="ja-JP" altLang="en-US" sz="1800" b="1"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800" b="1" dirty="0">
                          <a:solidFill>
                            <a:schemeClr val="tx1"/>
                          </a:solidFill>
                          <a:latin typeface="ＭＳ Ｐゴシック" panose="020B0600070205080204" pitchFamily="50" charset="-128"/>
                          <a:ea typeface="ＭＳ Ｐゴシック" panose="020B0600070205080204" pitchFamily="50" charset="-128"/>
                        </a:rPr>
                        <a:t>1,714</a:t>
                      </a:r>
                      <a:endParaRPr kumimoji="1" lang="ja-JP" altLang="en-US" sz="1800" b="1"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800" b="1" dirty="0">
                          <a:solidFill>
                            <a:schemeClr val="tx1"/>
                          </a:solidFill>
                          <a:latin typeface="ＭＳ Ｐゴシック" panose="020B0600070205080204" pitchFamily="50" charset="-128"/>
                          <a:ea typeface="ＭＳ Ｐゴシック" panose="020B0600070205080204" pitchFamily="50" charset="-128"/>
                        </a:rPr>
                        <a:t>1,483</a:t>
                      </a:r>
                      <a:endParaRPr kumimoji="1" lang="ja-JP" altLang="en-US" sz="1800" b="1"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800" b="1" dirty="0">
                          <a:solidFill>
                            <a:schemeClr val="tx1"/>
                          </a:solidFill>
                          <a:latin typeface="ＭＳ Ｐゴシック" panose="020B0600070205080204" pitchFamily="50" charset="-128"/>
                          <a:ea typeface="ＭＳ Ｐゴシック" panose="020B0600070205080204" pitchFamily="50" charset="-128"/>
                        </a:rPr>
                        <a:t>974</a:t>
                      </a:r>
                      <a:endParaRPr kumimoji="1" lang="ja-JP" altLang="en-US" sz="1800" b="1"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800" b="1" dirty="0">
                          <a:solidFill>
                            <a:schemeClr val="tx1"/>
                          </a:solidFill>
                          <a:latin typeface="ＭＳ Ｐゴシック" panose="020B0600070205080204" pitchFamily="50" charset="-128"/>
                          <a:ea typeface="ＭＳ Ｐゴシック" panose="020B0600070205080204" pitchFamily="50" charset="-128"/>
                        </a:rPr>
                        <a:t>653</a:t>
                      </a:r>
                      <a:endParaRPr kumimoji="1" lang="ja-JP" altLang="en-US" sz="1800" b="1"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800" b="1" dirty="0">
                          <a:solidFill>
                            <a:schemeClr val="tx1"/>
                          </a:solidFill>
                          <a:latin typeface="ＭＳ Ｐゴシック" panose="020B0600070205080204" pitchFamily="50" charset="-128"/>
                          <a:ea typeface="ＭＳ Ｐゴシック" panose="020B0600070205080204" pitchFamily="50" charset="-128"/>
                        </a:rPr>
                        <a:t>489</a:t>
                      </a:r>
                      <a:endParaRPr kumimoji="1" lang="ja-JP" altLang="en-US" sz="1800" b="1"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800" b="1" dirty="0">
                          <a:solidFill>
                            <a:schemeClr val="tx1"/>
                          </a:solidFill>
                          <a:latin typeface="ＭＳ Ｐゴシック" panose="020B0600070205080204" pitchFamily="50" charset="-128"/>
                          <a:ea typeface="ＭＳ Ｐゴシック" panose="020B0600070205080204" pitchFamily="50" charset="-128"/>
                        </a:rPr>
                        <a:t>418</a:t>
                      </a:r>
                      <a:endParaRPr kumimoji="1" lang="ja-JP" altLang="en-US" sz="1800" b="1"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800" b="1" dirty="0">
                          <a:solidFill>
                            <a:schemeClr val="tx1"/>
                          </a:solidFill>
                          <a:latin typeface="ＭＳ Ｐゴシック" panose="020B0600070205080204" pitchFamily="50" charset="-128"/>
                          <a:ea typeface="ＭＳ Ｐゴシック" panose="020B0600070205080204" pitchFamily="50" charset="-128"/>
                        </a:rPr>
                        <a:t>343</a:t>
                      </a:r>
                      <a:endParaRPr kumimoji="1" lang="ja-JP" altLang="en-US" sz="1800" b="1"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800" b="1" dirty="0">
                          <a:solidFill>
                            <a:schemeClr val="tx1"/>
                          </a:solidFill>
                          <a:latin typeface="ＭＳ Ｐゴシック" panose="020B0600070205080204" pitchFamily="50" charset="-128"/>
                          <a:ea typeface="ＭＳ Ｐゴシック" panose="020B0600070205080204" pitchFamily="50" charset="-128"/>
                        </a:rPr>
                        <a:t>167</a:t>
                      </a:r>
                      <a:endParaRPr kumimoji="1" lang="ja-JP" altLang="en-US" sz="1800" b="1"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2973473"/>
                  </a:ext>
                </a:extLst>
              </a:tr>
              <a:tr h="5606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dirty="0">
                          <a:solidFill>
                            <a:schemeClr val="tx1"/>
                          </a:solidFill>
                          <a:latin typeface="ＭＳ Ｐゴシック" panose="020B0600070205080204" pitchFamily="50" charset="-128"/>
                          <a:ea typeface="ＭＳ Ｐゴシック" panose="020B0600070205080204" pitchFamily="50" charset="-128"/>
                        </a:rPr>
                        <a:t>衣類</a:t>
                      </a:r>
                      <a:endParaRPr kumimoji="1" lang="en-US" altLang="ja-JP" sz="1800" b="1" dirty="0">
                        <a:solidFill>
                          <a:schemeClr val="tx1"/>
                        </a:solidFill>
                        <a:latin typeface="ＭＳ Ｐゴシック" panose="020B0600070205080204" pitchFamily="50" charset="-128"/>
                        <a:ea typeface="ＭＳ Ｐゴシック" panose="020B060007020508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dirty="0">
                          <a:solidFill>
                            <a:schemeClr val="tx1"/>
                          </a:solidFill>
                          <a:latin typeface="ＭＳ Ｐゴシック" panose="020B0600070205080204" pitchFamily="50" charset="-128"/>
                          <a:ea typeface="ＭＳ Ｐゴシック" panose="020B0600070205080204" pitchFamily="50" charset="-128"/>
                        </a:rPr>
                        <a:t>（合計）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800" b="1" dirty="0">
                          <a:solidFill>
                            <a:schemeClr val="tx1"/>
                          </a:solidFill>
                          <a:latin typeface="ＭＳ Ｐゴシック" panose="020B0600070205080204" pitchFamily="50" charset="-128"/>
                          <a:ea typeface="ＭＳ Ｐゴシック" panose="020B0600070205080204" pitchFamily="50" charset="-128"/>
                        </a:rPr>
                        <a:t>2,776</a:t>
                      </a:r>
                      <a:endParaRPr kumimoji="1" lang="ja-JP" altLang="en-US" sz="1800" b="1"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800" b="1" dirty="0">
                          <a:solidFill>
                            <a:schemeClr val="tx1"/>
                          </a:solidFill>
                          <a:latin typeface="ＭＳ Ｐゴシック" panose="020B0600070205080204" pitchFamily="50" charset="-128"/>
                          <a:ea typeface="ＭＳ Ｐゴシック" panose="020B0600070205080204" pitchFamily="50" charset="-128"/>
                        </a:rPr>
                        <a:t>4,279</a:t>
                      </a:r>
                      <a:endParaRPr kumimoji="1" lang="ja-JP" altLang="en-US" sz="1800" b="1"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800" b="1" dirty="0">
                          <a:solidFill>
                            <a:schemeClr val="tx1"/>
                          </a:solidFill>
                          <a:latin typeface="ＭＳ Ｐゴシック" panose="020B0600070205080204" pitchFamily="50" charset="-128"/>
                          <a:ea typeface="ＭＳ Ｐゴシック" panose="020B0600070205080204" pitchFamily="50" charset="-128"/>
                        </a:rPr>
                        <a:t>3,767</a:t>
                      </a:r>
                      <a:endParaRPr kumimoji="1" lang="ja-JP" altLang="en-US" sz="1800" b="1"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800" b="1" dirty="0">
                          <a:solidFill>
                            <a:schemeClr val="tx1"/>
                          </a:solidFill>
                          <a:latin typeface="ＭＳ Ｐゴシック" panose="020B0600070205080204" pitchFamily="50" charset="-128"/>
                          <a:ea typeface="ＭＳ Ｐゴシック" panose="020B0600070205080204" pitchFamily="50" charset="-128"/>
                        </a:rPr>
                        <a:t>3,328</a:t>
                      </a:r>
                      <a:endParaRPr kumimoji="1" lang="ja-JP" altLang="en-US" sz="1800" b="1"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800" b="1" dirty="0">
                          <a:solidFill>
                            <a:schemeClr val="tx1"/>
                          </a:solidFill>
                          <a:latin typeface="ＭＳ Ｐゴシック" panose="020B0600070205080204" pitchFamily="50" charset="-128"/>
                          <a:ea typeface="ＭＳ Ｐゴシック" panose="020B0600070205080204" pitchFamily="50" charset="-128"/>
                        </a:rPr>
                        <a:t>2,896</a:t>
                      </a:r>
                      <a:endParaRPr kumimoji="1" lang="ja-JP" altLang="en-US" sz="1800" b="1"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800" b="1" dirty="0">
                          <a:solidFill>
                            <a:schemeClr val="tx1"/>
                          </a:solidFill>
                          <a:latin typeface="ＭＳ Ｐゴシック" panose="020B0600070205080204" pitchFamily="50" charset="-128"/>
                          <a:ea typeface="ＭＳ Ｐゴシック" panose="020B0600070205080204" pitchFamily="50" charset="-128"/>
                        </a:rPr>
                        <a:t>2,647</a:t>
                      </a:r>
                      <a:endParaRPr kumimoji="1" lang="ja-JP" altLang="en-US" sz="1800" b="1"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800" b="1" dirty="0">
                          <a:solidFill>
                            <a:schemeClr val="tx1"/>
                          </a:solidFill>
                          <a:latin typeface="ＭＳ Ｐゴシック" panose="020B0600070205080204" pitchFamily="50" charset="-128"/>
                          <a:ea typeface="ＭＳ Ｐゴシック" panose="020B0600070205080204" pitchFamily="50" charset="-128"/>
                        </a:rPr>
                        <a:t>1,965</a:t>
                      </a:r>
                      <a:endParaRPr kumimoji="1" lang="ja-JP" altLang="en-US" sz="1800" b="1"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800" b="1" dirty="0">
                          <a:solidFill>
                            <a:schemeClr val="tx1"/>
                          </a:solidFill>
                          <a:latin typeface="ＭＳ Ｐゴシック" panose="020B0600070205080204" pitchFamily="50" charset="-128"/>
                          <a:ea typeface="ＭＳ Ｐゴシック" panose="020B0600070205080204" pitchFamily="50" charset="-128"/>
                        </a:rPr>
                        <a:t>1,140</a:t>
                      </a:r>
                      <a:endParaRPr kumimoji="1" lang="ja-JP" altLang="en-US" sz="1800" b="1"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800" b="1" dirty="0">
                          <a:solidFill>
                            <a:schemeClr val="tx1"/>
                          </a:solidFill>
                          <a:latin typeface="ＭＳ Ｐゴシック" panose="020B0600070205080204" pitchFamily="50" charset="-128"/>
                          <a:ea typeface="ＭＳ Ｐゴシック" panose="020B0600070205080204" pitchFamily="50" charset="-128"/>
                        </a:rPr>
                        <a:t>908</a:t>
                      </a:r>
                      <a:endParaRPr kumimoji="1" lang="ja-JP" altLang="en-US" sz="1800" b="1"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6152562"/>
                  </a:ext>
                </a:extLst>
              </a:tr>
              <a:tr h="7915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dirty="0">
                          <a:solidFill>
                            <a:schemeClr val="tx1"/>
                          </a:solidFill>
                          <a:latin typeface="ＭＳ Ｐゴシック" panose="020B0600070205080204" pitchFamily="50" charset="-128"/>
                          <a:ea typeface="ＭＳ Ｐゴシック" panose="020B0600070205080204" pitchFamily="50" charset="-128"/>
                        </a:rPr>
                        <a:t>ネット支出に占める割合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800" b="1" dirty="0">
                          <a:solidFill>
                            <a:schemeClr val="tx1"/>
                          </a:solidFill>
                          <a:latin typeface="ＭＳ Ｐゴシック" panose="020B0600070205080204" pitchFamily="50" charset="-128"/>
                          <a:ea typeface="ＭＳ Ｐゴシック" panose="020B0600070205080204" pitchFamily="50" charset="-128"/>
                        </a:rPr>
                        <a:t>10</a:t>
                      </a:r>
                      <a:r>
                        <a:rPr kumimoji="1" lang="ja-JP" altLang="en-US" sz="1800" b="1" dirty="0">
                          <a:solidFill>
                            <a:schemeClr val="tx1"/>
                          </a:solidFill>
                          <a:latin typeface="ＭＳ Ｐゴシック" panose="020B0600070205080204" pitchFamily="50" charset="-128"/>
                          <a:ea typeface="ＭＳ Ｐゴシック" panose="020B0600070205080204"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800" b="1" dirty="0">
                          <a:solidFill>
                            <a:schemeClr val="tx1"/>
                          </a:solidFill>
                          <a:latin typeface="ＭＳ Ｐゴシック" panose="020B0600070205080204" pitchFamily="50" charset="-128"/>
                          <a:ea typeface="ＭＳ Ｐゴシック" panose="020B0600070205080204" pitchFamily="50" charset="-128"/>
                        </a:rPr>
                        <a:t>16</a:t>
                      </a:r>
                      <a:r>
                        <a:rPr kumimoji="1" lang="ja-JP" altLang="en-US" sz="1800" b="1" dirty="0">
                          <a:solidFill>
                            <a:schemeClr val="tx1"/>
                          </a:solidFill>
                          <a:latin typeface="ＭＳ Ｐゴシック" panose="020B0600070205080204" pitchFamily="50" charset="-128"/>
                          <a:ea typeface="ＭＳ Ｐゴシック" panose="020B0600070205080204"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800" b="1" dirty="0">
                          <a:solidFill>
                            <a:schemeClr val="tx1"/>
                          </a:solidFill>
                          <a:latin typeface="ＭＳ Ｐゴシック" panose="020B0600070205080204" pitchFamily="50" charset="-128"/>
                          <a:ea typeface="ＭＳ Ｐゴシック" panose="020B0600070205080204" pitchFamily="50" charset="-128"/>
                        </a:rPr>
                        <a:t>15</a:t>
                      </a:r>
                      <a:r>
                        <a:rPr kumimoji="1" lang="ja-JP" altLang="en-US" sz="1800" b="1" dirty="0">
                          <a:solidFill>
                            <a:schemeClr val="tx1"/>
                          </a:solidFill>
                          <a:latin typeface="ＭＳ Ｐゴシック" panose="020B0600070205080204" pitchFamily="50" charset="-128"/>
                          <a:ea typeface="ＭＳ Ｐゴシック" panose="020B0600070205080204"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800" b="1" dirty="0">
                          <a:solidFill>
                            <a:schemeClr val="tx1"/>
                          </a:solidFill>
                          <a:latin typeface="ＭＳ Ｐゴシック" panose="020B0600070205080204" pitchFamily="50" charset="-128"/>
                          <a:ea typeface="ＭＳ Ｐゴシック" panose="020B0600070205080204" pitchFamily="50" charset="-128"/>
                        </a:rPr>
                        <a:t>14</a:t>
                      </a:r>
                      <a:r>
                        <a:rPr kumimoji="1" lang="ja-JP" altLang="en-US" sz="1800" b="1" dirty="0">
                          <a:solidFill>
                            <a:schemeClr val="tx1"/>
                          </a:solidFill>
                          <a:latin typeface="ＭＳ Ｐゴシック" panose="020B0600070205080204" pitchFamily="50" charset="-128"/>
                          <a:ea typeface="ＭＳ Ｐゴシック" panose="020B0600070205080204"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800" b="1" dirty="0">
                          <a:solidFill>
                            <a:schemeClr val="tx1"/>
                          </a:solidFill>
                          <a:latin typeface="ＭＳ Ｐゴシック" panose="020B0600070205080204" pitchFamily="50" charset="-128"/>
                          <a:ea typeface="ＭＳ Ｐゴシック" panose="020B0600070205080204" pitchFamily="50" charset="-128"/>
                        </a:rPr>
                        <a:t>13</a:t>
                      </a:r>
                      <a:r>
                        <a:rPr kumimoji="1" lang="ja-JP" altLang="en-US" sz="1800" b="1" dirty="0">
                          <a:solidFill>
                            <a:schemeClr val="tx1"/>
                          </a:solidFill>
                          <a:latin typeface="ＭＳ Ｐゴシック" panose="020B0600070205080204" pitchFamily="50" charset="-128"/>
                          <a:ea typeface="ＭＳ Ｐゴシック" panose="020B0600070205080204"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800" b="1" dirty="0">
                          <a:solidFill>
                            <a:schemeClr val="tx1"/>
                          </a:solidFill>
                          <a:latin typeface="ＭＳ Ｐゴシック" panose="020B0600070205080204" pitchFamily="50" charset="-128"/>
                          <a:ea typeface="ＭＳ Ｐゴシック" panose="020B0600070205080204" pitchFamily="50" charset="-128"/>
                        </a:rPr>
                        <a:t>12</a:t>
                      </a:r>
                      <a:r>
                        <a:rPr kumimoji="1" lang="ja-JP" altLang="en-US" sz="1800" b="1" dirty="0">
                          <a:solidFill>
                            <a:schemeClr val="tx1"/>
                          </a:solidFill>
                          <a:latin typeface="ＭＳ Ｐゴシック" panose="020B0600070205080204" pitchFamily="50" charset="-128"/>
                          <a:ea typeface="ＭＳ Ｐゴシック" panose="020B0600070205080204"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800" b="1" dirty="0">
                          <a:solidFill>
                            <a:schemeClr val="tx1"/>
                          </a:solidFill>
                          <a:latin typeface="ＭＳ Ｐゴシック" panose="020B0600070205080204" pitchFamily="50" charset="-128"/>
                          <a:ea typeface="ＭＳ Ｐゴシック" panose="020B0600070205080204" pitchFamily="50" charset="-128"/>
                        </a:rPr>
                        <a:t>10</a:t>
                      </a:r>
                      <a:r>
                        <a:rPr kumimoji="1" lang="ja-JP" altLang="en-US" sz="1800" b="1" dirty="0">
                          <a:solidFill>
                            <a:schemeClr val="tx1"/>
                          </a:solidFill>
                          <a:latin typeface="ＭＳ Ｐゴシック" panose="020B0600070205080204" pitchFamily="50" charset="-128"/>
                          <a:ea typeface="ＭＳ Ｐゴシック" panose="020B0600070205080204"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800" b="1" dirty="0">
                          <a:solidFill>
                            <a:schemeClr val="tx1"/>
                          </a:solidFill>
                          <a:latin typeface="ＭＳ Ｐゴシック" panose="020B0600070205080204" pitchFamily="50" charset="-128"/>
                          <a:ea typeface="ＭＳ Ｐゴシック" panose="020B0600070205080204" pitchFamily="50" charset="-128"/>
                        </a:rPr>
                        <a:t>9</a:t>
                      </a:r>
                      <a:r>
                        <a:rPr kumimoji="1" lang="ja-JP" altLang="en-US" sz="1800" b="1" dirty="0">
                          <a:solidFill>
                            <a:schemeClr val="tx1"/>
                          </a:solidFill>
                          <a:latin typeface="ＭＳ Ｐゴシック" panose="020B0600070205080204" pitchFamily="50" charset="-128"/>
                          <a:ea typeface="ＭＳ Ｐゴシック" panose="020B0600070205080204"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800" b="1" dirty="0">
                          <a:solidFill>
                            <a:schemeClr val="tx1"/>
                          </a:solidFill>
                          <a:latin typeface="ＭＳ Ｐゴシック" panose="020B0600070205080204" pitchFamily="50" charset="-128"/>
                          <a:ea typeface="ＭＳ Ｐゴシック" panose="020B0600070205080204" pitchFamily="50" charset="-128"/>
                        </a:rPr>
                        <a:t>9</a:t>
                      </a:r>
                      <a:r>
                        <a:rPr kumimoji="1" lang="ja-JP" altLang="en-US" sz="1800" b="1" dirty="0">
                          <a:solidFill>
                            <a:schemeClr val="tx1"/>
                          </a:solidFill>
                          <a:latin typeface="ＭＳ Ｐゴシック" panose="020B0600070205080204" pitchFamily="50" charset="-128"/>
                          <a:ea typeface="ＭＳ Ｐゴシック" panose="020B0600070205080204"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7350046"/>
                  </a:ext>
                </a:extLst>
              </a:tr>
            </a:tbl>
          </a:graphicData>
        </a:graphic>
      </p:graphicFrame>
      <p:sp>
        <p:nvSpPr>
          <p:cNvPr id="4" name="正方形/長方形 3">
            <a:extLst>
              <a:ext uri="{FF2B5EF4-FFF2-40B4-BE49-F238E27FC236}">
                <a16:creationId xmlns:a16="http://schemas.microsoft.com/office/drawing/2014/main" id="{2858EE81-057C-4691-82E3-62F3A94B23F3}"/>
              </a:ext>
            </a:extLst>
          </p:cNvPr>
          <p:cNvSpPr/>
          <p:nvPr/>
        </p:nvSpPr>
        <p:spPr>
          <a:xfrm>
            <a:off x="286606" y="0"/>
            <a:ext cx="11627892" cy="42552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800" b="1" dirty="0">
                <a:solidFill>
                  <a:schemeClr val="tx1"/>
                </a:solidFill>
                <a:latin typeface="ＭＳ Ｐゴシック" panose="020B0600070205080204" pitchFamily="50" charset="-128"/>
                <a:ea typeface="ＭＳ Ｐゴシック" panose="020B0600070205080204" pitchFamily="50" charset="-128"/>
              </a:rPr>
              <a:t>年齢別ネット利用衣類・履物の支出総額（総務省家計調査</a:t>
            </a:r>
            <a:r>
              <a:rPr kumimoji="1" lang="en-US" altLang="ja-JP" sz="1800" b="1" dirty="0">
                <a:solidFill>
                  <a:schemeClr val="tx1"/>
                </a:solidFill>
                <a:latin typeface="ＭＳ Ｐゴシック" panose="020B0600070205080204" pitchFamily="50" charset="-128"/>
                <a:ea typeface="ＭＳ Ｐゴシック" panose="020B0600070205080204" pitchFamily="50" charset="-128"/>
              </a:rPr>
              <a:t>2021</a:t>
            </a:r>
            <a:r>
              <a:rPr kumimoji="1" lang="ja-JP" altLang="en-US" sz="1800" b="1" dirty="0">
                <a:solidFill>
                  <a:schemeClr val="tx1"/>
                </a:solidFill>
                <a:latin typeface="ＭＳ Ｐゴシック" panose="020B0600070205080204" pitchFamily="50" charset="-128"/>
                <a:ea typeface="ＭＳ Ｐゴシック" panose="020B0600070205080204" pitchFamily="50" charset="-128"/>
              </a:rPr>
              <a:t>年</a:t>
            </a:r>
            <a:r>
              <a:rPr kumimoji="1" lang="en-US" altLang="ja-JP" sz="1800" b="1" dirty="0">
                <a:solidFill>
                  <a:srgbClr val="FF0000"/>
                </a:solidFill>
                <a:latin typeface="ＭＳ Ｐゴシック" panose="020B0600070205080204" pitchFamily="50" charset="-128"/>
                <a:ea typeface="ＭＳ Ｐゴシック" panose="020B0600070205080204" pitchFamily="50" charset="-128"/>
              </a:rPr>
              <a:t>5</a:t>
            </a:r>
            <a:r>
              <a:rPr kumimoji="1" lang="ja-JP" altLang="en-US" sz="1800" b="1" dirty="0">
                <a:solidFill>
                  <a:srgbClr val="FF0000"/>
                </a:solidFill>
                <a:latin typeface="ＭＳ Ｐゴシック" panose="020B0600070205080204" pitchFamily="50" charset="-128"/>
                <a:ea typeface="ＭＳ Ｐゴシック" panose="020B0600070205080204" pitchFamily="50" charset="-128"/>
              </a:rPr>
              <a:t>月</a:t>
            </a:r>
            <a:r>
              <a:rPr kumimoji="1" lang="ja-JP" altLang="en-US" sz="1800" b="1" dirty="0">
                <a:solidFill>
                  <a:schemeClr val="tx1"/>
                </a:solidFill>
                <a:latin typeface="ＭＳ Ｐゴシック" panose="020B0600070205080204" pitchFamily="50" charset="-128"/>
                <a:ea typeface="ＭＳ Ｐゴシック" panose="020B0600070205080204" pitchFamily="50" charset="-128"/>
              </a:rPr>
              <a:t>）</a:t>
            </a:r>
            <a:r>
              <a:rPr kumimoji="1" lang="en-US" altLang="ja-JP" sz="1800" b="1" dirty="0">
                <a:solidFill>
                  <a:schemeClr val="tx1"/>
                </a:solidFill>
                <a:latin typeface="ＭＳ Ｐゴシック" panose="020B0600070205080204" pitchFamily="50" charset="-128"/>
                <a:ea typeface="ＭＳ Ｐゴシック" panose="020B0600070205080204" pitchFamily="50" charset="-128"/>
              </a:rPr>
              <a:t>2</a:t>
            </a:r>
            <a:r>
              <a:rPr kumimoji="1" lang="ja-JP" altLang="en-US" sz="1800" b="1" dirty="0">
                <a:solidFill>
                  <a:schemeClr val="tx1"/>
                </a:solidFill>
                <a:latin typeface="ＭＳ Ｐゴシック" panose="020B0600070205080204" pitchFamily="50" charset="-128"/>
                <a:ea typeface="ＭＳ Ｐゴシック" panose="020B0600070205080204" pitchFamily="50" charset="-128"/>
              </a:rPr>
              <a:t>人以上の世帯</a:t>
            </a:r>
            <a:r>
              <a:rPr kumimoji="1" lang="ja-JP" altLang="en-US" b="1" dirty="0">
                <a:solidFill>
                  <a:schemeClr val="tx1"/>
                </a:solidFill>
                <a:latin typeface="ＭＳ Ｐゴシック" panose="020B0600070205080204" pitchFamily="50" charset="-128"/>
                <a:ea typeface="ＭＳ Ｐゴシック" panose="020B0600070205080204" pitchFamily="50" charset="-128"/>
              </a:rPr>
              <a:t>　下（勤労世帯）</a:t>
            </a:r>
            <a:endParaRPr kumimoji="1" lang="en-US" altLang="ja-JP" sz="1800" b="1" dirty="0">
              <a:solidFill>
                <a:schemeClr val="tx1"/>
              </a:solidFill>
              <a:latin typeface="ＭＳ Ｐゴシック" panose="020B0600070205080204" pitchFamily="50" charset="-128"/>
              <a:ea typeface="ＭＳ Ｐゴシック" panose="020B0600070205080204" pitchFamily="50" charset="-128"/>
            </a:endParaRPr>
          </a:p>
        </p:txBody>
      </p:sp>
      <p:sp>
        <p:nvSpPr>
          <p:cNvPr id="5" name="正方形/長方形 4">
            <a:extLst>
              <a:ext uri="{FF2B5EF4-FFF2-40B4-BE49-F238E27FC236}">
                <a16:creationId xmlns:a16="http://schemas.microsoft.com/office/drawing/2014/main" id="{8C0F7F17-9666-4A5F-B9A1-99B35B2D8A09}"/>
              </a:ext>
            </a:extLst>
          </p:cNvPr>
          <p:cNvSpPr/>
          <p:nvPr/>
        </p:nvSpPr>
        <p:spPr>
          <a:xfrm>
            <a:off x="154675" y="6371520"/>
            <a:ext cx="12198519" cy="92711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b="1" dirty="0">
                <a:solidFill>
                  <a:schemeClr val="tx1"/>
                </a:solidFill>
                <a:latin typeface="ＭＳ Ｐゴシック" panose="020B0600070205080204" pitchFamily="50" charset="-128"/>
                <a:ea typeface="ＭＳ Ｐゴシック" panose="020B0600070205080204" pitchFamily="50" charset="-128"/>
              </a:rPr>
              <a:t>衣類の購入は</a:t>
            </a:r>
            <a:r>
              <a:rPr kumimoji="1" lang="en-US" altLang="ja-JP" sz="1000" b="1" dirty="0">
                <a:solidFill>
                  <a:schemeClr val="tx1"/>
                </a:solidFill>
                <a:latin typeface="ＭＳ Ｐゴシック" panose="020B0600070205080204" pitchFamily="50" charset="-128"/>
                <a:ea typeface="ＭＳ Ｐゴシック" panose="020B0600070205080204" pitchFamily="50" charset="-128"/>
              </a:rPr>
              <a:t>30</a:t>
            </a:r>
            <a:r>
              <a:rPr kumimoji="1" lang="ja-JP" altLang="en-US" sz="1000" b="1" dirty="0">
                <a:solidFill>
                  <a:schemeClr val="tx1"/>
                </a:solidFill>
                <a:latin typeface="ＭＳ Ｐゴシック" panose="020B0600070205080204" pitchFamily="50" charset="-128"/>
                <a:ea typeface="ＭＳ Ｐゴシック" panose="020B0600070205080204" pitchFamily="50" charset="-128"/>
              </a:rPr>
              <a:t>代後半（育児・専業主婦）が多く、次に</a:t>
            </a:r>
            <a:r>
              <a:rPr kumimoji="1" lang="en-US" altLang="ja-JP" sz="1000" b="1" dirty="0">
                <a:solidFill>
                  <a:schemeClr val="tx1"/>
                </a:solidFill>
                <a:latin typeface="ＭＳ Ｐゴシック" panose="020B0600070205080204" pitchFamily="50" charset="-128"/>
                <a:ea typeface="ＭＳ Ｐゴシック" panose="020B0600070205080204" pitchFamily="50" charset="-128"/>
              </a:rPr>
              <a:t>40</a:t>
            </a:r>
            <a:r>
              <a:rPr kumimoji="1" lang="ja-JP" altLang="en-US" sz="1000" b="1" dirty="0">
                <a:solidFill>
                  <a:schemeClr val="tx1"/>
                </a:solidFill>
                <a:latin typeface="ＭＳ Ｐゴシック" panose="020B0600070205080204" pitchFamily="50" charset="-128"/>
                <a:ea typeface="ＭＳ Ｐゴシック" panose="020B0600070205080204" pitchFamily="50" charset="-128"/>
              </a:rPr>
              <a:t>代、</a:t>
            </a:r>
            <a:r>
              <a:rPr kumimoji="1" lang="en-US" altLang="ja-JP" sz="1000" b="1" dirty="0">
                <a:solidFill>
                  <a:schemeClr val="tx1"/>
                </a:solidFill>
                <a:latin typeface="ＭＳ Ｐゴシック" panose="020B0600070205080204" pitchFamily="50" charset="-128"/>
                <a:ea typeface="ＭＳ Ｐゴシック" panose="020B0600070205080204" pitchFamily="50" charset="-128"/>
              </a:rPr>
              <a:t>50</a:t>
            </a:r>
            <a:r>
              <a:rPr kumimoji="1" lang="ja-JP" altLang="en-US" sz="1000" b="1" dirty="0">
                <a:solidFill>
                  <a:schemeClr val="tx1"/>
                </a:solidFill>
                <a:latin typeface="ＭＳ Ｐゴシック" panose="020B0600070205080204" pitchFamily="50" charset="-128"/>
                <a:ea typeface="ＭＳ Ｐゴシック" panose="020B0600070205080204" pitchFamily="50" charset="-128"/>
              </a:rPr>
              <a:t>代後半。</a:t>
            </a:r>
            <a:endParaRPr kumimoji="1" lang="en-US" altLang="ja-JP" sz="1000" b="1" dirty="0">
              <a:solidFill>
                <a:schemeClr val="tx1"/>
              </a:solidFill>
              <a:latin typeface="ＭＳ Ｐゴシック" panose="020B0600070205080204" pitchFamily="50" charset="-128"/>
              <a:ea typeface="ＭＳ Ｐゴシック" panose="020B0600070205080204" pitchFamily="50" charset="-128"/>
            </a:endParaRPr>
          </a:p>
          <a:p>
            <a:r>
              <a:rPr kumimoji="1" lang="ja-JP" altLang="en-US" sz="1000" b="1" dirty="0">
                <a:solidFill>
                  <a:srgbClr val="FF0000"/>
                </a:solidFill>
                <a:latin typeface="ＭＳ Ｐゴシック" panose="020B0600070205080204" pitchFamily="50" charset="-128"/>
                <a:ea typeface="ＭＳ Ｐゴシック" panose="020B0600070205080204" pitchFamily="50" charset="-128"/>
              </a:rPr>
              <a:t>婦人服は</a:t>
            </a:r>
            <a:r>
              <a:rPr kumimoji="1" lang="en-US" altLang="ja-JP" sz="1000" b="1" dirty="0">
                <a:solidFill>
                  <a:srgbClr val="FF0000"/>
                </a:solidFill>
                <a:latin typeface="ＭＳ Ｐゴシック" panose="020B0600070205080204" pitchFamily="50" charset="-128"/>
                <a:ea typeface="ＭＳ Ｐゴシック" panose="020B0600070205080204" pitchFamily="50" charset="-128"/>
              </a:rPr>
              <a:t>30</a:t>
            </a:r>
            <a:r>
              <a:rPr kumimoji="1" lang="ja-JP" altLang="en-US" sz="1000" b="1" dirty="0">
                <a:solidFill>
                  <a:srgbClr val="FF0000"/>
                </a:solidFill>
                <a:latin typeface="ＭＳ Ｐゴシック" panose="020B0600070205080204" pitchFamily="50" charset="-128"/>
                <a:ea typeface="ＭＳ Ｐゴシック" panose="020B0600070205080204" pitchFamily="50" charset="-128"/>
              </a:rPr>
              <a:t>代よりも</a:t>
            </a:r>
            <a:r>
              <a:rPr kumimoji="1" lang="en-US" altLang="ja-JP" sz="1000" b="1" dirty="0">
                <a:solidFill>
                  <a:srgbClr val="FF0000"/>
                </a:solidFill>
                <a:latin typeface="ＭＳ Ｐゴシック" panose="020B0600070205080204" pitchFamily="50" charset="-128"/>
                <a:ea typeface="ＭＳ Ｐゴシック" panose="020B0600070205080204" pitchFamily="50" charset="-128"/>
              </a:rPr>
              <a:t>40</a:t>
            </a:r>
            <a:r>
              <a:rPr kumimoji="1" lang="ja-JP" altLang="en-US" sz="1000" b="1" dirty="0">
                <a:solidFill>
                  <a:srgbClr val="FF0000"/>
                </a:solidFill>
                <a:latin typeface="ＭＳ Ｐゴシック" panose="020B0600070205080204" pitchFamily="50" charset="-128"/>
                <a:ea typeface="ＭＳ Ｐゴシック" panose="020B0600070205080204" pitchFamily="50" charset="-128"/>
              </a:rPr>
              <a:t>代前半、</a:t>
            </a:r>
            <a:r>
              <a:rPr kumimoji="1" lang="en-US" altLang="ja-JP" sz="1000" b="1" dirty="0">
                <a:solidFill>
                  <a:srgbClr val="FF0000"/>
                </a:solidFill>
                <a:latin typeface="ＭＳ Ｐゴシック" panose="020B0600070205080204" pitchFamily="50" charset="-128"/>
                <a:ea typeface="ＭＳ Ｐゴシック" panose="020B0600070205080204" pitchFamily="50" charset="-128"/>
              </a:rPr>
              <a:t>50</a:t>
            </a:r>
            <a:r>
              <a:rPr kumimoji="1" lang="ja-JP" altLang="en-US" sz="1000" b="1" dirty="0">
                <a:solidFill>
                  <a:srgbClr val="FF0000"/>
                </a:solidFill>
                <a:latin typeface="ＭＳ Ｐゴシック" panose="020B0600070205080204" pitchFamily="50" charset="-128"/>
                <a:ea typeface="ＭＳ Ｐゴシック" panose="020B0600070205080204" pitchFamily="50" charset="-128"/>
              </a:rPr>
              <a:t>代、</a:t>
            </a:r>
            <a:r>
              <a:rPr kumimoji="1" lang="en-US" altLang="ja-JP" sz="1000" b="1" dirty="0">
                <a:solidFill>
                  <a:srgbClr val="FF0000"/>
                </a:solidFill>
                <a:latin typeface="ＭＳ Ｐゴシック" panose="020B0600070205080204" pitchFamily="50" charset="-128"/>
                <a:ea typeface="ＭＳ Ｐゴシック" panose="020B0600070205080204" pitchFamily="50" charset="-128"/>
              </a:rPr>
              <a:t>60</a:t>
            </a:r>
            <a:r>
              <a:rPr kumimoji="1" lang="ja-JP" altLang="en-US" sz="1000" b="1" dirty="0">
                <a:solidFill>
                  <a:srgbClr val="FF0000"/>
                </a:solidFill>
                <a:latin typeface="ＭＳ Ｐゴシック" panose="020B0600070205080204" pitchFamily="50" charset="-128"/>
                <a:ea typeface="ＭＳ Ｐゴシック" panose="020B0600070205080204" pitchFamily="50" charset="-128"/>
              </a:rPr>
              <a:t>代ともに多く、男性の</a:t>
            </a:r>
            <a:r>
              <a:rPr kumimoji="1" lang="en-US" altLang="ja-JP" sz="1000" b="1" dirty="0">
                <a:solidFill>
                  <a:srgbClr val="FF0000"/>
                </a:solidFill>
                <a:latin typeface="ＭＳ Ｐゴシック" panose="020B0600070205080204" pitchFamily="50" charset="-128"/>
                <a:ea typeface="ＭＳ Ｐゴシック" panose="020B0600070205080204" pitchFamily="50" charset="-128"/>
              </a:rPr>
              <a:t>2</a:t>
            </a:r>
            <a:r>
              <a:rPr kumimoji="1" lang="ja-JP" altLang="en-US" sz="1000" b="1" dirty="0">
                <a:solidFill>
                  <a:srgbClr val="FF0000"/>
                </a:solidFill>
                <a:latin typeface="ＭＳ Ｐゴシック" panose="020B0600070205080204" pitchFamily="50" charset="-128"/>
                <a:ea typeface="ＭＳ Ｐゴシック" panose="020B0600070205080204" pitchFamily="50" charset="-128"/>
              </a:rPr>
              <a:t>倍。</a:t>
            </a:r>
            <a:endParaRPr kumimoji="1" lang="en-US" altLang="ja-JP" sz="1000" b="1" dirty="0">
              <a:solidFill>
                <a:srgbClr val="FF0000"/>
              </a:solidFill>
              <a:latin typeface="ＭＳ Ｐゴシック" panose="020B0600070205080204" pitchFamily="50" charset="-128"/>
              <a:ea typeface="ＭＳ Ｐゴシック" panose="020B0600070205080204" pitchFamily="50" charset="-128"/>
            </a:endParaRPr>
          </a:p>
          <a:p>
            <a:r>
              <a:rPr kumimoji="1" lang="en-US" altLang="ja-JP" sz="1000" dirty="0">
                <a:solidFill>
                  <a:schemeClr val="tx1"/>
                </a:solidFill>
                <a:latin typeface="ＭＳ Ｐゴシック" panose="020B0600070205080204" pitchFamily="50" charset="-128"/>
                <a:ea typeface="ＭＳ Ｐゴシック" panose="020B0600070205080204" pitchFamily="50" charset="-128"/>
              </a:rPr>
              <a:t>2021</a:t>
            </a:r>
            <a:r>
              <a:rPr kumimoji="1" lang="ja-JP" altLang="en-US" sz="1000" dirty="0">
                <a:solidFill>
                  <a:schemeClr val="tx1"/>
                </a:solidFill>
                <a:latin typeface="ＭＳ Ｐゴシック" panose="020B0600070205080204" pitchFamily="50" charset="-128"/>
                <a:ea typeface="ＭＳ Ｐゴシック" panose="020B0600070205080204" pitchFamily="50" charset="-128"/>
              </a:rPr>
              <a:t>年</a:t>
            </a:r>
            <a:r>
              <a:rPr kumimoji="1" lang="en-US" altLang="ja-JP" sz="1000" dirty="0">
                <a:solidFill>
                  <a:schemeClr val="tx1"/>
                </a:solidFill>
                <a:latin typeface="ＭＳ Ｐゴシック" panose="020B0600070205080204" pitchFamily="50" charset="-128"/>
                <a:ea typeface="ＭＳ Ｐゴシック" panose="020B0600070205080204" pitchFamily="50" charset="-128"/>
              </a:rPr>
              <a:t>5</a:t>
            </a:r>
            <a:r>
              <a:rPr kumimoji="1" lang="ja-JP" altLang="en-US" sz="1000" dirty="0">
                <a:solidFill>
                  <a:schemeClr val="tx1"/>
                </a:solidFill>
                <a:latin typeface="ＭＳ Ｐゴシック" panose="020B0600070205080204" pitchFamily="50" charset="-128"/>
                <a:ea typeface="ＭＳ Ｐゴシック" panose="020B0600070205080204" pitchFamily="50" charset="-128"/>
              </a:rPr>
              <a:t>月は前年同月比で</a:t>
            </a:r>
            <a:r>
              <a:rPr kumimoji="1" lang="ja-JP" altLang="en-US" sz="1000" dirty="0">
                <a:solidFill>
                  <a:srgbClr val="FF0000"/>
                </a:solidFill>
                <a:latin typeface="ＭＳ Ｐゴシック" panose="020B0600070205080204" pitchFamily="50" charset="-128"/>
                <a:ea typeface="ＭＳ Ｐゴシック" panose="020B0600070205080204" pitchFamily="50" charset="-128"/>
              </a:rPr>
              <a:t>衣類１％</a:t>
            </a:r>
            <a:r>
              <a:rPr kumimoji="1" lang="ja-JP" altLang="en-US" sz="1000" dirty="0">
                <a:solidFill>
                  <a:schemeClr val="tx1"/>
                </a:solidFill>
                <a:latin typeface="ＭＳ Ｐゴシック" panose="020B0600070205080204" pitchFamily="50" charset="-128"/>
                <a:ea typeface="ＭＳ Ｐゴシック" panose="020B0600070205080204" pitchFamily="50" charset="-128"/>
              </a:rPr>
              <a:t>、食料３％、旅行</a:t>
            </a:r>
            <a:r>
              <a:rPr kumimoji="1" lang="en-US" altLang="ja-JP" sz="1000" dirty="0">
                <a:solidFill>
                  <a:schemeClr val="tx1"/>
                </a:solidFill>
                <a:latin typeface="ＭＳ Ｐゴシック" panose="020B0600070205080204" pitchFamily="50" charset="-128"/>
                <a:ea typeface="ＭＳ Ｐゴシック" panose="020B0600070205080204" pitchFamily="50" charset="-128"/>
              </a:rPr>
              <a:t>5</a:t>
            </a:r>
            <a:r>
              <a:rPr kumimoji="1" lang="ja-JP" altLang="en-US" sz="1000" dirty="0">
                <a:solidFill>
                  <a:schemeClr val="tx1"/>
                </a:solidFill>
                <a:latin typeface="ＭＳ Ｐゴシック" panose="020B0600070205080204" pitchFamily="50" charset="-128"/>
                <a:ea typeface="ＭＳ Ｐゴシック" panose="020B0600070205080204" pitchFamily="50" charset="-128"/>
              </a:rPr>
              <a:t>％増加</a:t>
            </a:r>
            <a:endParaRPr kumimoji="1" lang="en-US" altLang="ja-JP" sz="1000" b="1" dirty="0">
              <a:solidFill>
                <a:srgbClr val="FF0000"/>
              </a:solidFill>
              <a:latin typeface="ＭＳ Ｐゴシック" panose="020B0600070205080204" pitchFamily="50" charset="-128"/>
              <a:ea typeface="ＭＳ Ｐゴシック" panose="020B0600070205080204" pitchFamily="50" charset="-128"/>
            </a:endParaRPr>
          </a:p>
          <a:p>
            <a:r>
              <a:rPr kumimoji="1" lang="en-US" altLang="ja-JP" sz="1000" dirty="0">
                <a:solidFill>
                  <a:schemeClr val="tx1"/>
                </a:solidFill>
                <a:latin typeface="ＭＳ Ｐゴシック" panose="020B0600070205080204" pitchFamily="50" charset="-128"/>
                <a:ea typeface="ＭＳ Ｐゴシック" panose="020B0600070205080204" pitchFamily="50" charset="-128"/>
              </a:rPr>
              <a:t>70</a:t>
            </a:r>
            <a:r>
              <a:rPr kumimoji="1" lang="ja-JP" altLang="en-US" sz="1000" dirty="0">
                <a:solidFill>
                  <a:schemeClr val="tx1"/>
                </a:solidFill>
                <a:latin typeface="ＭＳ Ｐゴシック" panose="020B0600070205080204" pitchFamily="50" charset="-128"/>
                <a:ea typeface="ＭＳ Ｐゴシック" panose="020B0600070205080204" pitchFamily="50" charset="-128"/>
              </a:rPr>
              <a:t>歳以上</a:t>
            </a:r>
            <a:r>
              <a:rPr kumimoji="1" lang="en-US" altLang="ja-JP" sz="1000" dirty="0">
                <a:solidFill>
                  <a:schemeClr val="tx1"/>
                </a:solidFill>
                <a:latin typeface="ＭＳ Ｐゴシック" panose="020B0600070205080204" pitchFamily="50" charset="-128"/>
                <a:ea typeface="ＭＳ Ｐゴシック" panose="020B0600070205080204" pitchFamily="50" charset="-128"/>
              </a:rPr>
              <a:t>85</a:t>
            </a:r>
            <a:r>
              <a:rPr kumimoji="1" lang="ja-JP" altLang="en-US" sz="1000" dirty="0">
                <a:solidFill>
                  <a:schemeClr val="tx1"/>
                </a:solidFill>
                <a:latin typeface="ＭＳ Ｐゴシック" panose="020B0600070205080204" pitchFamily="50" charset="-128"/>
                <a:ea typeface="ＭＳ Ｐゴシック" panose="020B0600070205080204" pitchFamily="50" charset="-128"/>
              </a:rPr>
              <a:t>歳までの平均は、衣類</a:t>
            </a:r>
            <a:r>
              <a:rPr kumimoji="1" lang="en-US" altLang="ja-JP" sz="1000" dirty="0">
                <a:solidFill>
                  <a:schemeClr val="tx1"/>
                </a:solidFill>
                <a:latin typeface="ＭＳ Ｐゴシック" panose="020B0600070205080204" pitchFamily="50" charset="-128"/>
                <a:ea typeface="ＭＳ Ｐゴシック" panose="020B0600070205080204" pitchFamily="50" charset="-128"/>
              </a:rPr>
              <a:t>632</a:t>
            </a:r>
            <a:r>
              <a:rPr kumimoji="1" lang="ja-JP" altLang="en-US" sz="1000" dirty="0">
                <a:solidFill>
                  <a:schemeClr val="tx1"/>
                </a:solidFill>
                <a:latin typeface="ＭＳ Ｐゴシック" panose="020B0600070205080204" pitchFamily="50" charset="-128"/>
                <a:ea typeface="ＭＳ Ｐゴシック" panose="020B0600070205080204" pitchFamily="50" charset="-128"/>
              </a:rPr>
              <a:t>、婦人用衣類</a:t>
            </a:r>
            <a:r>
              <a:rPr kumimoji="1" lang="en-US" altLang="ja-JP" sz="1000" dirty="0">
                <a:solidFill>
                  <a:schemeClr val="tx1"/>
                </a:solidFill>
                <a:latin typeface="ＭＳ Ｐゴシック" panose="020B0600070205080204" pitchFamily="50" charset="-128"/>
                <a:ea typeface="ＭＳ Ｐゴシック" panose="020B0600070205080204" pitchFamily="50" charset="-128"/>
              </a:rPr>
              <a:t>441</a:t>
            </a:r>
            <a:r>
              <a:rPr kumimoji="1" lang="ja-JP" altLang="en-US" sz="1000" dirty="0">
                <a:solidFill>
                  <a:schemeClr val="tx1"/>
                </a:solidFill>
                <a:latin typeface="ＭＳ Ｐゴシック" panose="020B0600070205080204" pitchFamily="50" charset="-128"/>
                <a:ea typeface="ＭＳ Ｐゴシック" panose="020B0600070205080204" pitchFamily="50" charset="-128"/>
              </a:rPr>
              <a:t>、履物・その他</a:t>
            </a:r>
            <a:r>
              <a:rPr kumimoji="1" lang="en-US" altLang="ja-JP" sz="1000" dirty="0">
                <a:solidFill>
                  <a:schemeClr val="tx1"/>
                </a:solidFill>
                <a:latin typeface="ＭＳ Ｐゴシック" panose="020B0600070205080204" pitchFamily="50" charset="-128"/>
                <a:ea typeface="ＭＳ Ｐゴシック" panose="020B0600070205080204" pitchFamily="50" charset="-128"/>
              </a:rPr>
              <a:t>146</a:t>
            </a:r>
            <a:r>
              <a:rPr kumimoji="1" lang="ja-JP" altLang="en-US" sz="1000" dirty="0">
                <a:solidFill>
                  <a:schemeClr val="tx1"/>
                </a:solidFill>
                <a:latin typeface="ＭＳ Ｐゴシック" panose="020B0600070205080204" pitchFamily="50" charset="-128"/>
                <a:ea typeface="ＭＳ Ｐゴシック" panose="020B0600070205080204" pitchFamily="50" charset="-128"/>
              </a:rPr>
              <a:t>で合計</a:t>
            </a:r>
            <a:r>
              <a:rPr kumimoji="1" lang="en-US" altLang="ja-JP" sz="1000" dirty="0">
                <a:solidFill>
                  <a:schemeClr val="tx1"/>
                </a:solidFill>
                <a:latin typeface="ＭＳ Ｐゴシック" panose="020B0600070205080204" pitchFamily="50" charset="-128"/>
                <a:ea typeface="ＭＳ Ｐゴシック" panose="020B0600070205080204" pitchFamily="50" charset="-128"/>
              </a:rPr>
              <a:t>1219</a:t>
            </a:r>
          </a:p>
          <a:p>
            <a:endParaRPr kumimoji="1" lang="ja-JP" altLang="en-US"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9807976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D5F076C8-D3A9-40BB-8B40-A72C0B31B2F2}"/>
              </a:ext>
            </a:extLst>
          </p:cNvPr>
          <p:cNvGraphicFramePr>
            <a:graphicFrameLocks noGrp="1"/>
          </p:cNvGraphicFramePr>
          <p:nvPr>
            <p:extLst>
              <p:ext uri="{D42A27DB-BD31-4B8C-83A1-F6EECF244321}">
                <p14:modId xmlns:p14="http://schemas.microsoft.com/office/powerpoint/2010/main" val="2310952817"/>
              </p:ext>
            </p:extLst>
          </p:nvPr>
        </p:nvGraphicFramePr>
        <p:xfrm>
          <a:off x="222914" y="873457"/>
          <a:ext cx="11713643" cy="2895286"/>
        </p:xfrm>
        <a:graphic>
          <a:graphicData uri="http://schemas.openxmlformats.org/drawingml/2006/table">
            <a:tbl>
              <a:tblPr firstRow="1" bandRow="1">
                <a:tableStyleId>{5C22544A-7EE6-4342-B048-85BDC9FD1C3A}</a:tableStyleId>
              </a:tblPr>
              <a:tblGrid>
                <a:gridCol w="1674866">
                  <a:extLst>
                    <a:ext uri="{9D8B030D-6E8A-4147-A177-3AD203B41FA5}">
                      <a16:colId xmlns:a16="http://schemas.microsoft.com/office/drawing/2014/main" val="3515155845"/>
                    </a:ext>
                  </a:extLst>
                </a:gridCol>
                <a:gridCol w="1014318">
                  <a:extLst>
                    <a:ext uri="{9D8B030D-6E8A-4147-A177-3AD203B41FA5}">
                      <a16:colId xmlns:a16="http://schemas.microsoft.com/office/drawing/2014/main" val="1870578586"/>
                    </a:ext>
                  </a:extLst>
                </a:gridCol>
                <a:gridCol w="1282816">
                  <a:extLst>
                    <a:ext uri="{9D8B030D-6E8A-4147-A177-3AD203B41FA5}">
                      <a16:colId xmlns:a16="http://schemas.microsoft.com/office/drawing/2014/main" val="3307379737"/>
                    </a:ext>
                  </a:extLst>
                </a:gridCol>
                <a:gridCol w="1118734">
                  <a:extLst>
                    <a:ext uri="{9D8B030D-6E8A-4147-A177-3AD203B41FA5}">
                      <a16:colId xmlns:a16="http://schemas.microsoft.com/office/drawing/2014/main" val="1796210286"/>
                    </a:ext>
                  </a:extLst>
                </a:gridCol>
                <a:gridCol w="923379">
                  <a:extLst>
                    <a:ext uri="{9D8B030D-6E8A-4147-A177-3AD203B41FA5}">
                      <a16:colId xmlns:a16="http://schemas.microsoft.com/office/drawing/2014/main" val="1846201741"/>
                    </a:ext>
                  </a:extLst>
                </a:gridCol>
                <a:gridCol w="860017">
                  <a:extLst>
                    <a:ext uri="{9D8B030D-6E8A-4147-A177-3AD203B41FA5}">
                      <a16:colId xmlns:a16="http://schemas.microsoft.com/office/drawing/2014/main" val="414057204"/>
                    </a:ext>
                  </a:extLst>
                </a:gridCol>
                <a:gridCol w="992203">
                  <a:extLst>
                    <a:ext uri="{9D8B030D-6E8A-4147-A177-3AD203B41FA5}">
                      <a16:colId xmlns:a16="http://schemas.microsoft.com/office/drawing/2014/main" val="1204562104"/>
                    </a:ext>
                  </a:extLst>
                </a:gridCol>
                <a:gridCol w="1209522">
                  <a:extLst>
                    <a:ext uri="{9D8B030D-6E8A-4147-A177-3AD203B41FA5}">
                      <a16:colId xmlns:a16="http://schemas.microsoft.com/office/drawing/2014/main" val="1242582435"/>
                    </a:ext>
                  </a:extLst>
                </a:gridCol>
                <a:gridCol w="1260991">
                  <a:extLst>
                    <a:ext uri="{9D8B030D-6E8A-4147-A177-3AD203B41FA5}">
                      <a16:colId xmlns:a16="http://schemas.microsoft.com/office/drawing/2014/main" val="475594279"/>
                    </a:ext>
                  </a:extLst>
                </a:gridCol>
                <a:gridCol w="1376797">
                  <a:extLst>
                    <a:ext uri="{9D8B030D-6E8A-4147-A177-3AD203B41FA5}">
                      <a16:colId xmlns:a16="http://schemas.microsoft.com/office/drawing/2014/main" val="184578933"/>
                    </a:ext>
                  </a:extLst>
                </a:gridCol>
              </a:tblGrid>
              <a:tr h="545910">
                <a:tc>
                  <a:txBody>
                    <a:bodyPr/>
                    <a:lstStyle/>
                    <a:p>
                      <a:endParaRPr kumimoji="1" lang="ja-JP" altLang="en-US" sz="16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600" b="0" dirty="0">
                          <a:solidFill>
                            <a:schemeClr val="tx1"/>
                          </a:solidFill>
                          <a:latin typeface="+mn-ea"/>
                          <a:ea typeface="+mn-ea"/>
                        </a:rPr>
                        <a:t>～</a:t>
                      </a:r>
                      <a:r>
                        <a:rPr kumimoji="1" lang="en-US" altLang="ja-JP" sz="1600" b="0" dirty="0">
                          <a:solidFill>
                            <a:schemeClr val="tx1"/>
                          </a:solidFill>
                          <a:latin typeface="+mn-ea"/>
                          <a:ea typeface="+mn-ea"/>
                        </a:rPr>
                        <a:t>34</a:t>
                      </a:r>
                      <a:r>
                        <a:rPr kumimoji="1" lang="ja-JP" altLang="en-US" sz="1600" b="0" dirty="0">
                          <a:solidFill>
                            <a:schemeClr val="tx1"/>
                          </a:solidFill>
                          <a:latin typeface="+mn-ea"/>
                          <a:ea typeface="+mn-ea"/>
                        </a:rPr>
                        <a:t>歳</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chemeClr val="tx1"/>
                          </a:solidFill>
                          <a:latin typeface="+mn-ea"/>
                          <a:ea typeface="+mn-ea"/>
                        </a:rPr>
                        <a:t>35</a:t>
                      </a:r>
                      <a:r>
                        <a:rPr kumimoji="1" lang="ja-JP" altLang="en-US" sz="1600" b="0" dirty="0">
                          <a:solidFill>
                            <a:schemeClr val="tx1"/>
                          </a:solidFill>
                          <a:latin typeface="+mn-ea"/>
                          <a:ea typeface="+mn-ea"/>
                        </a:rPr>
                        <a:t>～</a:t>
                      </a:r>
                      <a:r>
                        <a:rPr kumimoji="1" lang="en-US" altLang="ja-JP" sz="1600" b="0" dirty="0">
                          <a:solidFill>
                            <a:schemeClr val="tx1"/>
                          </a:solidFill>
                          <a:latin typeface="+mn-ea"/>
                          <a:ea typeface="+mn-ea"/>
                        </a:rPr>
                        <a:t>39</a:t>
                      </a:r>
                      <a:endParaRPr kumimoji="1" lang="ja-JP" altLang="en-US" sz="16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chemeClr val="tx1"/>
                          </a:solidFill>
                          <a:latin typeface="+mn-ea"/>
                          <a:ea typeface="+mn-ea"/>
                        </a:rPr>
                        <a:t>40</a:t>
                      </a:r>
                      <a:r>
                        <a:rPr kumimoji="1" lang="ja-JP" altLang="en-US" sz="1600" b="0" dirty="0">
                          <a:solidFill>
                            <a:schemeClr val="tx1"/>
                          </a:solidFill>
                          <a:latin typeface="+mn-ea"/>
                          <a:ea typeface="+mn-ea"/>
                        </a:rPr>
                        <a:t>～</a:t>
                      </a:r>
                      <a:r>
                        <a:rPr kumimoji="1" lang="en-US" altLang="ja-JP" sz="1600" b="0" dirty="0">
                          <a:solidFill>
                            <a:schemeClr val="tx1"/>
                          </a:solidFill>
                          <a:latin typeface="+mn-ea"/>
                          <a:ea typeface="+mn-ea"/>
                        </a:rPr>
                        <a:t>44</a:t>
                      </a:r>
                      <a:endParaRPr kumimoji="1" lang="ja-JP" altLang="en-US" sz="16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chemeClr val="tx1"/>
                          </a:solidFill>
                          <a:latin typeface="+mn-ea"/>
                          <a:ea typeface="+mn-ea"/>
                        </a:rPr>
                        <a:t>45</a:t>
                      </a:r>
                      <a:r>
                        <a:rPr kumimoji="1" lang="ja-JP" altLang="en-US" sz="1600" b="0" dirty="0">
                          <a:solidFill>
                            <a:schemeClr val="tx1"/>
                          </a:solidFill>
                          <a:latin typeface="+mn-ea"/>
                          <a:ea typeface="+mn-ea"/>
                        </a:rPr>
                        <a:t>～</a:t>
                      </a:r>
                      <a:r>
                        <a:rPr kumimoji="1" lang="en-US" altLang="ja-JP" sz="1600" b="0" dirty="0">
                          <a:solidFill>
                            <a:schemeClr val="tx1"/>
                          </a:solidFill>
                          <a:latin typeface="+mn-ea"/>
                          <a:ea typeface="+mn-ea"/>
                        </a:rPr>
                        <a:t>49</a:t>
                      </a:r>
                      <a:endParaRPr kumimoji="1" lang="ja-JP" altLang="en-US" sz="16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chemeClr val="tx1"/>
                          </a:solidFill>
                          <a:latin typeface="+mn-ea"/>
                          <a:ea typeface="+mn-ea"/>
                        </a:rPr>
                        <a:t>50</a:t>
                      </a:r>
                      <a:r>
                        <a:rPr kumimoji="1" lang="ja-JP" altLang="en-US" sz="1600" b="0" dirty="0">
                          <a:solidFill>
                            <a:schemeClr val="tx1"/>
                          </a:solidFill>
                          <a:latin typeface="+mn-ea"/>
                          <a:ea typeface="+mn-ea"/>
                        </a:rPr>
                        <a:t>～</a:t>
                      </a:r>
                      <a:r>
                        <a:rPr kumimoji="1" lang="en-US" altLang="ja-JP" sz="1600" b="0" dirty="0">
                          <a:solidFill>
                            <a:schemeClr val="tx1"/>
                          </a:solidFill>
                          <a:latin typeface="+mn-ea"/>
                          <a:ea typeface="+mn-ea"/>
                        </a:rPr>
                        <a:t>54</a:t>
                      </a:r>
                      <a:endParaRPr kumimoji="1" lang="ja-JP" altLang="en-US" sz="16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chemeClr val="tx1"/>
                          </a:solidFill>
                          <a:latin typeface="+mn-ea"/>
                          <a:ea typeface="+mn-ea"/>
                        </a:rPr>
                        <a:t>55</a:t>
                      </a:r>
                      <a:r>
                        <a:rPr kumimoji="1" lang="ja-JP" altLang="en-US" sz="1600" b="0" dirty="0">
                          <a:solidFill>
                            <a:schemeClr val="tx1"/>
                          </a:solidFill>
                          <a:latin typeface="+mn-ea"/>
                          <a:ea typeface="+mn-ea"/>
                        </a:rPr>
                        <a:t>～</a:t>
                      </a:r>
                      <a:r>
                        <a:rPr kumimoji="1" lang="en-US" altLang="ja-JP" sz="1600" b="0" dirty="0">
                          <a:solidFill>
                            <a:schemeClr val="tx1"/>
                          </a:solidFill>
                          <a:latin typeface="+mn-ea"/>
                          <a:ea typeface="+mn-ea"/>
                        </a:rPr>
                        <a:t>59</a:t>
                      </a:r>
                      <a:endParaRPr kumimoji="1" lang="ja-JP" altLang="en-US" sz="16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chemeClr val="tx1"/>
                          </a:solidFill>
                          <a:latin typeface="+mn-ea"/>
                          <a:ea typeface="+mn-ea"/>
                        </a:rPr>
                        <a:t>60</a:t>
                      </a:r>
                      <a:r>
                        <a:rPr kumimoji="1" lang="ja-JP" altLang="en-US" sz="1600" b="0" dirty="0">
                          <a:solidFill>
                            <a:schemeClr val="tx1"/>
                          </a:solidFill>
                          <a:latin typeface="+mn-ea"/>
                          <a:ea typeface="+mn-ea"/>
                        </a:rPr>
                        <a:t>～</a:t>
                      </a:r>
                      <a:r>
                        <a:rPr kumimoji="1" lang="en-US" altLang="ja-JP" sz="1600" b="0" dirty="0">
                          <a:solidFill>
                            <a:schemeClr val="tx1"/>
                          </a:solidFill>
                          <a:latin typeface="+mn-ea"/>
                          <a:ea typeface="+mn-ea"/>
                        </a:rPr>
                        <a:t>64</a:t>
                      </a:r>
                      <a:endParaRPr kumimoji="1" lang="ja-JP" altLang="en-US" sz="16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chemeClr val="tx1"/>
                          </a:solidFill>
                          <a:latin typeface="+mn-ea"/>
                          <a:ea typeface="+mn-ea"/>
                        </a:rPr>
                        <a:t>65</a:t>
                      </a:r>
                      <a:r>
                        <a:rPr kumimoji="1" lang="ja-JP" altLang="en-US" sz="1600" b="0" dirty="0">
                          <a:solidFill>
                            <a:schemeClr val="tx1"/>
                          </a:solidFill>
                          <a:latin typeface="+mn-ea"/>
                          <a:ea typeface="+mn-ea"/>
                        </a:rPr>
                        <a:t>～</a:t>
                      </a:r>
                      <a:r>
                        <a:rPr kumimoji="1" lang="en-US" altLang="ja-JP" sz="1600" b="0" dirty="0">
                          <a:solidFill>
                            <a:schemeClr val="tx1"/>
                          </a:solidFill>
                          <a:latin typeface="+mn-ea"/>
                          <a:ea typeface="+mn-ea"/>
                        </a:rPr>
                        <a:t>69</a:t>
                      </a:r>
                      <a:endParaRPr kumimoji="1" lang="ja-JP" altLang="en-US" sz="16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chemeClr val="tx1"/>
                          </a:solidFill>
                          <a:latin typeface="+mn-ea"/>
                          <a:ea typeface="+mn-ea"/>
                        </a:rPr>
                        <a:t>70</a:t>
                      </a:r>
                      <a:r>
                        <a:rPr kumimoji="1" lang="ja-JP" altLang="en-US" sz="1600" b="0" dirty="0">
                          <a:solidFill>
                            <a:schemeClr val="tx1"/>
                          </a:solidFill>
                          <a:latin typeface="+mn-ea"/>
                          <a:ea typeface="+mn-ea"/>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69490913"/>
                  </a:ext>
                </a:extLst>
              </a:tr>
              <a:tr h="587344">
                <a:tc>
                  <a:txBody>
                    <a:bodyPr/>
                    <a:lstStyle/>
                    <a:p>
                      <a:r>
                        <a:rPr kumimoji="1" lang="ja-JP" altLang="en-US" sz="1600" b="0" dirty="0">
                          <a:latin typeface="+mn-ea"/>
                          <a:ea typeface="+mn-ea"/>
                        </a:rPr>
                        <a:t>婦人用</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chemeClr val="tx1"/>
                          </a:solidFill>
                          <a:latin typeface="+mn-ea"/>
                          <a:ea typeface="+mn-ea"/>
                        </a:rPr>
                        <a:t>196</a:t>
                      </a:r>
                      <a:endParaRPr kumimoji="1" lang="ja-JP" altLang="en-US" sz="16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chemeClr val="tx1"/>
                          </a:solidFill>
                          <a:latin typeface="+mn-ea"/>
                          <a:ea typeface="+mn-ea"/>
                        </a:rPr>
                        <a:t>416</a:t>
                      </a:r>
                      <a:endParaRPr kumimoji="1" lang="ja-JP" altLang="en-US" sz="16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chemeClr val="tx1"/>
                          </a:solidFill>
                          <a:latin typeface="+mn-ea"/>
                          <a:ea typeface="+mn-ea"/>
                        </a:rPr>
                        <a:t>472</a:t>
                      </a:r>
                      <a:endParaRPr kumimoji="1" lang="ja-JP" altLang="en-US" sz="16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chemeClr val="tx1"/>
                          </a:solidFill>
                          <a:latin typeface="+mn-ea"/>
                          <a:ea typeface="+mn-ea"/>
                        </a:rPr>
                        <a:t>486</a:t>
                      </a:r>
                      <a:endParaRPr kumimoji="1" lang="ja-JP" altLang="en-US" sz="16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rgbClr val="FF0000"/>
                          </a:solidFill>
                          <a:latin typeface="+mn-ea"/>
                          <a:ea typeface="+mn-ea"/>
                        </a:rPr>
                        <a:t>677</a:t>
                      </a:r>
                      <a:endParaRPr kumimoji="1" lang="ja-JP" altLang="en-US" sz="1600" b="0" dirty="0">
                        <a:solidFill>
                          <a:srgbClr val="FF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rgbClr val="FF0000"/>
                          </a:solidFill>
                          <a:latin typeface="+mn-ea"/>
                          <a:ea typeface="+mn-ea"/>
                        </a:rPr>
                        <a:t>633</a:t>
                      </a:r>
                      <a:endParaRPr kumimoji="1" lang="ja-JP" altLang="en-US" sz="1600" b="0" dirty="0">
                        <a:solidFill>
                          <a:srgbClr val="FF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rgbClr val="FF0000"/>
                          </a:solidFill>
                          <a:latin typeface="+mn-ea"/>
                          <a:ea typeface="+mn-ea"/>
                        </a:rPr>
                        <a:t>762</a:t>
                      </a:r>
                      <a:endParaRPr kumimoji="1" lang="ja-JP" altLang="en-US" sz="1600" b="0" dirty="0">
                        <a:solidFill>
                          <a:srgbClr val="FF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chemeClr val="tx1"/>
                          </a:solidFill>
                          <a:latin typeface="+mn-ea"/>
                          <a:ea typeface="+mn-ea"/>
                        </a:rPr>
                        <a:t>370</a:t>
                      </a:r>
                      <a:endParaRPr kumimoji="1" lang="ja-JP" altLang="en-US" sz="16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chemeClr val="tx1"/>
                          </a:solidFill>
                          <a:latin typeface="+mn-ea"/>
                          <a:ea typeface="+mn-ea"/>
                        </a:rPr>
                        <a:t>359</a:t>
                      </a:r>
                      <a:endParaRPr kumimoji="1" lang="ja-JP" altLang="en-US" sz="16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22296888"/>
                  </a:ext>
                </a:extLst>
              </a:tr>
              <a:tr h="587344">
                <a:tc>
                  <a:txBody>
                    <a:bodyPr/>
                    <a:lstStyle/>
                    <a:p>
                      <a:r>
                        <a:rPr kumimoji="1" lang="ja-JP" altLang="en-US" sz="1600" b="0" dirty="0">
                          <a:latin typeface="+mn-ea"/>
                          <a:ea typeface="+mn-ea"/>
                        </a:rPr>
                        <a:t>紳士服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chemeClr val="tx1"/>
                          </a:solidFill>
                          <a:latin typeface="+mn-ea"/>
                          <a:ea typeface="+mn-ea"/>
                        </a:rPr>
                        <a:t>609</a:t>
                      </a:r>
                      <a:endParaRPr kumimoji="1" lang="ja-JP" altLang="en-US" sz="16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chemeClr val="tx1"/>
                          </a:solidFill>
                          <a:latin typeface="+mn-ea"/>
                          <a:ea typeface="+mn-ea"/>
                        </a:rPr>
                        <a:t>342</a:t>
                      </a:r>
                      <a:endParaRPr kumimoji="1" lang="ja-JP" altLang="en-US" sz="16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chemeClr val="tx1"/>
                          </a:solidFill>
                          <a:latin typeface="+mn-ea"/>
                          <a:ea typeface="+mn-ea"/>
                        </a:rPr>
                        <a:t>416</a:t>
                      </a:r>
                      <a:endParaRPr kumimoji="1" lang="ja-JP" altLang="en-US" sz="16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chemeClr val="tx1"/>
                          </a:solidFill>
                          <a:latin typeface="+mn-ea"/>
                          <a:ea typeface="+mn-ea"/>
                        </a:rPr>
                        <a:t>523</a:t>
                      </a:r>
                      <a:endParaRPr kumimoji="1" lang="ja-JP" altLang="en-US" sz="16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chemeClr val="tx1"/>
                          </a:solidFill>
                          <a:latin typeface="+mn-ea"/>
                          <a:ea typeface="+mn-ea"/>
                        </a:rPr>
                        <a:t>546</a:t>
                      </a:r>
                      <a:endParaRPr kumimoji="1" lang="ja-JP" altLang="en-US" sz="16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chemeClr val="tx1"/>
                          </a:solidFill>
                          <a:latin typeface="+mn-ea"/>
                          <a:ea typeface="+mn-ea"/>
                        </a:rPr>
                        <a:t>828</a:t>
                      </a:r>
                      <a:endParaRPr kumimoji="1" lang="ja-JP" altLang="en-US" sz="16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chemeClr val="tx1"/>
                          </a:solidFill>
                          <a:latin typeface="+mn-ea"/>
                          <a:ea typeface="+mn-ea"/>
                        </a:rPr>
                        <a:t>289</a:t>
                      </a:r>
                      <a:endParaRPr kumimoji="1" lang="ja-JP" altLang="en-US" sz="16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chemeClr val="tx1"/>
                          </a:solidFill>
                          <a:latin typeface="+mn-ea"/>
                          <a:ea typeface="+mn-ea"/>
                        </a:rPr>
                        <a:t>313</a:t>
                      </a:r>
                      <a:endParaRPr kumimoji="1" lang="ja-JP" altLang="en-US" sz="16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chemeClr val="tx1"/>
                          </a:solidFill>
                          <a:latin typeface="+mn-ea"/>
                          <a:ea typeface="+mn-ea"/>
                        </a:rPr>
                        <a:t>82</a:t>
                      </a:r>
                      <a:endParaRPr kumimoji="1" lang="ja-JP" altLang="en-US" sz="16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227927"/>
                  </a:ext>
                </a:extLst>
              </a:tr>
              <a:tr h="587344">
                <a:tc>
                  <a:txBody>
                    <a:bodyPr/>
                    <a:lstStyle/>
                    <a:p>
                      <a:r>
                        <a:rPr kumimoji="1" lang="ja-JP" altLang="en-US" sz="1600" b="0" dirty="0">
                          <a:latin typeface="+mn-ea"/>
                          <a:ea typeface="+mn-ea"/>
                        </a:rPr>
                        <a:t>和服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chemeClr val="tx1"/>
                          </a:solidFill>
                          <a:latin typeface="+mn-ea"/>
                          <a:ea typeface="+mn-ea"/>
                        </a:rPr>
                        <a:t>6</a:t>
                      </a:r>
                      <a:endParaRPr kumimoji="1" lang="ja-JP" altLang="en-US" sz="16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chemeClr val="tx1"/>
                          </a:solidFill>
                          <a:latin typeface="+mn-ea"/>
                          <a:ea typeface="+mn-ea"/>
                        </a:rPr>
                        <a:t>50</a:t>
                      </a:r>
                      <a:endParaRPr kumimoji="1" lang="ja-JP" altLang="en-US" sz="16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chemeClr val="tx1"/>
                          </a:solidFill>
                          <a:latin typeface="+mn-ea"/>
                          <a:ea typeface="+mn-ea"/>
                        </a:rPr>
                        <a:t>4</a:t>
                      </a:r>
                      <a:endParaRPr kumimoji="1" lang="ja-JP" altLang="en-US" sz="16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chemeClr val="tx1"/>
                          </a:solidFill>
                          <a:latin typeface="+mn-ea"/>
                          <a:ea typeface="+mn-ea"/>
                        </a:rPr>
                        <a:t>246</a:t>
                      </a:r>
                      <a:endParaRPr kumimoji="1" lang="ja-JP" altLang="en-US" sz="16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chemeClr val="tx1"/>
                          </a:solidFill>
                          <a:latin typeface="+mn-ea"/>
                          <a:ea typeface="+mn-ea"/>
                        </a:rPr>
                        <a:t>523</a:t>
                      </a:r>
                      <a:endParaRPr kumimoji="1" lang="ja-JP" altLang="en-US" sz="16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chemeClr val="tx1"/>
                          </a:solidFill>
                          <a:latin typeface="+mn-ea"/>
                          <a:ea typeface="+mn-ea"/>
                        </a:rPr>
                        <a:t>688</a:t>
                      </a:r>
                      <a:endParaRPr kumimoji="1" lang="ja-JP" altLang="en-US" sz="16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chemeClr val="tx1"/>
                          </a:solidFill>
                          <a:latin typeface="+mn-ea"/>
                          <a:ea typeface="+mn-ea"/>
                        </a:rPr>
                        <a:t>150</a:t>
                      </a:r>
                      <a:endParaRPr kumimoji="1" lang="ja-JP" altLang="en-US" sz="16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chemeClr val="tx1"/>
                          </a:solidFill>
                          <a:latin typeface="+mn-ea"/>
                          <a:ea typeface="+mn-ea"/>
                        </a:rPr>
                        <a:t>278</a:t>
                      </a:r>
                      <a:endParaRPr kumimoji="1" lang="ja-JP" altLang="en-US" sz="16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chemeClr val="tx1"/>
                          </a:solidFill>
                          <a:latin typeface="+mn-ea"/>
                          <a:ea typeface="+mn-ea"/>
                        </a:rPr>
                        <a:t>83</a:t>
                      </a:r>
                      <a:endParaRPr kumimoji="1" lang="ja-JP" altLang="en-US" sz="16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4893257"/>
                  </a:ext>
                </a:extLst>
              </a:tr>
              <a:tr h="587344">
                <a:tc>
                  <a:txBody>
                    <a:bodyPr/>
                    <a:lstStyle/>
                    <a:p>
                      <a:r>
                        <a:rPr kumimoji="1" lang="ja-JP" altLang="en-US" sz="1600" b="0" dirty="0">
                          <a:latin typeface="+mn-ea"/>
                          <a:ea typeface="+mn-ea"/>
                        </a:rPr>
                        <a:t>衣類</a:t>
                      </a:r>
                      <a:endParaRPr kumimoji="1" lang="en-US" altLang="ja-JP" sz="1600" b="0" dirty="0">
                        <a:latin typeface="+mn-ea"/>
                        <a:ea typeface="+mn-ea"/>
                      </a:endParaRPr>
                    </a:p>
                    <a:p>
                      <a:r>
                        <a:rPr kumimoji="1" lang="ja-JP" altLang="en-US" sz="1600" b="0" dirty="0">
                          <a:latin typeface="+mn-ea"/>
                          <a:ea typeface="+mn-ea"/>
                        </a:rPr>
                        <a:t>（合計）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chemeClr val="tx1"/>
                          </a:solidFill>
                          <a:latin typeface="+mn-ea"/>
                          <a:ea typeface="+mn-ea"/>
                        </a:rPr>
                        <a:t>811</a:t>
                      </a:r>
                      <a:endParaRPr kumimoji="1" lang="ja-JP" altLang="en-US" sz="16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chemeClr val="tx1"/>
                          </a:solidFill>
                          <a:latin typeface="+mn-ea"/>
                          <a:ea typeface="+mn-ea"/>
                        </a:rPr>
                        <a:t>808</a:t>
                      </a:r>
                      <a:endParaRPr kumimoji="1" lang="ja-JP" altLang="en-US" sz="16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chemeClr val="tx1"/>
                          </a:solidFill>
                          <a:latin typeface="+mn-ea"/>
                          <a:ea typeface="+mn-ea"/>
                        </a:rPr>
                        <a:t>892</a:t>
                      </a:r>
                      <a:endParaRPr kumimoji="1" lang="ja-JP" altLang="en-US" sz="16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chemeClr val="tx1"/>
                          </a:solidFill>
                          <a:latin typeface="+mn-ea"/>
                          <a:ea typeface="+mn-ea"/>
                        </a:rPr>
                        <a:t>1255</a:t>
                      </a:r>
                      <a:endParaRPr kumimoji="1" lang="ja-JP" altLang="en-US" sz="16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chemeClr val="tx1"/>
                          </a:solidFill>
                          <a:latin typeface="+mn-ea"/>
                          <a:ea typeface="+mn-ea"/>
                        </a:rPr>
                        <a:t>1746</a:t>
                      </a:r>
                      <a:endParaRPr kumimoji="1" lang="ja-JP" altLang="en-US" sz="16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chemeClr val="tx1"/>
                          </a:solidFill>
                          <a:latin typeface="+mn-ea"/>
                          <a:ea typeface="+mn-ea"/>
                        </a:rPr>
                        <a:t>2149</a:t>
                      </a:r>
                      <a:endParaRPr kumimoji="1" lang="ja-JP" altLang="en-US" sz="16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chemeClr val="tx1"/>
                          </a:solidFill>
                          <a:latin typeface="+mn-ea"/>
                          <a:ea typeface="+mn-ea"/>
                        </a:rPr>
                        <a:t>1201</a:t>
                      </a:r>
                      <a:endParaRPr kumimoji="1" lang="ja-JP" altLang="en-US" sz="16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chemeClr val="tx1"/>
                          </a:solidFill>
                          <a:latin typeface="+mn-ea"/>
                          <a:ea typeface="+mn-ea"/>
                        </a:rPr>
                        <a:t>961</a:t>
                      </a:r>
                      <a:endParaRPr kumimoji="1" lang="ja-JP" altLang="en-US" sz="16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chemeClr val="tx1"/>
                          </a:solidFill>
                          <a:latin typeface="+mn-ea"/>
                          <a:ea typeface="+mn-ea"/>
                        </a:rPr>
                        <a:t>524</a:t>
                      </a:r>
                      <a:endParaRPr kumimoji="1" lang="ja-JP" altLang="en-US" sz="16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4414709"/>
                  </a:ext>
                </a:extLst>
              </a:tr>
            </a:tbl>
          </a:graphicData>
        </a:graphic>
      </p:graphicFrame>
      <p:sp>
        <p:nvSpPr>
          <p:cNvPr id="3" name="正方形/長方形 2">
            <a:extLst>
              <a:ext uri="{FF2B5EF4-FFF2-40B4-BE49-F238E27FC236}">
                <a16:creationId xmlns:a16="http://schemas.microsoft.com/office/drawing/2014/main" id="{D94E3D2A-D9F8-48DC-9A7D-DA7CE16E00D5}"/>
              </a:ext>
            </a:extLst>
          </p:cNvPr>
          <p:cNvSpPr/>
          <p:nvPr/>
        </p:nvSpPr>
        <p:spPr>
          <a:xfrm>
            <a:off x="-4265" y="0"/>
            <a:ext cx="12104078" cy="7784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dirty="0">
                <a:solidFill>
                  <a:schemeClr val="tx1"/>
                </a:solidFill>
                <a:latin typeface="ＭＳ Ｐゴシック" panose="020B0600070205080204" pitchFamily="50" charset="-128"/>
                <a:ea typeface="ＭＳ Ｐゴシック" panose="020B0600070205080204" pitchFamily="50" charset="-128"/>
              </a:rPr>
              <a:t>年齢別ネット利用</a:t>
            </a:r>
            <a:r>
              <a:rPr kumimoji="1" lang="ja-JP" altLang="en-US" sz="2400" dirty="0">
                <a:solidFill>
                  <a:srgbClr val="FF0000"/>
                </a:solidFill>
                <a:latin typeface="ＭＳ Ｐゴシック" panose="020B0600070205080204" pitchFamily="50" charset="-128"/>
                <a:ea typeface="ＭＳ Ｐゴシック" panose="020B0600070205080204" pitchFamily="50" charset="-128"/>
              </a:rPr>
              <a:t>衣類・履物の</a:t>
            </a:r>
            <a:r>
              <a:rPr kumimoji="1" lang="ja-JP" altLang="en-US" sz="2400" dirty="0">
                <a:solidFill>
                  <a:schemeClr val="tx1"/>
                </a:solidFill>
                <a:latin typeface="ＭＳ Ｐゴシック" panose="020B0600070205080204" pitchFamily="50" charset="-128"/>
                <a:ea typeface="ＭＳ Ｐゴシック" panose="020B0600070205080204" pitchFamily="50" charset="-128"/>
              </a:rPr>
              <a:t>支出総額（総務省家計調査</a:t>
            </a:r>
            <a:r>
              <a:rPr kumimoji="1" lang="en-US" altLang="ja-JP" sz="2400" dirty="0">
                <a:solidFill>
                  <a:schemeClr val="tx1"/>
                </a:solidFill>
                <a:latin typeface="ＭＳ Ｐゴシック" panose="020B0600070205080204" pitchFamily="50" charset="-128"/>
                <a:ea typeface="ＭＳ Ｐゴシック" panose="020B0600070205080204" pitchFamily="50" charset="-128"/>
              </a:rPr>
              <a:t>2021</a:t>
            </a:r>
            <a:r>
              <a:rPr kumimoji="1" lang="ja-JP" altLang="en-US" sz="2400" dirty="0">
                <a:solidFill>
                  <a:schemeClr val="tx1"/>
                </a:solidFill>
                <a:latin typeface="ＭＳ Ｐゴシック" panose="020B0600070205080204" pitchFamily="50" charset="-128"/>
                <a:ea typeface="ＭＳ Ｐゴシック" panose="020B0600070205080204" pitchFamily="50" charset="-128"/>
              </a:rPr>
              <a:t>年</a:t>
            </a:r>
            <a:r>
              <a:rPr kumimoji="1" lang="ja-JP" altLang="en-US" sz="2400" dirty="0">
                <a:solidFill>
                  <a:srgbClr val="FF0000"/>
                </a:solidFill>
                <a:latin typeface="ＭＳ Ｐゴシック" panose="020B0600070205080204" pitchFamily="50" charset="-128"/>
                <a:ea typeface="ＭＳ Ｐゴシック" panose="020B0600070205080204" pitchFamily="50" charset="-128"/>
              </a:rPr>
              <a:t>６</a:t>
            </a:r>
            <a:r>
              <a:rPr kumimoji="1" lang="ja-JP" altLang="en-US" sz="2400" dirty="0">
                <a:solidFill>
                  <a:schemeClr val="tx1"/>
                </a:solidFill>
                <a:latin typeface="ＭＳ Ｐゴシック" panose="020B0600070205080204" pitchFamily="50" charset="-128"/>
                <a:ea typeface="ＭＳ Ｐゴシック" panose="020B0600070205080204" pitchFamily="50" charset="-128"/>
              </a:rPr>
              <a:t>月）</a:t>
            </a:r>
            <a:r>
              <a:rPr kumimoji="1" lang="en-US" altLang="ja-JP" sz="2400" dirty="0">
                <a:solidFill>
                  <a:schemeClr val="tx1"/>
                </a:solidFill>
                <a:latin typeface="ＭＳ Ｐゴシック" panose="020B0600070205080204" pitchFamily="50" charset="-128"/>
                <a:ea typeface="ＭＳ Ｐゴシック" panose="020B0600070205080204" pitchFamily="50" charset="-128"/>
              </a:rPr>
              <a:t>2</a:t>
            </a:r>
            <a:r>
              <a:rPr kumimoji="1" lang="ja-JP" altLang="en-US" sz="2400" dirty="0">
                <a:solidFill>
                  <a:schemeClr val="tx1"/>
                </a:solidFill>
                <a:latin typeface="ＭＳ Ｐゴシック" panose="020B0600070205080204" pitchFamily="50" charset="-128"/>
                <a:ea typeface="ＭＳ Ｐゴシック" panose="020B0600070205080204" pitchFamily="50" charset="-128"/>
              </a:rPr>
              <a:t>人以上の世帯（下・勤労）</a:t>
            </a:r>
          </a:p>
        </p:txBody>
      </p:sp>
      <p:graphicFrame>
        <p:nvGraphicFramePr>
          <p:cNvPr id="4" name="表 3">
            <a:extLst>
              <a:ext uri="{FF2B5EF4-FFF2-40B4-BE49-F238E27FC236}">
                <a16:creationId xmlns:a16="http://schemas.microsoft.com/office/drawing/2014/main" id="{0995151D-4C2F-4614-8629-87D8BA6A7830}"/>
              </a:ext>
            </a:extLst>
          </p:cNvPr>
          <p:cNvGraphicFramePr>
            <a:graphicFrameLocks noGrp="1"/>
          </p:cNvGraphicFramePr>
          <p:nvPr>
            <p:extLst>
              <p:ext uri="{D42A27DB-BD31-4B8C-83A1-F6EECF244321}">
                <p14:modId xmlns:p14="http://schemas.microsoft.com/office/powerpoint/2010/main" val="3191084703"/>
              </p:ext>
            </p:extLst>
          </p:nvPr>
        </p:nvGraphicFramePr>
        <p:xfrm>
          <a:off x="190953" y="3996518"/>
          <a:ext cx="11713641" cy="2882508"/>
        </p:xfrm>
        <a:graphic>
          <a:graphicData uri="http://schemas.openxmlformats.org/drawingml/2006/table">
            <a:tbl>
              <a:tblPr firstRow="1" bandRow="1">
                <a:tableStyleId>{5C22544A-7EE6-4342-B048-85BDC9FD1C3A}</a:tableStyleId>
              </a:tblPr>
              <a:tblGrid>
                <a:gridCol w="1526580">
                  <a:extLst>
                    <a:ext uri="{9D8B030D-6E8A-4147-A177-3AD203B41FA5}">
                      <a16:colId xmlns:a16="http://schemas.microsoft.com/office/drawing/2014/main" val="1792170904"/>
                    </a:ext>
                  </a:extLst>
                </a:gridCol>
                <a:gridCol w="930260">
                  <a:extLst>
                    <a:ext uri="{9D8B030D-6E8A-4147-A177-3AD203B41FA5}">
                      <a16:colId xmlns:a16="http://schemas.microsoft.com/office/drawing/2014/main" val="2717526456"/>
                    </a:ext>
                  </a:extLst>
                </a:gridCol>
                <a:gridCol w="1264199">
                  <a:extLst>
                    <a:ext uri="{9D8B030D-6E8A-4147-A177-3AD203B41FA5}">
                      <a16:colId xmlns:a16="http://schemas.microsoft.com/office/drawing/2014/main" val="509508879"/>
                    </a:ext>
                  </a:extLst>
                </a:gridCol>
                <a:gridCol w="1085303">
                  <a:extLst>
                    <a:ext uri="{9D8B030D-6E8A-4147-A177-3AD203B41FA5}">
                      <a16:colId xmlns:a16="http://schemas.microsoft.com/office/drawing/2014/main" val="1995923523"/>
                    </a:ext>
                  </a:extLst>
                </a:gridCol>
                <a:gridCol w="1133009">
                  <a:extLst>
                    <a:ext uri="{9D8B030D-6E8A-4147-A177-3AD203B41FA5}">
                      <a16:colId xmlns:a16="http://schemas.microsoft.com/office/drawing/2014/main" val="3279337610"/>
                    </a:ext>
                  </a:extLst>
                </a:gridCol>
                <a:gridCol w="1144935">
                  <a:extLst>
                    <a:ext uri="{9D8B030D-6E8A-4147-A177-3AD203B41FA5}">
                      <a16:colId xmlns:a16="http://schemas.microsoft.com/office/drawing/2014/main" val="1452188696"/>
                    </a:ext>
                  </a:extLst>
                </a:gridCol>
                <a:gridCol w="1085302">
                  <a:extLst>
                    <a:ext uri="{9D8B030D-6E8A-4147-A177-3AD203B41FA5}">
                      <a16:colId xmlns:a16="http://schemas.microsoft.com/office/drawing/2014/main" val="2116452707"/>
                    </a:ext>
                  </a:extLst>
                </a:gridCol>
                <a:gridCol w="1180714">
                  <a:extLst>
                    <a:ext uri="{9D8B030D-6E8A-4147-A177-3AD203B41FA5}">
                      <a16:colId xmlns:a16="http://schemas.microsoft.com/office/drawing/2014/main" val="3975525614"/>
                    </a:ext>
                  </a:extLst>
                </a:gridCol>
                <a:gridCol w="1252273">
                  <a:extLst>
                    <a:ext uri="{9D8B030D-6E8A-4147-A177-3AD203B41FA5}">
                      <a16:colId xmlns:a16="http://schemas.microsoft.com/office/drawing/2014/main" val="2230225628"/>
                    </a:ext>
                  </a:extLst>
                </a:gridCol>
                <a:gridCol w="1111066">
                  <a:extLst>
                    <a:ext uri="{9D8B030D-6E8A-4147-A177-3AD203B41FA5}">
                      <a16:colId xmlns:a16="http://schemas.microsoft.com/office/drawing/2014/main" val="3030676727"/>
                    </a:ext>
                  </a:extLst>
                </a:gridCol>
              </a:tblGrid>
              <a:tr h="400993">
                <a:tc>
                  <a:txBody>
                    <a:bodyPr/>
                    <a:lstStyle/>
                    <a:p>
                      <a:endParaRPr kumimoji="1" lang="ja-JP" altLang="en-US" sz="18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800" b="0" dirty="0">
                          <a:solidFill>
                            <a:schemeClr val="tx1"/>
                          </a:solidFill>
                          <a:latin typeface="+mn-ea"/>
                          <a:ea typeface="+mn-ea"/>
                        </a:rPr>
                        <a:t>～</a:t>
                      </a:r>
                      <a:r>
                        <a:rPr kumimoji="1" lang="en-US" altLang="ja-JP" sz="1800" b="0" dirty="0">
                          <a:solidFill>
                            <a:schemeClr val="tx1"/>
                          </a:solidFill>
                          <a:latin typeface="+mn-ea"/>
                          <a:ea typeface="+mn-ea"/>
                        </a:rPr>
                        <a:t>34</a:t>
                      </a:r>
                      <a:r>
                        <a:rPr kumimoji="1" lang="ja-JP" altLang="en-US" sz="1800" b="0" dirty="0">
                          <a:solidFill>
                            <a:schemeClr val="tx1"/>
                          </a:solidFill>
                          <a:latin typeface="+mn-ea"/>
                          <a:ea typeface="+mn-ea"/>
                        </a:rPr>
                        <a:t>歳</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800" b="0" dirty="0">
                          <a:solidFill>
                            <a:schemeClr val="tx1"/>
                          </a:solidFill>
                          <a:latin typeface="+mn-ea"/>
                          <a:ea typeface="+mn-ea"/>
                        </a:rPr>
                        <a:t>35</a:t>
                      </a:r>
                      <a:r>
                        <a:rPr kumimoji="1" lang="ja-JP" altLang="en-US" sz="1800" b="0" dirty="0">
                          <a:solidFill>
                            <a:schemeClr val="tx1"/>
                          </a:solidFill>
                          <a:latin typeface="+mn-ea"/>
                          <a:ea typeface="+mn-ea"/>
                        </a:rPr>
                        <a:t>～</a:t>
                      </a:r>
                      <a:r>
                        <a:rPr kumimoji="1" lang="en-US" altLang="ja-JP" sz="1800" b="0" dirty="0">
                          <a:solidFill>
                            <a:schemeClr val="tx1"/>
                          </a:solidFill>
                          <a:latin typeface="+mn-ea"/>
                          <a:ea typeface="+mn-ea"/>
                        </a:rPr>
                        <a:t>39</a:t>
                      </a:r>
                      <a:endParaRPr kumimoji="1" lang="ja-JP" altLang="en-US" sz="18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800" b="0" dirty="0">
                          <a:solidFill>
                            <a:schemeClr val="tx1"/>
                          </a:solidFill>
                          <a:latin typeface="+mn-ea"/>
                          <a:ea typeface="+mn-ea"/>
                        </a:rPr>
                        <a:t>40</a:t>
                      </a:r>
                      <a:r>
                        <a:rPr kumimoji="1" lang="ja-JP" altLang="en-US" sz="1800" b="0" dirty="0">
                          <a:solidFill>
                            <a:schemeClr val="tx1"/>
                          </a:solidFill>
                          <a:latin typeface="+mn-ea"/>
                          <a:ea typeface="+mn-ea"/>
                        </a:rPr>
                        <a:t>～</a:t>
                      </a:r>
                      <a:r>
                        <a:rPr kumimoji="1" lang="en-US" altLang="ja-JP" sz="1800" b="0" dirty="0">
                          <a:solidFill>
                            <a:schemeClr val="tx1"/>
                          </a:solidFill>
                          <a:latin typeface="+mn-ea"/>
                          <a:ea typeface="+mn-ea"/>
                        </a:rPr>
                        <a:t>44</a:t>
                      </a:r>
                      <a:endParaRPr kumimoji="1" lang="ja-JP" altLang="en-US" sz="18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800" b="0" dirty="0">
                          <a:solidFill>
                            <a:schemeClr val="tx1"/>
                          </a:solidFill>
                          <a:latin typeface="+mn-ea"/>
                          <a:ea typeface="+mn-ea"/>
                        </a:rPr>
                        <a:t>45</a:t>
                      </a:r>
                      <a:r>
                        <a:rPr kumimoji="1" lang="ja-JP" altLang="en-US" sz="1800" b="0" dirty="0">
                          <a:solidFill>
                            <a:schemeClr val="tx1"/>
                          </a:solidFill>
                          <a:latin typeface="+mn-ea"/>
                          <a:ea typeface="+mn-ea"/>
                        </a:rPr>
                        <a:t>～</a:t>
                      </a:r>
                      <a:r>
                        <a:rPr kumimoji="1" lang="en-US" altLang="ja-JP" sz="1800" b="0" dirty="0">
                          <a:solidFill>
                            <a:schemeClr val="tx1"/>
                          </a:solidFill>
                          <a:latin typeface="+mn-ea"/>
                          <a:ea typeface="+mn-ea"/>
                        </a:rPr>
                        <a:t>49</a:t>
                      </a:r>
                      <a:endParaRPr kumimoji="1" lang="ja-JP" altLang="en-US" sz="18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800" b="0" dirty="0">
                          <a:solidFill>
                            <a:schemeClr val="tx1"/>
                          </a:solidFill>
                          <a:latin typeface="+mn-ea"/>
                          <a:ea typeface="+mn-ea"/>
                        </a:rPr>
                        <a:t>50</a:t>
                      </a:r>
                      <a:r>
                        <a:rPr kumimoji="1" lang="ja-JP" altLang="en-US" sz="1800" b="0" dirty="0">
                          <a:solidFill>
                            <a:schemeClr val="tx1"/>
                          </a:solidFill>
                          <a:latin typeface="+mn-ea"/>
                          <a:ea typeface="+mn-ea"/>
                        </a:rPr>
                        <a:t>～</a:t>
                      </a:r>
                      <a:r>
                        <a:rPr kumimoji="1" lang="en-US" altLang="ja-JP" sz="1800" b="0" dirty="0">
                          <a:solidFill>
                            <a:schemeClr val="tx1"/>
                          </a:solidFill>
                          <a:latin typeface="+mn-ea"/>
                          <a:ea typeface="+mn-ea"/>
                        </a:rPr>
                        <a:t>54</a:t>
                      </a:r>
                      <a:endParaRPr kumimoji="1" lang="ja-JP" altLang="en-US" sz="18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800" b="0" dirty="0">
                          <a:solidFill>
                            <a:schemeClr val="tx1"/>
                          </a:solidFill>
                          <a:latin typeface="+mn-ea"/>
                          <a:ea typeface="+mn-ea"/>
                        </a:rPr>
                        <a:t>55</a:t>
                      </a:r>
                      <a:r>
                        <a:rPr kumimoji="1" lang="ja-JP" altLang="en-US" sz="1800" b="0" dirty="0">
                          <a:solidFill>
                            <a:schemeClr val="tx1"/>
                          </a:solidFill>
                          <a:latin typeface="+mn-ea"/>
                          <a:ea typeface="+mn-ea"/>
                        </a:rPr>
                        <a:t>～</a:t>
                      </a:r>
                      <a:r>
                        <a:rPr kumimoji="1" lang="en-US" altLang="ja-JP" sz="1800" b="0" dirty="0">
                          <a:solidFill>
                            <a:schemeClr val="tx1"/>
                          </a:solidFill>
                          <a:latin typeface="+mn-ea"/>
                          <a:ea typeface="+mn-ea"/>
                        </a:rPr>
                        <a:t>59</a:t>
                      </a:r>
                      <a:endParaRPr kumimoji="1" lang="ja-JP" altLang="en-US" sz="18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800" b="0" dirty="0">
                          <a:solidFill>
                            <a:schemeClr val="tx1"/>
                          </a:solidFill>
                          <a:latin typeface="+mn-ea"/>
                          <a:ea typeface="+mn-ea"/>
                        </a:rPr>
                        <a:t>60</a:t>
                      </a:r>
                      <a:r>
                        <a:rPr kumimoji="1" lang="ja-JP" altLang="en-US" sz="1800" b="0" dirty="0">
                          <a:solidFill>
                            <a:schemeClr val="tx1"/>
                          </a:solidFill>
                          <a:latin typeface="+mn-ea"/>
                          <a:ea typeface="+mn-ea"/>
                        </a:rPr>
                        <a:t>～</a:t>
                      </a:r>
                      <a:r>
                        <a:rPr kumimoji="1" lang="en-US" altLang="ja-JP" sz="1800" b="0" dirty="0">
                          <a:solidFill>
                            <a:schemeClr val="tx1"/>
                          </a:solidFill>
                          <a:latin typeface="+mn-ea"/>
                          <a:ea typeface="+mn-ea"/>
                        </a:rPr>
                        <a:t>64</a:t>
                      </a:r>
                      <a:endParaRPr kumimoji="1" lang="ja-JP" altLang="en-US" sz="18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800" b="0" dirty="0">
                          <a:solidFill>
                            <a:schemeClr val="tx1"/>
                          </a:solidFill>
                          <a:latin typeface="+mn-ea"/>
                          <a:ea typeface="+mn-ea"/>
                        </a:rPr>
                        <a:t>65</a:t>
                      </a:r>
                      <a:r>
                        <a:rPr kumimoji="1" lang="ja-JP" altLang="en-US" sz="1800" b="0" dirty="0">
                          <a:solidFill>
                            <a:schemeClr val="tx1"/>
                          </a:solidFill>
                          <a:latin typeface="+mn-ea"/>
                          <a:ea typeface="+mn-ea"/>
                        </a:rPr>
                        <a:t>～</a:t>
                      </a:r>
                      <a:r>
                        <a:rPr kumimoji="1" lang="en-US" altLang="ja-JP" sz="1800" b="0" dirty="0">
                          <a:solidFill>
                            <a:schemeClr val="tx1"/>
                          </a:solidFill>
                          <a:latin typeface="+mn-ea"/>
                          <a:ea typeface="+mn-ea"/>
                        </a:rPr>
                        <a:t>69</a:t>
                      </a:r>
                      <a:endParaRPr kumimoji="1" lang="ja-JP" altLang="en-US" sz="18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800" b="0" dirty="0">
                          <a:solidFill>
                            <a:schemeClr val="tx1"/>
                          </a:solidFill>
                          <a:latin typeface="+mn-ea"/>
                          <a:ea typeface="+mn-ea"/>
                        </a:rPr>
                        <a:t>70</a:t>
                      </a:r>
                      <a:r>
                        <a:rPr kumimoji="1" lang="ja-JP" altLang="en-US" sz="1800" b="0" dirty="0">
                          <a:solidFill>
                            <a:schemeClr val="tx1"/>
                          </a:solidFill>
                          <a:latin typeface="+mn-ea"/>
                          <a:ea typeface="+mn-ea"/>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82685092"/>
                  </a:ext>
                </a:extLst>
              </a:tr>
              <a:tr h="62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dirty="0">
                          <a:latin typeface="+mn-ea"/>
                          <a:ea typeface="+mn-ea"/>
                        </a:rPr>
                        <a:t>婦人用</a:t>
                      </a:r>
                    </a:p>
                    <a:p>
                      <a:endParaRPr kumimoji="1" lang="ja-JP" altLang="en-US" sz="1800" b="0"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800" b="0" dirty="0">
                          <a:solidFill>
                            <a:srgbClr val="FF0000"/>
                          </a:solidFill>
                          <a:latin typeface="+mn-ea"/>
                          <a:ea typeface="+mn-ea"/>
                        </a:rPr>
                        <a:t>205</a:t>
                      </a:r>
                      <a:endParaRPr kumimoji="1" lang="ja-JP" altLang="en-US" sz="1800" b="0" dirty="0">
                        <a:solidFill>
                          <a:srgbClr val="FF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800" b="0" dirty="0">
                          <a:solidFill>
                            <a:srgbClr val="FF0000"/>
                          </a:solidFill>
                          <a:latin typeface="+mn-ea"/>
                          <a:ea typeface="+mn-ea"/>
                        </a:rPr>
                        <a:t>443</a:t>
                      </a:r>
                      <a:endParaRPr kumimoji="1" lang="ja-JP" altLang="en-US" sz="1800" b="0" dirty="0">
                        <a:solidFill>
                          <a:srgbClr val="FF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800" b="0" dirty="0">
                          <a:solidFill>
                            <a:srgbClr val="FF0000"/>
                          </a:solidFill>
                          <a:latin typeface="+mn-ea"/>
                          <a:ea typeface="+mn-ea"/>
                        </a:rPr>
                        <a:t>479</a:t>
                      </a:r>
                      <a:endParaRPr kumimoji="1" lang="ja-JP" altLang="en-US" sz="1800" b="0" dirty="0">
                        <a:solidFill>
                          <a:srgbClr val="FF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800" b="0" dirty="0">
                          <a:solidFill>
                            <a:schemeClr val="tx1"/>
                          </a:solidFill>
                          <a:latin typeface="+mn-ea"/>
                          <a:ea typeface="+mn-ea"/>
                        </a:rPr>
                        <a:t>408</a:t>
                      </a:r>
                      <a:endParaRPr kumimoji="1" lang="ja-JP" altLang="en-US" sz="18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800" b="0" dirty="0">
                          <a:solidFill>
                            <a:schemeClr val="tx1"/>
                          </a:solidFill>
                          <a:latin typeface="+mn-ea"/>
                          <a:ea typeface="+mn-ea"/>
                        </a:rPr>
                        <a:t>646</a:t>
                      </a:r>
                      <a:endParaRPr kumimoji="1" lang="ja-JP" altLang="en-US" sz="18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800" b="0" dirty="0">
                          <a:solidFill>
                            <a:schemeClr val="tx1"/>
                          </a:solidFill>
                          <a:latin typeface="+mn-ea"/>
                          <a:ea typeface="+mn-ea"/>
                        </a:rPr>
                        <a:t>612</a:t>
                      </a:r>
                      <a:endParaRPr kumimoji="1" lang="ja-JP" altLang="en-US" sz="18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800" b="0" dirty="0">
                          <a:solidFill>
                            <a:schemeClr val="tx1"/>
                          </a:solidFill>
                          <a:latin typeface="+mn-ea"/>
                          <a:ea typeface="+mn-ea"/>
                        </a:rPr>
                        <a:t>538</a:t>
                      </a:r>
                      <a:endParaRPr kumimoji="1" lang="ja-JP" altLang="en-US" sz="18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800" b="0" dirty="0">
                          <a:solidFill>
                            <a:schemeClr val="tx1"/>
                          </a:solidFill>
                          <a:latin typeface="+mn-ea"/>
                          <a:ea typeface="+mn-ea"/>
                        </a:rPr>
                        <a:t>335</a:t>
                      </a:r>
                      <a:endParaRPr kumimoji="1" lang="ja-JP" altLang="en-US" sz="18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800" b="0" dirty="0">
                          <a:solidFill>
                            <a:schemeClr val="tx1"/>
                          </a:solidFill>
                          <a:latin typeface="+mn-ea"/>
                          <a:ea typeface="+mn-ea"/>
                        </a:rPr>
                        <a:t>262</a:t>
                      </a:r>
                      <a:endParaRPr kumimoji="1" lang="ja-JP" altLang="en-US" sz="18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07299241"/>
                  </a:ext>
                </a:extLst>
              </a:tr>
              <a:tr h="389686">
                <a:tc>
                  <a:txBody>
                    <a:bodyPr/>
                    <a:lstStyle/>
                    <a:p>
                      <a:r>
                        <a:rPr kumimoji="1" lang="ja-JP" altLang="en-US" sz="1800" b="0" dirty="0">
                          <a:latin typeface="+mn-ea"/>
                          <a:ea typeface="+mn-ea"/>
                        </a:rPr>
                        <a:t>紳士服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800" b="0" dirty="0">
                          <a:solidFill>
                            <a:schemeClr val="tx1"/>
                          </a:solidFill>
                          <a:latin typeface="+mn-ea"/>
                          <a:ea typeface="+mn-ea"/>
                        </a:rPr>
                        <a:t>667</a:t>
                      </a:r>
                      <a:endParaRPr kumimoji="1" lang="ja-JP" altLang="en-US" sz="18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800" b="0" dirty="0">
                          <a:solidFill>
                            <a:schemeClr val="tx1"/>
                          </a:solidFill>
                          <a:latin typeface="+mn-ea"/>
                          <a:ea typeface="+mn-ea"/>
                        </a:rPr>
                        <a:t>378</a:t>
                      </a:r>
                      <a:endParaRPr kumimoji="1" lang="ja-JP" altLang="en-US" sz="18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800" b="0" dirty="0">
                          <a:solidFill>
                            <a:schemeClr val="tx1"/>
                          </a:solidFill>
                          <a:latin typeface="+mn-ea"/>
                          <a:ea typeface="+mn-ea"/>
                        </a:rPr>
                        <a:t>257</a:t>
                      </a:r>
                      <a:endParaRPr kumimoji="1" lang="ja-JP" altLang="en-US" sz="18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800" b="0" dirty="0">
                          <a:solidFill>
                            <a:schemeClr val="tx1"/>
                          </a:solidFill>
                          <a:latin typeface="+mn-ea"/>
                          <a:ea typeface="+mn-ea"/>
                        </a:rPr>
                        <a:t>586</a:t>
                      </a:r>
                      <a:endParaRPr kumimoji="1" lang="ja-JP" altLang="en-US" sz="18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800" b="0" dirty="0">
                          <a:solidFill>
                            <a:schemeClr val="tx1"/>
                          </a:solidFill>
                          <a:latin typeface="+mn-ea"/>
                          <a:ea typeface="+mn-ea"/>
                        </a:rPr>
                        <a:t>518</a:t>
                      </a:r>
                      <a:endParaRPr kumimoji="1" lang="ja-JP" altLang="en-US" sz="18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800" b="0" dirty="0">
                          <a:solidFill>
                            <a:schemeClr val="tx1"/>
                          </a:solidFill>
                          <a:latin typeface="+mn-ea"/>
                          <a:ea typeface="+mn-ea"/>
                        </a:rPr>
                        <a:t>1016</a:t>
                      </a:r>
                      <a:endParaRPr kumimoji="1" lang="ja-JP" altLang="en-US" sz="18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800" b="0" dirty="0">
                          <a:solidFill>
                            <a:schemeClr val="tx1"/>
                          </a:solidFill>
                          <a:latin typeface="+mn-ea"/>
                          <a:ea typeface="+mn-ea"/>
                        </a:rPr>
                        <a:t>143</a:t>
                      </a:r>
                      <a:endParaRPr kumimoji="1" lang="ja-JP" altLang="en-US" sz="18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800" b="0" dirty="0">
                          <a:latin typeface="+mn-ea"/>
                          <a:ea typeface="+mn-ea"/>
                        </a:rPr>
                        <a:t>404</a:t>
                      </a:r>
                      <a:endParaRPr kumimoji="1" lang="ja-JP" altLang="en-US" sz="1800" b="0"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800" b="0" dirty="0">
                          <a:solidFill>
                            <a:schemeClr val="tx1"/>
                          </a:solidFill>
                          <a:latin typeface="+mn-ea"/>
                          <a:ea typeface="+mn-ea"/>
                        </a:rPr>
                        <a:t>78</a:t>
                      </a:r>
                      <a:endParaRPr kumimoji="1" lang="ja-JP" altLang="en-US" sz="18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14272185"/>
                  </a:ext>
                </a:extLst>
              </a:tr>
              <a:tr h="62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dirty="0">
                          <a:latin typeface="+mn-ea"/>
                          <a:ea typeface="+mn-ea"/>
                        </a:rPr>
                        <a:t>和服</a:t>
                      </a:r>
                    </a:p>
                    <a:p>
                      <a:endParaRPr kumimoji="1" lang="ja-JP" altLang="en-US" sz="1800" b="0"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800" b="0" dirty="0">
                          <a:solidFill>
                            <a:schemeClr val="tx1"/>
                          </a:solidFill>
                          <a:latin typeface="+mn-ea"/>
                          <a:ea typeface="+mn-ea"/>
                        </a:rPr>
                        <a:t>7</a:t>
                      </a:r>
                      <a:endParaRPr kumimoji="1" lang="ja-JP" altLang="en-US" sz="18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800" b="0" dirty="0">
                          <a:solidFill>
                            <a:schemeClr val="tx1"/>
                          </a:solidFill>
                          <a:latin typeface="+mn-ea"/>
                          <a:ea typeface="+mn-ea"/>
                        </a:rPr>
                        <a:t>57</a:t>
                      </a:r>
                      <a:endParaRPr kumimoji="1" lang="ja-JP" altLang="en-US" sz="18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800" b="0" dirty="0">
                          <a:solidFill>
                            <a:schemeClr val="tx1"/>
                          </a:solidFill>
                          <a:latin typeface="+mn-ea"/>
                          <a:ea typeface="+mn-ea"/>
                        </a:rPr>
                        <a:t>4</a:t>
                      </a:r>
                      <a:endParaRPr kumimoji="1" lang="ja-JP" altLang="en-US" sz="18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800" b="0" dirty="0">
                          <a:solidFill>
                            <a:schemeClr val="tx1"/>
                          </a:solidFill>
                          <a:latin typeface="+mn-ea"/>
                          <a:ea typeface="+mn-ea"/>
                        </a:rPr>
                        <a:t>270</a:t>
                      </a:r>
                      <a:endParaRPr kumimoji="1" lang="ja-JP" altLang="en-US" sz="18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800" b="0" dirty="0">
                          <a:solidFill>
                            <a:schemeClr val="tx1"/>
                          </a:solidFill>
                          <a:latin typeface="+mn-ea"/>
                          <a:ea typeface="+mn-ea"/>
                        </a:rPr>
                        <a:t>642</a:t>
                      </a:r>
                      <a:endParaRPr kumimoji="1" lang="ja-JP" altLang="en-US" sz="18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800" b="0" dirty="0">
                          <a:solidFill>
                            <a:schemeClr val="tx1"/>
                          </a:solidFill>
                          <a:latin typeface="+mn-ea"/>
                          <a:ea typeface="+mn-ea"/>
                        </a:rPr>
                        <a:t>361</a:t>
                      </a:r>
                      <a:endParaRPr kumimoji="1" lang="ja-JP" altLang="en-US" sz="18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800" b="0" dirty="0">
                          <a:solidFill>
                            <a:schemeClr val="tx1"/>
                          </a:solidFill>
                          <a:latin typeface="+mn-ea"/>
                          <a:ea typeface="+mn-ea"/>
                        </a:rPr>
                        <a:t>93</a:t>
                      </a:r>
                      <a:endParaRPr kumimoji="1" lang="ja-JP" altLang="en-US" sz="18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800" b="0" dirty="0">
                          <a:latin typeface="+mn-ea"/>
                          <a:ea typeface="+mn-ea"/>
                        </a:rPr>
                        <a:t>ー</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800" b="0" dirty="0">
                          <a:solidFill>
                            <a:schemeClr val="tx1"/>
                          </a:solidFill>
                          <a:latin typeface="+mn-ea"/>
                          <a:ea typeface="+mn-ea"/>
                        </a:rPr>
                        <a:t>18</a:t>
                      </a:r>
                      <a:endParaRPr kumimoji="1" lang="ja-JP" altLang="en-US" sz="18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80518189"/>
                  </a:ext>
                </a:extLst>
              </a:tr>
              <a:tr h="8116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dirty="0">
                          <a:latin typeface="+mn-ea"/>
                          <a:ea typeface="+mn-ea"/>
                        </a:rPr>
                        <a:t>衣類</a:t>
                      </a:r>
                      <a:endParaRPr kumimoji="1" lang="en-US" altLang="ja-JP" sz="1800" b="0" dirty="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dirty="0">
                          <a:latin typeface="+mn-ea"/>
                          <a:ea typeface="+mn-ea"/>
                        </a:rPr>
                        <a:t>（合計）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800" b="0" dirty="0">
                          <a:solidFill>
                            <a:schemeClr val="tx1"/>
                          </a:solidFill>
                          <a:latin typeface="+mn-ea"/>
                          <a:ea typeface="+mn-ea"/>
                        </a:rPr>
                        <a:t>879</a:t>
                      </a:r>
                      <a:endParaRPr kumimoji="1" lang="ja-JP" altLang="en-US" sz="18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800" b="0" dirty="0">
                          <a:solidFill>
                            <a:schemeClr val="tx1"/>
                          </a:solidFill>
                          <a:latin typeface="+mn-ea"/>
                          <a:ea typeface="+mn-ea"/>
                        </a:rPr>
                        <a:t>878</a:t>
                      </a:r>
                      <a:endParaRPr kumimoji="1" lang="ja-JP" altLang="en-US" sz="18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800" b="0" dirty="0">
                          <a:solidFill>
                            <a:schemeClr val="tx1"/>
                          </a:solidFill>
                          <a:latin typeface="+mn-ea"/>
                          <a:ea typeface="+mn-ea"/>
                        </a:rPr>
                        <a:t>740</a:t>
                      </a:r>
                      <a:endParaRPr kumimoji="1" lang="ja-JP" altLang="en-US" sz="18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800" b="0" dirty="0">
                          <a:solidFill>
                            <a:schemeClr val="tx1"/>
                          </a:solidFill>
                          <a:latin typeface="+mn-ea"/>
                          <a:ea typeface="+mn-ea"/>
                        </a:rPr>
                        <a:t>1264</a:t>
                      </a:r>
                      <a:endParaRPr kumimoji="1" lang="ja-JP" altLang="en-US" sz="18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800" b="0" dirty="0">
                          <a:solidFill>
                            <a:schemeClr val="tx1"/>
                          </a:solidFill>
                          <a:latin typeface="+mn-ea"/>
                          <a:ea typeface="+mn-ea"/>
                        </a:rPr>
                        <a:t>1806</a:t>
                      </a:r>
                      <a:endParaRPr kumimoji="1" lang="ja-JP" altLang="en-US" sz="18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800" b="0" dirty="0">
                          <a:solidFill>
                            <a:schemeClr val="tx1"/>
                          </a:solidFill>
                          <a:latin typeface="+mn-ea"/>
                          <a:ea typeface="+mn-ea"/>
                        </a:rPr>
                        <a:t>1989</a:t>
                      </a:r>
                      <a:endParaRPr kumimoji="1" lang="ja-JP" altLang="en-US" sz="18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800" b="0" dirty="0">
                          <a:solidFill>
                            <a:schemeClr val="tx1"/>
                          </a:solidFill>
                          <a:latin typeface="+mn-ea"/>
                          <a:ea typeface="+mn-ea"/>
                        </a:rPr>
                        <a:t>774</a:t>
                      </a:r>
                      <a:endParaRPr kumimoji="1" lang="ja-JP" altLang="en-US" sz="18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800" b="0" dirty="0">
                          <a:latin typeface="+mn-ea"/>
                          <a:ea typeface="+mn-ea"/>
                        </a:rPr>
                        <a:t>739</a:t>
                      </a:r>
                      <a:endParaRPr kumimoji="1" lang="ja-JP" altLang="en-US" sz="1800" b="0"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800" b="0" dirty="0">
                          <a:solidFill>
                            <a:schemeClr val="tx1"/>
                          </a:solidFill>
                          <a:latin typeface="+mn-ea"/>
                          <a:ea typeface="+mn-ea"/>
                        </a:rPr>
                        <a:t>358</a:t>
                      </a:r>
                      <a:endParaRPr kumimoji="1" lang="ja-JP" altLang="en-US" sz="18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29812768"/>
                  </a:ext>
                </a:extLst>
              </a:tr>
            </a:tbl>
          </a:graphicData>
        </a:graphic>
      </p:graphicFrame>
      <p:sp>
        <p:nvSpPr>
          <p:cNvPr id="5" name="正方形/長方形 4">
            <a:extLst>
              <a:ext uri="{FF2B5EF4-FFF2-40B4-BE49-F238E27FC236}">
                <a16:creationId xmlns:a16="http://schemas.microsoft.com/office/drawing/2014/main" id="{2EC5181B-062D-4E2E-BFDB-AFAE10657C12}"/>
              </a:ext>
            </a:extLst>
          </p:cNvPr>
          <p:cNvSpPr/>
          <p:nvPr/>
        </p:nvSpPr>
        <p:spPr>
          <a:xfrm>
            <a:off x="72388" y="6489788"/>
            <a:ext cx="12011893" cy="778475"/>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b="1" dirty="0">
                <a:solidFill>
                  <a:srgbClr val="FF0000"/>
                </a:solidFill>
                <a:latin typeface="ＭＳ ゴシック" panose="020B0609070205080204" pitchFamily="49" charset="-128"/>
                <a:ea typeface="ＭＳ ゴシック" panose="020B0609070205080204" pitchFamily="49" charset="-128"/>
              </a:rPr>
              <a:t>男性は</a:t>
            </a:r>
            <a:r>
              <a:rPr kumimoji="1" lang="en-US" altLang="ja-JP" sz="1050" b="1" dirty="0">
                <a:solidFill>
                  <a:srgbClr val="FF0000"/>
                </a:solidFill>
                <a:latin typeface="ＭＳ ゴシック" panose="020B0609070205080204" pitchFamily="49" charset="-128"/>
                <a:ea typeface="ＭＳ ゴシック" panose="020B0609070205080204" pitchFamily="49" charset="-128"/>
              </a:rPr>
              <a:t>60</a:t>
            </a:r>
            <a:r>
              <a:rPr kumimoji="1" lang="ja-JP" altLang="en-US" sz="1050" b="1" dirty="0">
                <a:solidFill>
                  <a:srgbClr val="FF0000"/>
                </a:solidFill>
                <a:latin typeface="ＭＳ ゴシック" panose="020B0609070205080204" pitchFamily="49" charset="-128"/>
                <a:ea typeface="ＭＳ ゴシック" panose="020B0609070205080204" pitchFamily="49" charset="-128"/>
              </a:rPr>
              <a:t>代前半がピーク、</a:t>
            </a:r>
            <a:r>
              <a:rPr kumimoji="1" lang="en-US" altLang="ja-JP" sz="1050" b="1" dirty="0">
                <a:solidFill>
                  <a:srgbClr val="FF0000"/>
                </a:solidFill>
                <a:latin typeface="ＭＳ ゴシック" panose="020B0609070205080204" pitchFamily="49" charset="-128"/>
                <a:ea typeface="ＭＳ ゴシック" panose="020B0609070205080204" pitchFamily="49" charset="-128"/>
              </a:rPr>
              <a:t>30</a:t>
            </a:r>
            <a:r>
              <a:rPr kumimoji="1" lang="ja-JP" altLang="en-US" sz="1050" b="1" dirty="0">
                <a:solidFill>
                  <a:srgbClr val="FF0000"/>
                </a:solidFill>
                <a:latin typeface="ＭＳ ゴシック" panose="020B0609070205080204" pitchFamily="49" charset="-128"/>
                <a:ea typeface="ＭＳ ゴシック" panose="020B0609070205080204" pitchFamily="49" charset="-128"/>
              </a:rPr>
              <a:t>代前半、</a:t>
            </a:r>
            <a:r>
              <a:rPr kumimoji="1" lang="en-US" altLang="ja-JP" sz="1050" b="1" dirty="0">
                <a:solidFill>
                  <a:srgbClr val="FF0000"/>
                </a:solidFill>
                <a:latin typeface="ＭＳ ゴシック" panose="020B0609070205080204" pitchFamily="49" charset="-128"/>
                <a:ea typeface="ＭＳ ゴシック" panose="020B0609070205080204" pitchFamily="49" charset="-128"/>
              </a:rPr>
              <a:t>50</a:t>
            </a:r>
            <a:r>
              <a:rPr kumimoji="1" lang="ja-JP" altLang="en-US" sz="1050" b="1" dirty="0">
                <a:solidFill>
                  <a:srgbClr val="FF0000"/>
                </a:solidFill>
                <a:latin typeface="ＭＳ ゴシック" panose="020B0609070205080204" pitchFamily="49" charset="-128"/>
                <a:ea typeface="ＭＳ ゴシック" panose="020B0609070205080204" pitchFamily="49" charset="-128"/>
              </a:rPr>
              <a:t>代と続く。</a:t>
            </a:r>
            <a:endParaRPr kumimoji="1" lang="en-US" altLang="ja-JP" sz="1050" b="1" dirty="0">
              <a:solidFill>
                <a:srgbClr val="FF0000"/>
              </a:solidFill>
              <a:latin typeface="ＭＳ ゴシック" panose="020B0609070205080204" pitchFamily="49" charset="-128"/>
              <a:ea typeface="ＭＳ ゴシック" panose="020B0609070205080204" pitchFamily="49" charset="-128"/>
            </a:endParaRPr>
          </a:p>
          <a:p>
            <a:r>
              <a:rPr kumimoji="1" lang="ja-JP" altLang="en-US" sz="1050" b="1" dirty="0">
                <a:solidFill>
                  <a:srgbClr val="FF0000"/>
                </a:solidFill>
                <a:latin typeface="ＭＳ ゴシック" panose="020B0609070205080204" pitchFamily="49" charset="-128"/>
                <a:ea typeface="ＭＳ ゴシック" panose="020B0609070205080204" pitchFamily="49" charset="-128"/>
              </a:rPr>
              <a:t>女性は、</a:t>
            </a:r>
            <a:r>
              <a:rPr kumimoji="1" lang="en-US" altLang="ja-JP" sz="1050" b="1" dirty="0">
                <a:solidFill>
                  <a:srgbClr val="FF0000"/>
                </a:solidFill>
                <a:latin typeface="ＭＳ ゴシック" panose="020B0609070205080204" pitchFamily="49" charset="-128"/>
                <a:ea typeface="ＭＳ ゴシック" panose="020B0609070205080204" pitchFamily="49" charset="-128"/>
              </a:rPr>
              <a:t>60</a:t>
            </a:r>
            <a:r>
              <a:rPr kumimoji="1" lang="ja-JP" altLang="en-US" sz="1050" b="1" dirty="0">
                <a:solidFill>
                  <a:srgbClr val="FF0000"/>
                </a:solidFill>
                <a:latin typeface="ＭＳ ゴシック" panose="020B0609070205080204" pitchFamily="49" charset="-128"/>
                <a:ea typeface="ＭＳ ゴシック" panose="020B0609070205080204" pitchFamily="49" charset="-128"/>
              </a:rPr>
              <a:t>代前半、</a:t>
            </a:r>
            <a:r>
              <a:rPr kumimoji="1" lang="en-US" altLang="ja-JP" sz="1050" b="1" dirty="0">
                <a:solidFill>
                  <a:srgbClr val="FF0000"/>
                </a:solidFill>
                <a:latin typeface="ＭＳ ゴシック" panose="020B0609070205080204" pitchFamily="49" charset="-128"/>
                <a:ea typeface="ＭＳ ゴシック" panose="020B0609070205080204" pitchFamily="49" charset="-128"/>
              </a:rPr>
              <a:t>50</a:t>
            </a:r>
            <a:r>
              <a:rPr kumimoji="1" lang="ja-JP" altLang="en-US" sz="1050" b="1" dirty="0">
                <a:solidFill>
                  <a:srgbClr val="FF0000"/>
                </a:solidFill>
                <a:latin typeface="ＭＳ ゴシック" panose="020B0609070205080204" pitchFamily="49" charset="-128"/>
                <a:ea typeface="ＭＳ ゴシック" panose="020B0609070205080204" pitchFamily="49" charset="-128"/>
              </a:rPr>
              <a:t>代が多。</a:t>
            </a:r>
            <a:r>
              <a:rPr kumimoji="1" lang="en-US" altLang="ja-JP" sz="1050" b="1" dirty="0">
                <a:solidFill>
                  <a:srgbClr val="FF0000"/>
                </a:solidFill>
                <a:latin typeface="ＭＳ ゴシック" panose="020B0609070205080204" pitchFamily="49" charset="-128"/>
                <a:ea typeface="ＭＳ ゴシック" panose="020B0609070205080204" pitchFamily="49" charset="-128"/>
              </a:rPr>
              <a:t>5</a:t>
            </a:r>
            <a:r>
              <a:rPr kumimoji="1" lang="ja-JP" altLang="en-US" sz="1050" b="1" dirty="0">
                <a:solidFill>
                  <a:srgbClr val="FF0000"/>
                </a:solidFill>
                <a:latin typeface="ＭＳ ゴシック" panose="020B0609070205080204" pitchFamily="49" charset="-128"/>
                <a:ea typeface="ＭＳ ゴシック" panose="020B0609070205080204" pitchFamily="49" charset="-128"/>
              </a:rPr>
              <a:t>月より女性の金額は半分近くに減り、男性との差がない。</a:t>
            </a:r>
            <a:endParaRPr kumimoji="1" lang="en-US" altLang="ja-JP" sz="1050" b="1" dirty="0">
              <a:solidFill>
                <a:srgbClr val="FF0000"/>
              </a:solidFill>
              <a:latin typeface="ＭＳ ゴシック" panose="020B0609070205080204" pitchFamily="49" charset="-128"/>
              <a:ea typeface="ＭＳ ゴシック" panose="020B0609070205080204" pitchFamily="49" charset="-128"/>
            </a:endParaRPr>
          </a:p>
          <a:p>
            <a:r>
              <a:rPr kumimoji="1" lang="en-US" altLang="ja-JP" sz="1050" dirty="0">
                <a:solidFill>
                  <a:schemeClr val="tx1"/>
                </a:solidFill>
                <a:latin typeface="ＭＳ ゴシック" panose="020B0609070205080204" pitchFamily="49" charset="-128"/>
                <a:ea typeface="ＭＳ ゴシック" panose="020B0609070205080204" pitchFamily="49" charset="-128"/>
              </a:rPr>
              <a:t>70</a:t>
            </a:r>
            <a:r>
              <a:rPr kumimoji="1" lang="ja-JP" altLang="en-US" sz="1050" dirty="0">
                <a:solidFill>
                  <a:schemeClr val="tx1"/>
                </a:solidFill>
                <a:latin typeface="ＭＳ ゴシック" panose="020B0609070205080204" pitchFamily="49" charset="-128"/>
                <a:ea typeface="ＭＳ ゴシック" panose="020B0609070205080204" pitchFamily="49" charset="-128"/>
              </a:rPr>
              <a:t>歳以上</a:t>
            </a:r>
            <a:r>
              <a:rPr kumimoji="1" lang="en-US" altLang="ja-JP" sz="1050" dirty="0">
                <a:solidFill>
                  <a:schemeClr val="tx1"/>
                </a:solidFill>
                <a:latin typeface="ＭＳ ゴシック" panose="020B0609070205080204" pitchFamily="49" charset="-128"/>
                <a:ea typeface="ＭＳ ゴシック" panose="020B0609070205080204" pitchFamily="49" charset="-128"/>
              </a:rPr>
              <a:t>85</a:t>
            </a:r>
            <a:r>
              <a:rPr kumimoji="1" lang="ja-JP" altLang="en-US" sz="1050" dirty="0">
                <a:solidFill>
                  <a:schemeClr val="tx1"/>
                </a:solidFill>
                <a:latin typeface="ＭＳ ゴシック" panose="020B0609070205080204" pitchFamily="49" charset="-128"/>
                <a:ea typeface="ＭＳ ゴシック" panose="020B0609070205080204" pitchFamily="49" charset="-128"/>
              </a:rPr>
              <a:t>歳までの平均は、衣類</a:t>
            </a:r>
            <a:r>
              <a:rPr kumimoji="1" lang="en-US" altLang="ja-JP" sz="1050" dirty="0">
                <a:solidFill>
                  <a:schemeClr val="tx1"/>
                </a:solidFill>
                <a:latin typeface="ＭＳ ゴシック" panose="020B0609070205080204" pitchFamily="49" charset="-128"/>
                <a:ea typeface="ＭＳ ゴシック" panose="020B0609070205080204" pitchFamily="49" charset="-128"/>
              </a:rPr>
              <a:t>632</a:t>
            </a:r>
            <a:r>
              <a:rPr kumimoji="1" lang="ja-JP" altLang="en-US" sz="1050" dirty="0">
                <a:solidFill>
                  <a:schemeClr val="tx1"/>
                </a:solidFill>
                <a:latin typeface="ＭＳ ゴシック" panose="020B0609070205080204" pitchFamily="49" charset="-128"/>
                <a:ea typeface="ＭＳ ゴシック" panose="020B0609070205080204" pitchFamily="49" charset="-128"/>
              </a:rPr>
              <a:t>、婦人用衣類</a:t>
            </a:r>
            <a:r>
              <a:rPr kumimoji="1" lang="en-US" altLang="ja-JP" sz="1050" dirty="0">
                <a:solidFill>
                  <a:schemeClr val="tx1"/>
                </a:solidFill>
                <a:latin typeface="ＭＳ ゴシック" panose="020B0609070205080204" pitchFamily="49" charset="-128"/>
                <a:ea typeface="ＭＳ ゴシック" panose="020B0609070205080204" pitchFamily="49" charset="-128"/>
              </a:rPr>
              <a:t>441</a:t>
            </a:r>
            <a:r>
              <a:rPr kumimoji="1" lang="ja-JP" altLang="en-US" sz="1050" dirty="0">
                <a:solidFill>
                  <a:schemeClr val="tx1"/>
                </a:solidFill>
                <a:latin typeface="ＭＳ ゴシック" panose="020B0609070205080204" pitchFamily="49" charset="-128"/>
                <a:ea typeface="ＭＳ ゴシック" panose="020B0609070205080204" pitchFamily="49" charset="-128"/>
              </a:rPr>
              <a:t>、履物・その他</a:t>
            </a:r>
            <a:r>
              <a:rPr kumimoji="1" lang="en-US" altLang="ja-JP" sz="1050" dirty="0">
                <a:solidFill>
                  <a:schemeClr val="tx1"/>
                </a:solidFill>
                <a:latin typeface="ＭＳ ゴシック" panose="020B0609070205080204" pitchFamily="49" charset="-128"/>
                <a:ea typeface="ＭＳ ゴシック" panose="020B0609070205080204" pitchFamily="49" charset="-128"/>
              </a:rPr>
              <a:t>146</a:t>
            </a:r>
            <a:r>
              <a:rPr kumimoji="1" lang="ja-JP" altLang="en-US" sz="1050" dirty="0">
                <a:solidFill>
                  <a:schemeClr val="tx1"/>
                </a:solidFill>
                <a:latin typeface="ＭＳ ゴシック" panose="020B0609070205080204" pitchFamily="49" charset="-128"/>
                <a:ea typeface="ＭＳ ゴシック" panose="020B0609070205080204" pitchFamily="49" charset="-128"/>
              </a:rPr>
              <a:t>で合計</a:t>
            </a:r>
            <a:r>
              <a:rPr kumimoji="1" lang="en-US" altLang="ja-JP" sz="1050" dirty="0">
                <a:solidFill>
                  <a:schemeClr val="tx1"/>
                </a:solidFill>
                <a:latin typeface="ＭＳ ゴシック" panose="020B0609070205080204" pitchFamily="49" charset="-128"/>
                <a:ea typeface="ＭＳ ゴシック" panose="020B0609070205080204" pitchFamily="49" charset="-128"/>
              </a:rPr>
              <a:t>1219</a:t>
            </a:r>
            <a:r>
              <a:rPr kumimoji="1" lang="ja-JP" altLang="en-US" sz="1050" dirty="0">
                <a:solidFill>
                  <a:schemeClr val="tx1"/>
                </a:solidFill>
                <a:latin typeface="ＭＳ ゴシック" panose="020B0609070205080204" pitchFamily="49" charset="-128"/>
                <a:ea typeface="ＭＳ ゴシック" panose="020B0609070205080204" pitchFamily="49" charset="-128"/>
              </a:rPr>
              <a:t>。</a:t>
            </a:r>
            <a:endParaRPr kumimoji="1" lang="en-US" altLang="ja-JP" sz="105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p>
            <a:endParaRPr kumimoji="1" lang="ja-JP" altLang="en-US"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42698662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F2F87E4-042C-4BCF-94FB-CB288A156E8D}"/>
              </a:ext>
            </a:extLst>
          </p:cNvPr>
          <p:cNvSpPr>
            <a:spLocks noGrp="1"/>
          </p:cNvSpPr>
          <p:nvPr>
            <p:ph type="title"/>
          </p:nvPr>
        </p:nvSpPr>
        <p:spPr>
          <a:xfrm>
            <a:off x="1735437" y="624110"/>
            <a:ext cx="9769175" cy="648636"/>
          </a:xfrm>
        </p:spPr>
        <p:txBody>
          <a:bodyPr>
            <a:normAutofit fontScale="90000"/>
          </a:bodyPr>
          <a:lstStyle/>
          <a:p>
            <a:endParaRPr kumimoji="1" lang="ja-JP" altLang="en-US" dirty="0"/>
          </a:p>
        </p:txBody>
      </p:sp>
      <p:graphicFrame>
        <p:nvGraphicFramePr>
          <p:cNvPr id="4" name="表 4">
            <a:extLst>
              <a:ext uri="{FF2B5EF4-FFF2-40B4-BE49-F238E27FC236}">
                <a16:creationId xmlns:a16="http://schemas.microsoft.com/office/drawing/2014/main" id="{A413C695-CCB0-42D9-9629-E06289EC95CF}"/>
              </a:ext>
            </a:extLst>
          </p:cNvPr>
          <p:cNvGraphicFramePr>
            <a:graphicFrameLocks noGrp="1"/>
          </p:cNvGraphicFramePr>
          <p:nvPr>
            <p:extLst>
              <p:ext uri="{D42A27DB-BD31-4B8C-83A1-F6EECF244321}">
                <p14:modId xmlns:p14="http://schemas.microsoft.com/office/powerpoint/2010/main" val="3869248185"/>
              </p:ext>
            </p:extLst>
          </p:nvPr>
        </p:nvGraphicFramePr>
        <p:xfrm>
          <a:off x="327546" y="4053016"/>
          <a:ext cx="6351228" cy="2645290"/>
        </p:xfrm>
        <a:graphic>
          <a:graphicData uri="http://schemas.openxmlformats.org/drawingml/2006/table">
            <a:tbl>
              <a:tblPr firstRow="1" bandRow="1">
                <a:tableStyleId>{7DF18680-E054-41AD-8BC1-D1AEF772440D}</a:tableStyleId>
              </a:tblPr>
              <a:tblGrid>
                <a:gridCol w="2005484">
                  <a:extLst>
                    <a:ext uri="{9D8B030D-6E8A-4147-A177-3AD203B41FA5}">
                      <a16:colId xmlns:a16="http://schemas.microsoft.com/office/drawing/2014/main" val="1962129107"/>
                    </a:ext>
                  </a:extLst>
                </a:gridCol>
                <a:gridCol w="2005484">
                  <a:extLst>
                    <a:ext uri="{9D8B030D-6E8A-4147-A177-3AD203B41FA5}">
                      <a16:colId xmlns:a16="http://schemas.microsoft.com/office/drawing/2014/main" val="2219180019"/>
                    </a:ext>
                  </a:extLst>
                </a:gridCol>
                <a:gridCol w="2340260">
                  <a:extLst>
                    <a:ext uri="{9D8B030D-6E8A-4147-A177-3AD203B41FA5}">
                      <a16:colId xmlns:a16="http://schemas.microsoft.com/office/drawing/2014/main" val="1451618845"/>
                    </a:ext>
                  </a:extLst>
                </a:gridCol>
              </a:tblGrid>
              <a:tr h="468162">
                <a:tc>
                  <a:txBody>
                    <a:bodyPr/>
                    <a:lstStyle/>
                    <a:p>
                      <a:endParaRPr kumimoji="1" lang="ja-JP" altLang="en-US" dirty="0">
                        <a:solidFill>
                          <a:schemeClr val="tx1"/>
                        </a:solidFill>
                      </a:endParaRPr>
                    </a:p>
                  </a:txBody>
                  <a:tcPr/>
                </a:tc>
                <a:tc>
                  <a:txBody>
                    <a:bodyPr/>
                    <a:lstStyle/>
                    <a:p>
                      <a:r>
                        <a:rPr kumimoji="1" lang="en-US" altLang="ja-JP" dirty="0">
                          <a:solidFill>
                            <a:schemeClr val="tx1"/>
                          </a:solidFill>
                        </a:rPr>
                        <a:t>2021</a:t>
                      </a:r>
                      <a:r>
                        <a:rPr kumimoji="1" lang="ja-JP" altLang="en-US" dirty="0">
                          <a:solidFill>
                            <a:schemeClr val="tx1"/>
                          </a:solidFill>
                        </a:rPr>
                        <a:t>年５月</a:t>
                      </a:r>
                    </a:p>
                  </a:txBody>
                  <a:tcPr/>
                </a:tc>
                <a:tc>
                  <a:txBody>
                    <a:bodyPr/>
                    <a:lstStyle/>
                    <a:p>
                      <a:r>
                        <a:rPr kumimoji="1" lang="en-US" altLang="ja-JP" dirty="0">
                          <a:solidFill>
                            <a:schemeClr val="tx1"/>
                          </a:solidFill>
                        </a:rPr>
                        <a:t>2020</a:t>
                      </a:r>
                      <a:r>
                        <a:rPr kumimoji="1" lang="ja-JP" altLang="en-US" dirty="0">
                          <a:solidFill>
                            <a:schemeClr val="tx1"/>
                          </a:solidFill>
                        </a:rPr>
                        <a:t>年</a:t>
                      </a:r>
                      <a:r>
                        <a:rPr kumimoji="1" lang="en-US" altLang="ja-JP" dirty="0">
                          <a:solidFill>
                            <a:schemeClr val="tx1"/>
                          </a:solidFill>
                        </a:rPr>
                        <a:t>5</a:t>
                      </a:r>
                      <a:r>
                        <a:rPr kumimoji="1" lang="ja-JP" altLang="en-US" dirty="0">
                          <a:solidFill>
                            <a:schemeClr val="tx1"/>
                          </a:solidFill>
                        </a:rPr>
                        <a:t>月</a:t>
                      </a:r>
                    </a:p>
                  </a:txBody>
                  <a:tcPr/>
                </a:tc>
                <a:extLst>
                  <a:ext uri="{0D108BD9-81ED-4DB2-BD59-A6C34878D82A}">
                    <a16:rowId xmlns:a16="http://schemas.microsoft.com/office/drawing/2014/main" val="1956568213"/>
                  </a:ext>
                </a:extLst>
              </a:tr>
              <a:tr h="681017">
                <a:tc>
                  <a:txBody>
                    <a:bodyPr/>
                    <a:lstStyle/>
                    <a:p>
                      <a:r>
                        <a:rPr kumimoji="1" lang="ja-JP" altLang="en-US" sz="2000" b="1" dirty="0">
                          <a:latin typeface="ＭＳ Ｐゴシック" panose="020B0600070205080204" pitchFamily="50" charset="-128"/>
                          <a:ea typeface="ＭＳ Ｐゴシック" panose="020B0600070205080204" pitchFamily="50" charset="-128"/>
                        </a:rPr>
                        <a:t>支出額</a:t>
                      </a:r>
                    </a:p>
                  </a:txBody>
                  <a:tcPr/>
                </a:tc>
                <a:tc>
                  <a:txBody>
                    <a:bodyPr/>
                    <a:lstStyle/>
                    <a:p>
                      <a:r>
                        <a:rPr kumimoji="1" lang="en-US" altLang="ja-JP" sz="2000" b="1" dirty="0">
                          <a:latin typeface="ＭＳ Ｐゴシック" panose="020B0600070205080204" pitchFamily="50" charset="-128"/>
                          <a:ea typeface="ＭＳ Ｐゴシック" panose="020B0600070205080204" pitchFamily="50" charset="-128"/>
                        </a:rPr>
                        <a:t>17,275</a:t>
                      </a:r>
                      <a:endParaRPr kumimoji="1" lang="ja-JP" altLang="en-US" sz="2000" b="1" dirty="0">
                        <a:latin typeface="ＭＳ Ｐゴシック" panose="020B0600070205080204" pitchFamily="50" charset="-128"/>
                        <a:ea typeface="ＭＳ Ｐゴシック" panose="020B0600070205080204" pitchFamily="50" charset="-128"/>
                      </a:endParaRPr>
                    </a:p>
                  </a:txBody>
                  <a:tcPr/>
                </a:tc>
                <a:tc>
                  <a:txBody>
                    <a:bodyPr/>
                    <a:lstStyle/>
                    <a:p>
                      <a:r>
                        <a:rPr kumimoji="1" lang="en-US" altLang="ja-JP" sz="2000" b="1" dirty="0">
                          <a:latin typeface="ＭＳ Ｐゴシック" panose="020B0600070205080204" pitchFamily="50" charset="-128"/>
                          <a:ea typeface="ＭＳ Ｐゴシック" panose="020B0600070205080204" pitchFamily="50" charset="-128"/>
                        </a:rPr>
                        <a:t>15,873</a:t>
                      </a:r>
                      <a:endParaRPr kumimoji="1" lang="ja-JP" altLang="en-US" sz="2000" b="1" dirty="0">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2143588369"/>
                  </a:ext>
                </a:extLst>
              </a:tr>
              <a:tr h="819284">
                <a:tc>
                  <a:txBody>
                    <a:bodyPr/>
                    <a:lstStyle/>
                    <a:p>
                      <a:r>
                        <a:rPr kumimoji="1" lang="ja-JP" altLang="en-US" sz="2000" b="1" dirty="0">
                          <a:latin typeface="ＭＳ Ｐゴシック" panose="020B0600070205080204" pitchFamily="50" charset="-128"/>
                          <a:ea typeface="ＭＳ Ｐゴシック" panose="020B0600070205080204" pitchFamily="50" charset="-128"/>
                        </a:rPr>
                        <a:t>世帯当たりの支出額</a:t>
                      </a:r>
                    </a:p>
                  </a:txBody>
                  <a:tcPr/>
                </a:tc>
                <a:tc>
                  <a:txBody>
                    <a:bodyPr/>
                    <a:lstStyle/>
                    <a:p>
                      <a:r>
                        <a:rPr kumimoji="1" lang="en-US" altLang="ja-JP" sz="2000" b="1" dirty="0">
                          <a:latin typeface="ＭＳ Ｐゴシック" panose="020B0600070205080204" pitchFamily="50" charset="-128"/>
                          <a:ea typeface="ＭＳ Ｐゴシック" panose="020B0600070205080204" pitchFamily="50" charset="-128"/>
                        </a:rPr>
                        <a:t>33,144</a:t>
                      </a:r>
                      <a:endParaRPr kumimoji="1" lang="ja-JP" altLang="en-US" sz="2000" b="1" dirty="0">
                        <a:latin typeface="ＭＳ Ｐゴシック" panose="020B0600070205080204" pitchFamily="50" charset="-128"/>
                        <a:ea typeface="ＭＳ Ｐゴシック" panose="020B0600070205080204" pitchFamily="50" charset="-128"/>
                      </a:endParaRPr>
                    </a:p>
                  </a:txBody>
                  <a:tcPr/>
                </a:tc>
                <a:tc>
                  <a:txBody>
                    <a:bodyPr/>
                    <a:lstStyle/>
                    <a:p>
                      <a:r>
                        <a:rPr kumimoji="1" lang="en-US" altLang="ja-JP" sz="2000" b="1" dirty="0">
                          <a:latin typeface="ＭＳ Ｐゴシック" panose="020B0600070205080204" pitchFamily="50" charset="-128"/>
                          <a:ea typeface="ＭＳ Ｐゴシック" panose="020B0600070205080204" pitchFamily="50" charset="-128"/>
                        </a:rPr>
                        <a:t>31,465</a:t>
                      </a:r>
                      <a:endParaRPr kumimoji="1" lang="ja-JP" altLang="en-US" sz="2000" b="1" dirty="0">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697029141"/>
                  </a:ext>
                </a:extLst>
              </a:tr>
              <a:tr h="676827">
                <a:tc>
                  <a:txBody>
                    <a:bodyPr/>
                    <a:lstStyle/>
                    <a:p>
                      <a:r>
                        <a:rPr kumimoji="1" lang="ja-JP" altLang="en-US" sz="2000" b="1" dirty="0">
                          <a:latin typeface="ＭＳ Ｐゴシック" panose="020B0600070205080204" pitchFamily="50" charset="-128"/>
                          <a:ea typeface="ＭＳ Ｐゴシック" panose="020B0600070205080204" pitchFamily="50" charset="-128"/>
                        </a:rPr>
                        <a:t>利用世帯</a:t>
                      </a:r>
                    </a:p>
                  </a:txBody>
                  <a:tcPr/>
                </a:tc>
                <a:tc>
                  <a:txBody>
                    <a:bodyPr/>
                    <a:lstStyle/>
                    <a:p>
                      <a:r>
                        <a:rPr kumimoji="1" lang="en-US" altLang="ja-JP" sz="2000" b="1" dirty="0">
                          <a:latin typeface="ＭＳ Ｐゴシック" panose="020B0600070205080204" pitchFamily="50" charset="-128"/>
                          <a:ea typeface="ＭＳ Ｐゴシック" panose="020B0600070205080204" pitchFamily="50" charset="-128"/>
                        </a:rPr>
                        <a:t>52</a:t>
                      </a:r>
                      <a:r>
                        <a:rPr kumimoji="1" lang="ja-JP" altLang="en-US" sz="2000" b="1" dirty="0">
                          <a:latin typeface="ＭＳ Ｐゴシック" panose="020B0600070205080204" pitchFamily="50" charset="-128"/>
                          <a:ea typeface="ＭＳ Ｐゴシック" panose="020B0600070205080204" pitchFamily="50" charset="-128"/>
                        </a:rPr>
                        <a:t>％</a:t>
                      </a:r>
                    </a:p>
                  </a:txBody>
                  <a:tcPr/>
                </a:tc>
                <a:tc>
                  <a:txBody>
                    <a:bodyPr/>
                    <a:lstStyle/>
                    <a:p>
                      <a:r>
                        <a:rPr kumimoji="1" lang="en-US" altLang="ja-JP" sz="2000" b="1" dirty="0">
                          <a:latin typeface="ＭＳ Ｐゴシック" panose="020B0600070205080204" pitchFamily="50" charset="-128"/>
                          <a:ea typeface="ＭＳ Ｐゴシック" panose="020B0600070205080204" pitchFamily="50" charset="-128"/>
                        </a:rPr>
                        <a:t>50</a:t>
                      </a:r>
                      <a:r>
                        <a:rPr kumimoji="1" lang="ja-JP" altLang="en-US" sz="2000" b="1" dirty="0">
                          <a:latin typeface="ＭＳ Ｐゴシック" panose="020B0600070205080204" pitchFamily="50" charset="-128"/>
                          <a:ea typeface="ＭＳ Ｐゴシック" panose="020B0600070205080204" pitchFamily="50" charset="-128"/>
                        </a:rPr>
                        <a:t>％</a:t>
                      </a:r>
                    </a:p>
                  </a:txBody>
                  <a:tcPr/>
                </a:tc>
                <a:extLst>
                  <a:ext uri="{0D108BD9-81ED-4DB2-BD59-A6C34878D82A}">
                    <a16:rowId xmlns:a16="http://schemas.microsoft.com/office/drawing/2014/main" val="171512671"/>
                  </a:ext>
                </a:extLst>
              </a:tr>
            </a:tbl>
          </a:graphicData>
        </a:graphic>
      </p:graphicFrame>
      <p:graphicFrame>
        <p:nvGraphicFramePr>
          <p:cNvPr id="5" name="表 5">
            <a:extLst>
              <a:ext uri="{FF2B5EF4-FFF2-40B4-BE49-F238E27FC236}">
                <a16:creationId xmlns:a16="http://schemas.microsoft.com/office/drawing/2014/main" id="{558F5E3C-4EDD-4A3B-B528-84498F9123A2}"/>
              </a:ext>
            </a:extLst>
          </p:cNvPr>
          <p:cNvGraphicFramePr>
            <a:graphicFrameLocks noGrp="1"/>
          </p:cNvGraphicFramePr>
          <p:nvPr>
            <p:extLst>
              <p:ext uri="{D42A27DB-BD31-4B8C-83A1-F6EECF244321}">
                <p14:modId xmlns:p14="http://schemas.microsoft.com/office/powerpoint/2010/main" val="2571537876"/>
              </p:ext>
            </p:extLst>
          </p:nvPr>
        </p:nvGraphicFramePr>
        <p:xfrm>
          <a:off x="163773" y="1324465"/>
          <a:ext cx="6351229" cy="1994316"/>
        </p:xfrm>
        <a:graphic>
          <a:graphicData uri="http://schemas.openxmlformats.org/drawingml/2006/table">
            <a:tbl>
              <a:tblPr firstRow="1" bandRow="1">
                <a:tableStyleId>{5C22544A-7EE6-4342-B048-85BDC9FD1C3A}</a:tableStyleId>
              </a:tblPr>
              <a:tblGrid>
                <a:gridCol w="2117076">
                  <a:extLst>
                    <a:ext uri="{9D8B030D-6E8A-4147-A177-3AD203B41FA5}">
                      <a16:colId xmlns:a16="http://schemas.microsoft.com/office/drawing/2014/main" val="1371129"/>
                    </a:ext>
                  </a:extLst>
                </a:gridCol>
                <a:gridCol w="1540999">
                  <a:extLst>
                    <a:ext uri="{9D8B030D-6E8A-4147-A177-3AD203B41FA5}">
                      <a16:colId xmlns:a16="http://schemas.microsoft.com/office/drawing/2014/main" val="2441181196"/>
                    </a:ext>
                  </a:extLst>
                </a:gridCol>
                <a:gridCol w="2693154">
                  <a:extLst>
                    <a:ext uri="{9D8B030D-6E8A-4147-A177-3AD203B41FA5}">
                      <a16:colId xmlns:a16="http://schemas.microsoft.com/office/drawing/2014/main" val="1643190005"/>
                    </a:ext>
                  </a:extLst>
                </a:gridCol>
              </a:tblGrid>
              <a:tr h="451412">
                <a:tc>
                  <a:txBody>
                    <a:bodyPr/>
                    <a:lstStyle/>
                    <a:p>
                      <a:endParaRPr kumimoji="1" lang="ja-JP" altLang="en-US" b="1" dirty="0">
                        <a:solidFill>
                          <a:schemeClr val="tx1"/>
                        </a:solidFill>
                      </a:endParaRPr>
                    </a:p>
                  </a:txBody>
                  <a:tcPr>
                    <a:solidFill>
                      <a:schemeClr val="accent2">
                        <a:lumMod val="20000"/>
                        <a:lumOff val="80000"/>
                      </a:schemeClr>
                    </a:solidFill>
                  </a:tcPr>
                </a:tc>
                <a:tc>
                  <a:txBody>
                    <a:bodyPr/>
                    <a:lstStyle/>
                    <a:p>
                      <a:r>
                        <a:rPr kumimoji="1" lang="en-US" altLang="ja-JP" b="1" dirty="0">
                          <a:solidFill>
                            <a:schemeClr val="tx1"/>
                          </a:solidFill>
                        </a:rPr>
                        <a:t>2021</a:t>
                      </a:r>
                      <a:r>
                        <a:rPr kumimoji="1" lang="ja-JP" altLang="en-US" b="1" dirty="0">
                          <a:solidFill>
                            <a:schemeClr val="tx1"/>
                          </a:solidFill>
                        </a:rPr>
                        <a:t>年</a:t>
                      </a:r>
                      <a:r>
                        <a:rPr kumimoji="1" lang="en-US" altLang="ja-JP" b="1" dirty="0">
                          <a:solidFill>
                            <a:schemeClr val="tx1"/>
                          </a:solidFill>
                        </a:rPr>
                        <a:t>6</a:t>
                      </a:r>
                      <a:r>
                        <a:rPr kumimoji="1" lang="ja-JP" altLang="en-US" b="1" dirty="0">
                          <a:solidFill>
                            <a:schemeClr val="tx1"/>
                          </a:solidFill>
                        </a:rPr>
                        <a:t>月</a:t>
                      </a:r>
                    </a:p>
                  </a:txBody>
                  <a:tcPr>
                    <a:solidFill>
                      <a:schemeClr val="accent2">
                        <a:lumMod val="20000"/>
                        <a:lumOff val="80000"/>
                      </a:schemeClr>
                    </a:solidFill>
                  </a:tcPr>
                </a:tc>
                <a:tc>
                  <a:txBody>
                    <a:bodyPr/>
                    <a:lstStyle/>
                    <a:p>
                      <a:r>
                        <a:rPr kumimoji="1" lang="en-US" altLang="ja-JP" b="1" dirty="0">
                          <a:solidFill>
                            <a:schemeClr val="tx1"/>
                          </a:solidFill>
                        </a:rPr>
                        <a:t>2020</a:t>
                      </a:r>
                      <a:r>
                        <a:rPr kumimoji="1" lang="ja-JP" altLang="en-US" b="1" dirty="0">
                          <a:solidFill>
                            <a:schemeClr val="tx1"/>
                          </a:solidFill>
                        </a:rPr>
                        <a:t>年</a:t>
                      </a:r>
                      <a:r>
                        <a:rPr kumimoji="1" lang="en-US" altLang="ja-JP" b="1" dirty="0">
                          <a:solidFill>
                            <a:schemeClr val="tx1"/>
                          </a:solidFill>
                        </a:rPr>
                        <a:t>6</a:t>
                      </a:r>
                      <a:r>
                        <a:rPr kumimoji="1" lang="ja-JP" altLang="en-US" b="1" dirty="0">
                          <a:solidFill>
                            <a:schemeClr val="tx1"/>
                          </a:solidFill>
                        </a:rPr>
                        <a:t>月</a:t>
                      </a:r>
                    </a:p>
                  </a:txBody>
                  <a:tcPr>
                    <a:solidFill>
                      <a:schemeClr val="accent2">
                        <a:lumMod val="20000"/>
                        <a:lumOff val="80000"/>
                      </a:schemeClr>
                    </a:solidFill>
                  </a:tcPr>
                </a:tc>
                <a:extLst>
                  <a:ext uri="{0D108BD9-81ED-4DB2-BD59-A6C34878D82A}">
                    <a16:rowId xmlns:a16="http://schemas.microsoft.com/office/drawing/2014/main" val="994132129"/>
                  </a:ext>
                </a:extLst>
              </a:tr>
              <a:tr h="451412">
                <a:tc>
                  <a:txBody>
                    <a:bodyPr/>
                    <a:lstStyle/>
                    <a:p>
                      <a:r>
                        <a:rPr kumimoji="1" lang="ja-JP" altLang="en-US" b="1" dirty="0">
                          <a:solidFill>
                            <a:schemeClr val="tx1"/>
                          </a:solidFill>
                        </a:rPr>
                        <a:t>支出額</a:t>
                      </a:r>
                    </a:p>
                  </a:txBody>
                  <a:tcPr>
                    <a:solidFill>
                      <a:schemeClr val="accent2">
                        <a:lumMod val="20000"/>
                        <a:lumOff val="80000"/>
                      </a:schemeClr>
                    </a:solidFill>
                  </a:tcPr>
                </a:tc>
                <a:tc>
                  <a:txBody>
                    <a:bodyPr/>
                    <a:lstStyle/>
                    <a:p>
                      <a:r>
                        <a:rPr kumimoji="1" lang="en-US" altLang="ja-JP" b="1" dirty="0">
                          <a:solidFill>
                            <a:schemeClr val="tx1"/>
                          </a:solidFill>
                        </a:rPr>
                        <a:t>18,121</a:t>
                      </a:r>
                      <a:endParaRPr kumimoji="1" lang="ja-JP" altLang="en-US" b="1" dirty="0">
                        <a:solidFill>
                          <a:schemeClr val="tx1"/>
                        </a:solidFill>
                      </a:endParaRPr>
                    </a:p>
                  </a:txBody>
                  <a:tcPr>
                    <a:solidFill>
                      <a:schemeClr val="accent2">
                        <a:lumMod val="20000"/>
                        <a:lumOff val="80000"/>
                      </a:schemeClr>
                    </a:solidFill>
                  </a:tcPr>
                </a:tc>
                <a:tc>
                  <a:txBody>
                    <a:bodyPr/>
                    <a:lstStyle/>
                    <a:p>
                      <a:r>
                        <a:rPr kumimoji="1" lang="en-US" altLang="ja-JP" b="1" dirty="0">
                          <a:solidFill>
                            <a:schemeClr val="tx1"/>
                          </a:solidFill>
                        </a:rPr>
                        <a:t>17,252</a:t>
                      </a:r>
                      <a:endParaRPr kumimoji="1" lang="ja-JP" altLang="en-US" b="1" dirty="0">
                        <a:solidFill>
                          <a:schemeClr val="tx1"/>
                        </a:solidFill>
                      </a:endParaRPr>
                    </a:p>
                  </a:txBody>
                  <a:tcPr>
                    <a:solidFill>
                      <a:schemeClr val="accent2">
                        <a:lumMod val="20000"/>
                        <a:lumOff val="80000"/>
                      </a:schemeClr>
                    </a:solidFill>
                  </a:tcPr>
                </a:tc>
                <a:extLst>
                  <a:ext uri="{0D108BD9-81ED-4DB2-BD59-A6C34878D82A}">
                    <a16:rowId xmlns:a16="http://schemas.microsoft.com/office/drawing/2014/main" val="3373909926"/>
                  </a:ext>
                </a:extLst>
              </a:tr>
              <a:tr h="451412">
                <a:tc>
                  <a:txBody>
                    <a:bodyPr/>
                    <a:lstStyle/>
                    <a:p>
                      <a:r>
                        <a:rPr kumimoji="1" lang="ja-JP" altLang="en-US" b="1" dirty="0">
                          <a:solidFill>
                            <a:schemeClr val="tx1"/>
                          </a:solidFill>
                        </a:rPr>
                        <a:t>世帯当たりの支出額</a:t>
                      </a:r>
                    </a:p>
                  </a:txBody>
                  <a:tcPr>
                    <a:solidFill>
                      <a:schemeClr val="accent2">
                        <a:lumMod val="20000"/>
                        <a:lumOff val="80000"/>
                      </a:schemeClr>
                    </a:solidFill>
                  </a:tcPr>
                </a:tc>
                <a:tc>
                  <a:txBody>
                    <a:bodyPr/>
                    <a:lstStyle/>
                    <a:p>
                      <a:r>
                        <a:rPr kumimoji="1" lang="en-US" altLang="ja-JP" b="1" dirty="0">
                          <a:solidFill>
                            <a:schemeClr val="tx1"/>
                          </a:solidFill>
                        </a:rPr>
                        <a:t>34,396</a:t>
                      </a:r>
                      <a:endParaRPr kumimoji="1" lang="ja-JP" altLang="en-US" b="1" dirty="0">
                        <a:solidFill>
                          <a:schemeClr val="tx1"/>
                        </a:solidFill>
                      </a:endParaRPr>
                    </a:p>
                  </a:txBody>
                  <a:tcPr>
                    <a:solidFill>
                      <a:schemeClr val="accent2">
                        <a:lumMod val="20000"/>
                        <a:lumOff val="80000"/>
                      </a:schemeClr>
                    </a:solidFill>
                  </a:tcPr>
                </a:tc>
                <a:tc>
                  <a:txBody>
                    <a:bodyPr/>
                    <a:lstStyle/>
                    <a:p>
                      <a:r>
                        <a:rPr kumimoji="1" lang="en-US" altLang="ja-JP" b="1" dirty="0">
                          <a:solidFill>
                            <a:schemeClr val="tx1"/>
                          </a:solidFill>
                        </a:rPr>
                        <a:t>33,937</a:t>
                      </a:r>
                      <a:endParaRPr kumimoji="1" lang="ja-JP" altLang="en-US" b="1" dirty="0">
                        <a:solidFill>
                          <a:schemeClr val="tx1"/>
                        </a:solidFill>
                      </a:endParaRPr>
                    </a:p>
                  </a:txBody>
                  <a:tcPr>
                    <a:solidFill>
                      <a:schemeClr val="accent2">
                        <a:lumMod val="20000"/>
                        <a:lumOff val="80000"/>
                      </a:schemeClr>
                    </a:solidFill>
                  </a:tcPr>
                </a:tc>
                <a:extLst>
                  <a:ext uri="{0D108BD9-81ED-4DB2-BD59-A6C34878D82A}">
                    <a16:rowId xmlns:a16="http://schemas.microsoft.com/office/drawing/2014/main" val="986244229"/>
                  </a:ext>
                </a:extLst>
              </a:tr>
              <a:tr h="451412">
                <a:tc>
                  <a:txBody>
                    <a:bodyPr/>
                    <a:lstStyle/>
                    <a:p>
                      <a:r>
                        <a:rPr kumimoji="1" lang="ja-JP" altLang="en-US" b="1" dirty="0">
                          <a:solidFill>
                            <a:schemeClr val="tx1"/>
                          </a:solidFill>
                        </a:rPr>
                        <a:t>利用世帯</a:t>
                      </a:r>
                    </a:p>
                  </a:txBody>
                  <a:tcPr>
                    <a:solidFill>
                      <a:schemeClr val="accent2">
                        <a:lumMod val="20000"/>
                        <a:lumOff val="80000"/>
                      </a:schemeClr>
                    </a:solidFill>
                  </a:tcPr>
                </a:tc>
                <a:tc>
                  <a:txBody>
                    <a:bodyPr/>
                    <a:lstStyle/>
                    <a:p>
                      <a:r>
                        <a:rPr kumimoji="1" lang="en-US" altLang="ja-JP" b="1" dirty="0">
                          <a:solidFill>
                            <a:schemeClr val="tx1"/>
                          </a:solidFill>
                        </a:rPr>
                        <a:t>53</a:t>
                      </a:r>
                      <a:r>
                        <a:rPr kumimoji="1" lang="ja-JP" altLang="en-US" b="1" dirty="0">
                          <a:solidFill>
                            <a:schemeClr val="tx1"/>
                          </a:solidFill>
                        </a:rPr>
                        <a:t>％</a:t>
                      </a:r>
                    </a:p>
                  </a:txBody>
                  <a:tcPr>
                    <a:solidFill>
                      <a:schemeClr val="accent2">
                        <a:lumMod val="20000"/>
                        <a:lumOff val="80000"/>
                      </a:schemeClr>
                    </a:solidFill>
                  </a:tcPr>
                </a:tc>
                <a:tc>
                  <a:txBody>
                    <a:bodyPr/>
                    <a:lstStyle/>
                    <a:p>
                      <a:r>
                        <a:rPr kumimoji="1" lang="en-US" altLang="ja-JP" b="1" dirty="0">
                          <a:solidFill>
                            <a:schemeClr val="tx1"/>
                          </a:solidFill>
                        </a:rPr>
                        <a:t>51</a:t>
                      </a:r>
                      <a:r>
                        <a:rPr kumimoji="1" lang="ja-JP" altLang="en-US" b="1" dirty="0">
                          <a:solidFill>
                            <a:schemeClr val="tx1"/>
                          </a:solidFill>
                        </a:rPr>
                        <a:t>％</a:t>
                      </a:r>
                    </a:p>
                  </a:txBody>
                  <a:tcPr>
                    <a:solidFill>
                      <a:schemeClr val="accent2">
                        <a:lumMod val="20000"/>
                        <a:lumOff val="80000"/>
                      </a:schemeClr>
                    </a:solidFill>
                  </a:tcPr>
                </a:tc>
                <a:extLst>
                  <a:ext uri="{0D108BD9-81ED-4DB2-BD59-A6C34878D82A}">
                    <a16:rowId xmlns:a16="http://schemas.microsoft.com/office/drawing/2014/main" val="2831542041"/>
                  </a:ext>
                </a:extLst>
              </a:tr>
            </a:tbl>
          </a:graphicData>
        </a:graphic>
      </p:graphicFrame>
      <p:sp>
        <p:nvSpPr>
          <p:cNvPr id="6" name="吹き出し: 円形 5">
            <a:extLst>
              <a:ext uri="{FF2B5EF4-FFF2-40B4-BE49-F238E27FC236}">
                <a16:creationId xmlns:a16="http://schemas.microsoft.com/office/drawing/2014/main" id="{2357BBD1-6380-46ED-880B-73F893A1EDA7}"/>
              </a:ext>
            </a:extLst>
          </p:cNvPr>
          <p:cNvSpPr/>
          <p:nvPr/>
        </p:nvSpPr>
        <p:spPr>
          <a:xfrm>
            <a:off x="6837964" y="3194221"/>
            <a:ext cx="4662058" cy="1972869"/>
          </a:xfrm>
          <a:prstGeom prst="wedgeEllipseCallou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旅行</a:t>
            </a:r>
            <a:r>
              <a:rPr kumimoji="1" lang="en-US" altLang="ja-JP" dirty="0">
                <a:solidFill>
                  <a:schemeClr val="tx1"/>
                </a:solidFill>
              </a:rPr>
              <a:t>240</a:t>
            </a:r>
            <a:r>
              <a:rPr kumimoji="1" lang="ja-JP" altLang="en-US" dirty="0">
                <a:solidFill>
                  <a:schemeClr val="tx1"/>
                </a:solidFill>
              </a:rPr>
              <a:t>％増加</a:t>
            </a:r>
            <a:endParaRPr kumimoji="1" lang="en-US" altLang="ja-JP" dirty="0">
              <a:solidFill>
                <a:schemeClr val="tx1"/>
              </a:solidFill>
            </a:endParaRPr>
          </a:p>
          <a:p>
            <a:pPr algn="ctr"/>
            <a:r>
              <a:rPr kumimoji="1" lang="ja-JP" altLang="en-US" dirty="0">
                <a:solidFill>
                  <a:schemeClr val="tx1"/>
                </a:solidFill>
              </a:rPr>
              <a:t>食料</a:t>
            </a:r>
            <a:r>
              <a:rPr kumimoji="1" lang="en-US" altLang="ja-JP" dirty="0">
                <a:solidFill>
                  <a:schemeClr val="tx1"/>
                </a:solidFill>
              </a:rPr>
              <a:t>14</a:t>
            </a:r>
            <a:r>
              <a:rPr kumimoji="1" lang="ja-JP" altLang="en-US" dirty="0">
                <a:solidFill>
                  <a:schemeClr val="tx1"/>
                </a:solidFill>
              </a:rPr>
              <a:t>％増加</a:t>
            </a:r>
            <a:endParaRPr kumimoji="1" lang="en-US" altLang="ja-JP" dirty="0">
              <a:solidFill>
                <a:schemeClr val="tx1"/>
              </a:solidFill>
            </a:endParaRPr>
          </a:p>
          <a:p>
            <a:pPr algn="ctr"/>
            <a:r>
              <a:rPr kumimoji="1" lang="ja-JP" altLang="en-US" dirty="0">
                <a:solidFill>
                  <a:schemeClr val="tx1"/>
                </a:solidFill>
              </a:rPr>
              <a:t>チケット</a:t>
            </a:r>
            <a:r>
              <a:rPr kumimoji="1" lang="en-US" altLang="ja-JP" dirty="0">
                <a:solidFill>
                  <a:schemeClr val="tx1"/>
                </a:solidFill>
              </a:rPr>
              <a:t>580</a:t>
            </a:r>
            <a:r>
              <a:rPr kumimoji="1" lang="ja-JP" altLang="en-US" dirty="0">
                <a:solidFill>
                  <a:schemeClr val="tx1"/>
                </a:solidFill>
              </a:rPr>
              <a:t>％増加</a:t>
            </a:r>
            <a:endParaRPr kumimoji="1" lang="en-US" altLang="ja-JP" dirty="0">
              <a:solidFill>
                <a:schemeClr val="tx1"/>
              </a:solidFill>
            </a:endParaRPr>
          </a:p>
          <a:p>
            <a:pPr algn="ctr"/>
            <a:r>
              <a:rPr kumimoji="1" lang="ja-JP" altLang="en-US" dirty="0">
                <a:solidFill>
                  <a:srgbClr val="FF0000"/>
                </a:solidFill>
              </a:rPr>
              <a:t>衣類・履物</a:t>
            </a:r>
            <a:r>
              <a:rPr kumimoji="1" lang="en-US" altLang="ja-JP" dirty="0">
                <a:solidFill>
                  <a:srgbClr val="FF0000"/>
                </a:solidFill>
              </a:rPr>
              <a:t>4.5</a:t>
            </a:r>
            <a:r>
              <a:rPr kumimoji="1" lang="ja-JP" altLang="en-US" dirty="0">
                <a:solidFill>
                  <a:srgbClr val="FF0000"/>
                </a:solidFill>
              </a:rPr>
              <a:t>％増加</a:t>
            </a:r>
          </a:p>
        </p:txBody>
      </p:sp>
      <p:sp>
        <p:nvSpPr>
          <p:cNvPr id="9" name="正方形/長方形 8">
            <a:extLst>
              <a:ext uri="{FF2B5EF4-FFF2-40B4-BE49-F238E27FC236}">
                <a16:creationId xmlns:a16="http://schemas.microsoft.com/office/drawing/2014/main" id="{2FDF9AF9-5C45-490D-A01C-4AE1EF6684C1}"/>
              </a:ext>
            </a:extLst>
          </p:cNvPr>
          <p:cNvSpPr/>
          <p:nvPr/>
        </p:nvSpPr>
        <p:spPr>
          <a:xfrm>
            <a:off x="6960415" y="6363730"/>
            <a:ext cx="5507553" cy="33457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100" dirty="0"/>
              <a:t>総務省統計局家計調査ネットショッピングの状況について（</a:t>
            </a:r>
            <a:r>
              <a:rPr kumimoji="1" lang="en-US" altLang="ja-JP" sz="1100" dirty="0"/>
              <a:t>2</a:t>
            </a:r>
            <a:r>
              <a:rPr kumimoji="1" lang="ja-JP" altLang="en-US" sz="1100" dirty="0"/>
              <a:t>人以上世帯）令和</a:t>
            </a:r>
            <a:r>
              <a:rPr kumimoji="1" lang="en-US" altLang="ja-JP" sz="1100" dirty="0"/>
              <a:t>3</a:t>
            </a:r>
            <a:r>
              <a:rPr kumimoji="1" lang="ja-JP" altLang="en-US" sz="1100" dirty="0"/>
              <a:t>年</a:t>
            </a:r>
            <a:r>
              <a:rPr kumimoji="1" lang="en-US" altLang="ja-JP" sz="1100" dirty="0"/>
              <a:t>5</a:t>
            </a:r>
            <a:r>
              <a:rPr kumimoji="1" lang="ja-JP" altLang="en-US" sz="1100" dirty="0"/>
              <a:t>月、</a:t>
            </a:r>
            <a:r>
              <a:rPr kumimoji="1" lang="en-US" altLang="ja-JP" sz="1100" dirty="0"/>
              <a:t>6</a:t>
            </a:r>
            <a:r>
              <a:rPr kumimoji="1" lang="ja-JP" altLang="en-US" sz="1100" dirty="0"/>
              <a:t>月</a:t>
            </a:r>
            <a:r>
              <a:rPr kumimoji="1" lang="en-US" altLang="ja-JP" sz="1100" dirty="0"/>
              <a:t>https://www.stat.go.jp/data/joukyou/pdf/n_joukyo.pdf</a:t>
            </a:r>
            <a:endParaRPr kumimoji="1" lang="ja-JP" altLang="en-US" sz="1100" dirty="0"/>
          </a:p>
        </p:txBody>
      </p:sp>
      <p:sp>
        <p:nvSpPr>
          <p:cNvPr id="11" name="四角形: 角を丸くする 10">
            <a:extLst>
              <a:ext uri="{FF2B5EF4-FFF2-40B4-BE49-F238E27FC236}">
                <a16:creationId xmlns:a16="http://schemas.microsoft.com/office/drawing/2014/main" id="{CBD21C87-F4C8-4206-BDA5-A1D853DA01A7}"/>
              </a:ext>
            </a:extLst>
          </p:cNvPr>
          <p:cNvSpPr/>
          <p:nvPr/>
        </p:nvSpPr>
        <p:spPr>
          <a:xfrm>
            <a:off x="6820930" y="5401869"/>
            <a:ext cx="5371070" cy="72708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t>年間で最も支出が多い</a:t>
            </a:r>
            <a:r>
              <a:rPr kumimoji="1" lang="en-US" altLang="ja-JP" dirty="0"/>
              <a:t>5</a:t>
            </a:r>
            <a:r>
              <a:rPr kumimoji="1" lang="ja-JP" altLang="en-US" dirty="0"/>
              <a:t>月より</a:t>
            </a:r>
            <a:r>
              <a:rPr kumimoji="1" lang="en-US" altLang="ja-JP" dirty="0"/>
              <a:t>6</a:t>
            </a:r>
            <a:r>
              <a:rPr kumimoji="1" lang="ja-JP" altLang="en-US" dirty="0"/>
              <a:t>月は全体の支出が増加、衣類は減少</a:t>
            </a:r>
          </a:p>
        </p:txBody>
      </p:sp>
      <p:graphicFrame>
        <p:nvGraphicFramePr>
          <p:cNvPr id="12" name="表 2">
            <a:extLst>
              <a:ext uri="{FF2B5EF4-FFF2-40B4-BE49-F238E27FC236}">
                <a16:creationId xmlns:a16="http://schemas.microsoft.com/office/drawing/2014/main" id="{A70BD4E2-AA61-405B-A55A-BDD4AD4D7F66}"/>
              </a:ext>
            </a:extLst>
          </p:cNvPr>
          <p:cNvGraphicFramePr>
            <a:graphicFrameLocks noGrp="1"/>
          </p:cNvGraphicFramePr>
          <p:nvPr>
            <p:extLst>
              <p:ext uri="{D42A27DB-BD31-4B8C-83A1-F6EECF244321}">
                <p14:modId xmlns:p14="http://schemas.microsoft.com/office/powerpoint/2010/main" val="2143738341"/>
              </p:ext>
            </p:extLst>
          </p:nvPr>
        </p:nvGraphicFramePr>
        <p:xfrm>
          <a:off x="6686550" y="44990"/>
          <a:ext cx="4945210" cy="2322080"/>
        </p:xfrm>
        <a:graphic>
          <a:graphicData uri="http://schemas.openxmlformats.org/drawingml/2006/table">
            <a:tbl>
              <a:tblPr firstRow="1" bandRow="1">
                <a:tableStyleId>{5C22544A-7EE6-4342-B048-85BDC9FD1C3A}</a:tableStyleId>
              </a:tblPr>
              <a:tblGrid>
                <a:gridCol w="1621896">
                  <a:extLst>
                    <a:ext uri="{9D8B030D-6E8A-4147-A177-3AD203B41FA5}">
                      <a16:colId xmlns:a16="http://schemas.microsoft.com/office/drawing/2014/main" val="2741763271"/>
                    </a:ext>
                  </a:extLst>
                </a:gridCol>
                <a:gridCol w="906984">
                  <a:extLst>
                    <a:ext uri="{9D8B030D-6E8A-4147-A177-3AD203B41FA5}">
                      <a16:colId xmlns:a16="http://schemas.microsoft.com/office/drawing/2014/main" val="2600045387"/>
                    </a:ext>
                  </a:extLst>
                </a:gridCol>
                <a:gridCol w="2416330">
                  <a:extLst>
                    <a:ext uri="{9D8B030D-6E8A-4147-A177-3AD203B41FA5}">
                      <a16:colId xmlns:a16="http://schemas.microsoft.com/office/drawing/2014/main" val="1003657696"/>
                    </a:ext>
                  </a:extLst>
                </a:gridCol>
              </a:tblGrid>
              <a:tr h="703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kern="1200" dirty="0">
                          <a:solidFill>
                            <a:schemeClr val="tx1"/>
                          </a:solidFill>
                          <a:latin typeface="+mj-ea"/>
                          <a:ea typeface="+mn-ea"/>
                          <a:cs typeface="+mn-cs"/>
                        </a:rPr>
                        <a:t>2020</a:t>
                      </a:r>
                      <a:r>
                        <a:rPr kumimoji="1" lang="ja-JP" altLang="en-US" sz="1800" kern="1200" dirty="0">
                          <a:solidFill>
                            <a:schemeClr val="tx1"/>
                          </a:solidFill>
                          <a:latin typeface="+mj-ea"/>
                          <a:ea typeface="+mn-ea"/>
                          <a:cs typeface="+mn-cs"/>
                        </a:rPr>
                        <a:t>年度（平均）</a:t>
                      </a:r>
                    </a:p>
                    <a:p>
                      <a:endParaRPr kumimoji="1" lang="ja-JP" altLang="en-US" dirty="0">
                        <a:solidFill>
                          <a:schemeClr val="tx1"/>
                        </a:solidFill>
                        <a:latin typeface="+mj-ea"/>
                        <a:ea typeface="+mj-ea"/>
                      </a:endParaRPr>
                    </a:p>
                  </a:txBody>
                  <a:tcPr>
                    <a:solidFill>
                      <a:schemeClr val="accent2">
                        <a:lumMod val="20000"/>
                        <a:lumOff val="80000"/>
                      </a:schemeClr>
                    </a:solidFill>
                  </a:tcPr>
                </a:tc>
                <a:tc>
                  <a:txBody>
                    <a:bodyPr/>
                    <a:lstStyle/>
                    <a:p>
                      <a:r>
                        <a:rPr kumimoji="1" lang="en-US" altLang="ja-JP" b="0" dirty="0">
                          <a:solidFill>
                            <a:schemeClr val="tx1"/>
                          </a:solidFill>
                          <a:latin typeface="+mj-ea"/>
                          <a:ea typeface="+mj-ea"/>
                        </a:rPr>
                        <a:t>2</a:t>
                      </a:r>
                      <a:r>
                        <a:rPr kumimoji="1" lang="ja-JP" altLang="en-US" b="0" dirty="0">
                          <a:solidFill>
                            <a:schemeClr val="tx1"/>
                          </a:solidFill>
                          <a:latin typeface="+mj-ea"/>
                          <a:ea typeface="+mj-ea"/>
                        </a:rPr>
                        <a:t>人以上の世帯</a:t>
                      </a:r>
                    </a:p>
                  </a:txBody>
                  <a:tcPr>
                    <a:solidFill>
                      <a:schemeClr val="accent2">
                        <a:lumMod val="20000"/>
                        <a:lumOff val="80000"/>
                      </a:schemeClr>
                    </a:solidFill>
                  </a:tcPr>
                </a:tc>
                <a:tc>
                  <a:txBody>
                    <a:bodyPr/>
                    <a:lstStyle/>
                    <a:p>
                      <a:r>
                        <a:rPr kumimoji="1" lang="en-US" altLang="ja-JP" b="0" dirty="0">
                          <a:solidFill>
                            <a:schemeClr val="tx1"/>
                          </a:solidFill>
                          <a:latin typeface="+mj-ea"/>
                          <a:ea typeface="+mj-ea"/>
                        </a:rPr>
                        <a:t>2</a:t>
                      </a:r>
                      <a:r>
                        <a:rPr kumimoji="1" lang="ja-JP" altLang="en-US" b="0" dirty="0">
                          <a:solidFill>
                            <a:schemeClr val="tx1"/>
                          </a:solidFill>
                          <a:latin typeface="+mj-ea"/>
                          <a:ea typeface="+mj-ea"/>
                        </a:rPr>
                        <a:t>人以上の勤労世帯</a:t>
                      </a:r>
                    </a:p>
                  </a:txBody>
                  <a:tcPr>
                    <a:solidFill>
                      <a:schemeClr val="accent2">
                        <a:lumMod val="20000"/>
                        <a:lumOff val="80000"/>
                      </a:schemeClr>
                    </a:solidFill>
                  </a:tcPr>
                </a:tc>
                <a:extLst>
                  <a:ext uri="{0D108BD9-81ED-4DB2-BD59-A6C34878D82A}">
                    <a16:rowId xmlns:a16="http://schemas.microsoft.com/office/drawing/2014/main" val="4236010842"/>
                  </a:ext>
                </a:extLst>
              </a:tr>
              <a:tr h="703840">
                <a:tc>
                  <a:txBody>
                    <a:bodyPr/>
                    <a:lstStyle/>
                    <a:p>
                      <a:r>
                        <a:rPr kumimoji="1" lang="ja-JP" altLang="en-US" dirty="0">
                          <a:solidFill>
                            <a:schemeClr val="tx1"/>
                          </a:solidFill>
                          <a:latin typeface="+mj-ea"/>
                          <a:ea typeface="+mj-ea"/>
                        </a:rPr>
                        <a:t>婦人服（</a:t>
                      </a:r>
                      <a:r>
                        <a:rPr kumimoji="1" lang="en-US" altLang="ja-JP" dirty="0">
                          <a:solidFill>
                            <a:schemeClr val="tx1"/>
                          </a:solidFill>
                          <a:latin typeface="+mj-ea"/>
                          <a:ea typeface="+mj-ea"/>
                        </a:rPr>
                        <a:t>1</a:t>
                      </a:r>
                      <a:r>
                        <a:rPr kumimoji="1" lang="ja-JP" altLang="en-US" dirty="0">
                          <a:solidFill>
                            <a:schemeClr val="tx1"/>
                          </a:solidFill>
                          <a:latin typeface="+mj-ea"/>
                          <a:ea typeface="+mj-ea"/>
                        </a:rPr>
                        <a:t>ヵ月平均）</a:t>
                      </a:r>
                    </a:p>
                  </a:txBody>
                  <a:tcPr>
                    <a:solidFill>
                      <a:schemeClr val="accent2">
                        <a:lumMod val="20000"/>
                        <a:lumOff val="80000"/>
                      </a:schemeClr>
                    </a:solidFill>
                  </a:tcPr>
                </a:tc>
                <a:tc>
                  <a:txBody>
                    <a:bodyPr/>
                    <a:lstStyle/>
                    <a:p>
                      <a:r>
                        <a:rPr kumimoji="1" lang="ja-JP" altLang="en-US" dirty="0">
                          <a:solidFill>
                            <a:schemeClr val="tx1"/>
                          </a:solidFill>
                          <a:latin typeface="+mj-ea"/>
                          <a:ea typeface="+mj-ea"/>
                        </a:rPr>
                        <a:t>１０２７円</a:t>
                      </a:r>
                    </a:p>
                  </a:txBody>
                  <a:tcPr>
                    <a:solidFill>
                      <a:schemeClr val="accent2">
                        <a:lumMod val="20000"/>
                        <a:lumOff val="80000"/>
                      </a:schemeClr>
                    </a:solidFill>
                  </a:tcPr>
                </a:tc>
                <a:tc>
                  <a:txBody>
                    <a:bodyPr/>
                    <a:lstStyle/>
                    <a:p>
                      <a:r>
                        <a:rPr kumimoji="1" lang="ja-JP" altLang="en-US" dirty="0">
                          <a:solidFill>
                            <a:schemeClr val="tx1"/>
                          </a:solidFill>
                          <a:latin typeface="+mj-ea"/>
                          <a:ea typeface="+mj-ea"/>
                        </a:rPr>
                        <a:t>１２８８円</a:t>
                      </a:r>
                    </a:p>
                  </a:txBody>
                  <a:tcPr>
                    <a:solidFill>
                      <a:schemeClr val="accent2">
                        <a:lumMod val="20000"/>
                        <a:lumOff val="80000"/>
                      </a:schemeClr>
                    </a:solidFill>
                  </a:tcPr>
                </a:tc>
                <a:extLst>
                  <a:ext uri="{0D108BD9-81ED-4DB2-BD59-A6C34878D82A}">
                    <a16:rowId xmlns:a16="http://schemas.microsoft.com/office/drawing/2014/main" val="1700485700"/>
                  </a:ext>
                </a:extLst>
              </a:tr>
              <a:tr h="703840">
                <a:tc>
                  <a:txBody>
                    <a:bodyPr/>
                    <a:lstStyle/>
                    <a:p>
                      <a:r>
                        <a:rPr kumimoji="1" lang="ja-JP" altLang="en-US" dirty="0">
                          <a:solidFill>
                            <a:schemeClr val="tx1"/>
                          </a:solidFill>
                          <a:latin typeface="+mj-ea"/>
                          <a:ea typeface="+mj-ea"/>
                        </a:rPr>
                        <a:t>紳士服（</a:t>
                      </a:r>
                      <a:r>
                        <a:rPr kumimoji="1" lang="en-US" altLang="ja-JP" dirty="0">
                          <a:solidFill>
                            <a:schemeClr val="tx1"/>
                          </a:solidFill>
                          <a:latin typeface="+mj-ea"/>
                          <a:ea typeface="+mj-ea"/>
                        </a:rPr>
                        <a:t>1</a:t>
                      </a:r>
                      <a:r>
                        <a:rPr kumimoji="1" lang="ja-JP" altLang="en-US" dirty="0">
                          <a:solidFill>
                            <a:schemeClr val="tx1"/>
                          </a:solidFill>
                          <a:latin typeface="+mj-ea"/>
                          <a:ea typeface="+mj-ea"/>
                        </a:rPr>
                        <a:t>ヵ月）平均）</a:t>
                      </a:r>
                    </a:p>
                  </a:txBody>
                  <a:tcPr>
                    <a:solidFill>
                      <a:schemeClr val="accent2">
                        <a:lumMod val="20000"/>
                        <a:lumOff val="80000"/>
                      </a:schemeClr>
                    </a:solidFill>
                  </a:tcPr>
                </a:tc>
                <a:tc>
                  <a:txBody>
                    <a:bodyPr/>
                    <a:lstStyle/>
                    <a:p>
                      <a:r>
                        <a:rPr kumimoji="1" lang="ja-JP" altLang="en-US" dirty="0">
                          <a:solidFill>
                            <a:schemeClr val="tx1"/>
                          </a:solidFill>
                        </a:rPr>
                        <a:t>５１０</a:t>
                      </a:r>
                    </a:p>
                  </a:txBody>
                  <a:tcPr>
                    <a:solidFill>
                      <a:schemeClr val="accent2">
                        <a:lumMod val="20000"/>
                        <a:lumOff val="80000"/>
                      </a:schemeClr>
                    </a:solidFill>
                  </a:tcPr>
                </a:tc>
                <a:tc>
                  <a:txBody>
                    <a:bodyPr/>
                    <a:lstStyle/>
                    <a:p>
                      <a:r>
                        <a:rPr kumimoji="1" lang="ja-JP" altLang="en-US" dirty="0">
                          <a:solidFill>
                            <a:schemeClr val="tx1"/>
                          </a:solidFill>
                        </a:rPr>
                        <a:t>６３３円</a:t>
                      </a:r>
                    </a:p>
                  </a:txBody>
                  <a:tcPr>
                    <a:solidFill>
                      <a:schemeClr val="accent2">
                        <a:lumMod val="20000"/>
                        <a:lumOff val="80000"/>
                      </a:schemeClr>
                    </a:solidFill>
                  </a:tcPr>
                </a:tc>
                <a:extLst>
                  <a:ext uri="{0D108BD9-81ED-4DB2-BD59-A6C34878D82A}">
                    <a16:rowId xmlns:a16="http://schemas.microsoft.com/office/drawing/2014/main" val="2487934197"/>
                  </a:ext>
                </a:extLst>
              </a:tr>
            </a:tbl>
          </a:graphicData>
        </a:graphic>
      </p:graphicFrame>
    </p:spTree>
    <p:extLst>
      <p:ext uri="{BB962C8B-B14F-4D97-AF65-F5344CB8AC3E}">
        <p14:creationId xmlns:p14="http://schemas.microsoft.com/office/powerpoint/2010/main" val="33402260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514901" y="150125"/>
            <a:ext cx="9989711" cy="859809"/>
          </a:xfrm>
        </p:spPr>
        <p:txBody>
          <a:bodyPr>
            <a:normAutofit fontScale="90000"/>
          </a:bodyPr>
          <a:lstStyle/>
          <a:p>
            <a:br>
              <a:rPr kumimoji="1" lang="en-US" altLang="ja-JP" dirty="0"/>
            </a:br>
            <a:endParaRPr kumimoji="1" lang="ja-JP" altLang="en-US" dirty="0"/>
          </a:p>
        </p:txBody>
      </p:sp>
      <p:sp>
        <p:nvSpPr>
          <p:cNvPr id="3" name="コンテンツ プレースホルダー 2"/>
          <p:cNvSpPr>
            <a:spLocks noGrp="1"/>
          </p:cNvSpPr>
          <p:nvPr>
            <p:ph idx="1"/>
          </p:nvPr>
        </p:nvSpPr>
        <p:spPr>
          <a:xfrm>
            <a:off x="514350" y="885825"/>
            <a:ext cx="10990262" cy="5822050"/>
          </a:xfrm>
        </p:spPr>
        <p:txBody>
          <a:bodyPr>
            <a:normAutofit/>
          </a:bodyPr>
          <a:lstStyle/>
          <a:p>
            <a:pPr marL="0" indent="0">
              <a:buNone/>
            </a:pPr>
            <a:endParaRPr kumimoji="1" lang="en-US" altLang="ja-JP" dirty="0"/>
          </a:p>
          <a:p>
            <a:r>
              <a:rPr kumimoji="1" lang="ja-JP" altLang="en-US" dirty="0"/>
              <a:t>スマホよりパソコン決済が多い</a:t>
            </a:r>
            <a:endParaRPr kumimoji="1" lang="en-US" altLang="ja-JP" dirty="0"/>
          </a:p>
          <a:p>
            <a:r>
              <a:rPr lang="ja-JP" altLang="en-US" dirty="0"/>
              <a:t>サブスクリプションが少ない</a:t>
            </a:r>
            <a:endParaRPr lang="en-US" altLang="ja-JP" dirty="0"/>
          </a:p>
          <a:p>
            <a:r>
              <a:rPr lang="ja-JP" altLang="en-US" dirty="0"/>
              <a:t>中高年向けの衣類のレンタル・サブスクリプションが少ない</a:t>
            </a:r>
            <a:endParaRPr lang="en-US" altLang="ja-JP" dirty="0"/>
          </a:p>
          <a:p>
            <a:r>
              <a:rPr lang="ja-JP" altLang="en-US" dirty="0"/>
              <a:t>中高年向けのレンタルは</a:t>
            </a:r>
            <a:r>
              <a:rPr kumimoji="1" lang="ja-JP" altLang="en-US" dirty="0"/>
              <a:t>ワンピースが多い（サイズ交換が少ない）</a:t>
            </a:r>
            <a:endParaRPr kumimoji="1" lang="en-US" altLang="ja-JP" dirty="0"/>
          </a:p>
          <a:p>
            <a:r>
              <a:rPr lang="ja-JP" altLang="en-US" dirty="0"/>
              <a:t>通販カタログみながら専門電話部署に確認しながらネットで注文</a:t>
            </a:r>
            <a:endParaRPr lang="en-US" altLang="ja-JP" dirty="0"/>
          </a:p>
          <a:p>
            <a:r>
              <a:rPr lang="ja-JP" altLang="en-US" dirty="0"/>
              <a:t>若い女性は年収に関係なく、収入相当の支出でなく、衣服を購入する傾向</a:t>
            </a:r>
            <a:endParaRPr lang="en-US" altLang="ja-JP" dirty="0"/>
          </a:p>
          <a:p>
            <a:endParaRPr lang="en-US" altLang="ja-JP" dirty="0"/>
          </a:p>
          <a:p>
            <a:endParaRPr kumimoji="1" lang="en-US" altLang="ja-JP" dirty="0"/>
          </a:p>
          <a:p>
            <a:pPr marL="0" indent="0">
              <a:buNone/>
            </a:pPr>
            <a:endParaRPr kumimoji="1" lang="ja-JP" altLang="en-US" dirty="0"/>
          </a:p>
        </p:txBody>
      </p:sp>
      <p:sp>
        <p:nvSpPr>
          <p:cNvPr id="4" name="正方形/長方形 3">
            <a:extLst>
              <a:ext uri="{FF2B5EF4-FFF2-40B4-BE49-F238E27FC236}">
                <a16:creationId xmlns:a16="http://schemas.microsoft.com/office/drawing/2014/main" id="{32F20671-A7EE-44DD-AF1F-0DD333A2F15D}"/>
              </a:ext>
            </a:extLst>
          </p:cNvPr>
          <p:cNvSpPr/>
          <p:nvPr/>
        </p:nvSpPr>
        <p:spPr>
          <a:xfrm>
            <a:off x="1414463" y="371475"/>
            <a:ext cx="8301037" cy="63845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t>高齢女性の特徴</a:t>
            </a:r>
          </a:p>
        </p:txBody>
      </p:sp>
    </p:spTree>
    <p:extLst>
      <p:ext uri="{BB962C8B-B14F-4D97-AF65-F5344CB8AC3E}">
        <p14:creationId xmlns:p14="http://schemas.microsoft.com/office/powerpoint/2010/main" val="38639919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ABE7D62-FB84-4CF5-BE72-3D2720917F31}"/>
              </a:ext>
            </a:extLst>
          </p:cNvPr>
          <p:cNvSpPr>
            <a:spLocks noGrp="1"/>
          </p:cNvSpPr>
          <p:nvPr>
            <p:ph type="title"/>
          </p:nvPr>
        </p:nvSpPr>
        <p:spPr>
          <a:xfrm>
            <a:off x="0" y="100014"/>
            <a:ext cx="12192000" cy="681038"/>
          </a:xfrm>
        </p:spPr>
        <p:txBody>
          <a:bodyPr>
            <a:normAutofit fontScale="90000"/>
          </a:bodyPr>
          <a:lstStyle/>
          <a:p>
            <a:r>
              <a:rPr kumimoji="1" lang="ja-JP" altLang="en-US" dirty="0"/>
              <a:t>オンライン化粧品（赤）婦人服（青）支出額　</a:t>
            </a:r>
          </a:p>
        </p:txBody>
      </p:sp>
      <p:graphicFrame>
        <p:nvGraphicFramePr>
          <p:cNvPr id="4" name="コンテンツ プレースホルダー 3">
            <a:extLst>
              <a:ext uri="{FF2B5EF4-FFF2-40B4-BE49-F238E27FC236}">
                <a16:creationId xmlns:a16="http://schemas.microsoft.com/office/drawing/2014/main" id="{C9C97ACD-B646-4B89-A387-42A546F19A06}"/>
              </a:ext>
            </a:extLst>
          </p:cNvPr>
          <p:cNvGraphicFramePr>
            <a:graphicFrameLocks noGrp="1"/>
          </p:cNvGraphicFramePr>
          <p:nvPr>
            <p:ph idx="1"/>
            <p:extLst>
              <p:ext uri="{D42A27DB-BD31-4B8C-83A1-F6EECF244321}">
                <p14:modId xmlns:p14="http://schemas.microsoft.com/office/powerpoint/2010/main" val="2399878867"/>
              </p:ext>
            </p:extLst>
          </p:nvPr>
        </p:nvGraphicFramePr>
        <p:xfrm>
          <a:off x="-1" y="1357313"/>
          <a:ext cx="12030075" cy="4819650"/>
        </p:xfrm>
        <a:graphic>
          <a:graphicData uri="http://schemas.openxmlformats.org/drawingml/2006/chart">
            <c:chart xmlns:c="http://schemas.openxmlformats.org/drawingml/2006/chart" xmlns:r="http://schemas.openxmlformats.org/officeDocument/2006/relationships" r:id="rId2"/>
          </a:graphicData>
        </a:graphic>
      </p:graphicFrame>
      <p:sp>
        <p:nvSpPr>
          <p:cNvPr id="5" name="正方形/長方形 4">
            <a:extLst>
              <a:ext uri="{FF2B5EF4-FFF2-40B4-BE49-F238E27FC236}">
                <a16:creationId xmlns:a16="http://schemas.microsoft.com/office/drawing/2014/main" id="{73481096-4DFD-4AA4-9266-B465559E7628}"/>
              </a:ext>
            </a:extLst>
          </p:cNvPr>
          <p:cNvSpPr/>
          <p:nvPr/>
        </p:nvSpPr>
        <p:spPr>
          <a:xfrm>
            <a:off x="1" y="6176963"/>
            <a:ext cx="12192000" cy="6810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dirty="0"/>
              <a:t>家計消費状況調査５ー１　年間収入階級別インターネットを利用した１世帯当たり１か月間の支出</a:t>
            </a:r>
            <a:endParaRPr kumimoji="1" lang="en-US" altLang="ja-JP" dirty="0"/>
          </a:p>
          <a:p>
            <a:r>
              <a:rPr kumimoji="1" lang="ja-JP" altLang="en-US" dirty="0"/>
              <a:t>（二人以上の世帯のうち勤労者世帯）</a:t>
            </a:r>
            <a:r>
              <a:rPr kumimoji="1" lang="en-US" altLang="ja-JP" dirty="0"/>
              <a:t>2020</a:t>
            </a:r>
            <a:r>
              <a:rPr kumimoji="1" lang="ja-JP" altLang="en-US" dirty="0"/>
              <a:t>年</a:t>
            </a:r>
          </a:p>
        </p:txBody>
      </p:sp>
      <p:sp>
        <p:nvSpPr>
          <p:cNvPr id="6" name="楕円 5">
            <a:extLst>
              <a:ext uri="{FF2B5EF4-FFF2-40B4-BE49-F238E27FC236}">
                <a16:creationId xmlns:a16="http://schemas.microsoft.com/office/drawing/2014/main" id="{15BB97F9-BA95-4B89-A616-14975A6941A8}"/>
              </a:ext>
            </a:extLst>
          </p:cNvPr>
          <p:cNvSpPr/>
          <p:nvPr/>
        </p:nvSpPr>
        <p:spPr>
          <a:xfrm>
            <a:off x="900113" y="1028700"/>
            <a:ext cx="3429000" cy="114300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t>化粧品は年収とともに増加するが、伸び率が婦人服ほどではない</a:t>
            </a:r>
          </a:p>
        </p:txBody>
      </p:sp>
    </p:spTree>
    <p:extLst>
      <p:ext uri="{BB962C8B-B14F-4D97-AF65-F5344CB8AC3E}">
        <p14:creationId xmlns:p14="http://schemas.microsoft.com/office/powerpoint/2010/main" val="20064070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688FDEA7-05B7-4A93-86B7-913FE700F178}"/>
              </a:ext>
            </a:extLst>
          </p:cNvPr>
          <p:cNvSpPr>
            <a:spLocks noGrp="1"/>
          </p:cNvSpPr>
          <p:nvPr>
            <p:ph idx="1"/>
          </p:nvPr>
        </p:nvSpPr>
        <p:spPr>
          <a:xfrm>
            <a:off x="0" y="1161535"/>
            <a:ext cx="11504612" cy="4749687"/>
          </a:xfrm>
        </p:spPr>
        <p:txBody>
          <a:bodyPr/>
          <a:lstStyle/>
          <a:p>
            <a:pPr marL="0" indent="0">
              <a:buNone/>
            </a:pPr>
            <a:endParaRPr lang="en-US" altLang="ja-JP" sz="2400" b="1" i="0" dirty="0">
              <a:solidFill>
                <a:srgbClr val="333333"/>
              </a:solidFill>
              <a:effectLst/>
              <a:latin typeface="Arial" panose="020B0604020202020204" pitchFamily="34" charset="0"/>
            </a:endParaRPr>
          </a:p>
          <a:p>
            <a:pPr marL="0" indent="0">
              <a:buNone/>
            </a:pPr>
            <a:endParaRPr kumimoji="1" lang="ja-JP" altLang="en-US" dirty="0"/>
          </a:p>
        </p:txBody>
      </p:sp>
      <p:graphicFrame>
        <p:nvGraphicFramePr>
          <p:cNvPr id="5" name="表 5">
            <a:extLst>
              <a:ext uri="{FF2B5EF4-FFF2-40B4-BE49-F238E27FC236}">
                <a16:creationId xmlns:a16="http://schemas.microsoft.com/office/drawing/2014/main" id="{44A61236-8E46-441F-A064-3F8D4543A91A}"/>
              </a:ext>
            </a:extLst>
          </p:cNvPr>
          <p:cNvGraphicFramePr>
            <a:graphicFrameLocks noGrp="1"/>
          </p:cNvGraphicFramePr>
          <p:nvPr>
            <p:extLst>
              <p:ext uri="{D42A27DB-BD31-4B8C-83A1-F6EECF244321}">
                <p14:modId xmlns:p14="http://schemas.microsoft.com/office/powerpoint/2010/main" val="2091693629"/>
              </p:ext>
            </p:extLst>
          </p:nvPr>
        </p:nvGraphicFramePr>
        <p:xfrm>
          <a:off x="0" y="11703"/>
          <a:ext cx="12192000" cy="4749687"/>
        </p:xfrm>
        <a:graphic>
          <a:graphicData uri="http://schemas.openxmlformats.org/drawingml/2006/table">
            <a:tbl>
              <a:tblPr firstRow="1" bandRow="1">
                <a:tableStyleId>{5C22544A-7EE6-4342-B048-85BDC9FD1C3A}</a:tableStyleId>
              </a:tblPr>
              <a:tblGrid>
                <a:gridCol w="12192000">
                  <a:extLst>
                    <a:ext uri="{9D8B030D-6E8A-4147-A177-3AD203B41FA5}">
                      <a16:colId xmlns:a16="http://schemas.microsoft.com/office/drawing/2014/main" val="160210748"/>
                    </a:ext>
                  </a:extLst>
                </a:gridCol>
              </a:tblGrid>
              <a:tr h="211311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800" b="1" dirty="0">
                          <a:solidFill>
                            <a:schemeClr val="tx1"/>
                          </a:solidFill>
                          <a:latin typeface="ＭＳ Ｐゴシック" panose="020B0600070205080204" pitchFamily="50" charset="-128"/>
                          <a:ea typeface="ＭＳ Ｐゴシック" panose="020B0600070205080204" pitchFamily="50" charset="-128"/>
                        </a:rPr>
                        <a:t>シェアリングエコノミーの定義：</a:t>
                      </a:r>
                      <a:r>
                        <a:rPr lang="ja-JP" altLang="en-US" sz="2800" b="1" i="0" dirty="0">
                          <a:solidFill>
                            <a:schemeClr val="tx1"/>
                          </a:solidFill>
                          <a:effectLst/>
                          <a:latin typeface="ＭＳ Ｐゴシック" panose="020B0600070205080204" pitchFamily="50" charset="-128"/>
                          <a:ea typeface="ＭＳ Ｐゴシック" panose="020B0600070205080204" pitchFamily="50" charset="-128"/>
                        </a:rPr>
                        <a:t>個人等が保有する活用可能な資産等（スキルや時間等の無形のものを含む）を、インターネット上のマッチングプラットフォームを介して他の個人等も利用可能とする経済活動</a:t>
                      </a:r>
                      <a:endParaRPr lang="en-US" altLang="ja-JP" sz="2800" b="1" i="0" dirty="0">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2800" b="1" i="0" dirty="0">
                          <a:solidFill>
                            <a:schemeClr val="tx1"/>
                          </a:solidFill>
                          <a:effectLst/>
                          <a:latin typeface="ＭＳ Ｐゴシック" panose="020B0600070205080204" pitchFamily="50" charset="-128"/>
                          <a:ea typeface="ＭＳ Ｐゴシック" panose="020B0600070205080204" pitchFamily="50" charset="-128"/>
                        </a:rPr>
                        <a:t>提供者と利用者が一対一（内閣官房情報通信技術（</a:t>
                      </a:r>
                      <a:r>
                        <a:rPr lang="en-US" altLang="ja-JP" sz="2800" b="1" i="0" dirty="0">
                          <a:solidFill>
                            <a:schemeClr val="tx1"/>
                          </a:solidFill>
                          <a:effectLst/>
                          <a:latin typeface="ＭＳ Ｐゴシック" panose="020B0600070205080204" pitchFamily="50" charset="-128"/>
                          <a:ea typeface="ＭＳ Ｐゴシック" panose="020B0600070205080204" pitchFamily="50" charset="-128"/>
                        </a:rPr>
                        <a:t>IT</a:t>
                      </a:r>
                      <a:r>
                        <a:rPr lang="ja-JP" altLang="en-US" sz="2800" b="1" i="0" dirty="0">
                          <a:solidFill>
                            <a:schemeClr val="tx1"/>
                          </a:solidFill>
                          <a:effectLst/>
                          <a:latin typeface="ＭＳ Ｐゴシック" panose="020B0600070205080204" pitchFamily="50" charset="-128"/>
                          <a:ea typeface="ＭＳ Ｐゴシック" panose="020B0600070205080204" pitchFamily="50" charset="-128"/>
                        </a:rPr>
                        <a:t>）総合戦略室（</a:t>
                      </a:r>
                      <a:r>
                        <a:rPr lang="en-US" altLang="ja-JP" sz="2800" b="1" i="0" dirty="0">
                          <a:solidFill>
                            <a:schemeClr val="tx1"/>
                          </a:solidFill>
                          <a:effectLst/>
                          <a:latin typeface="ＭＳ Ｐゴシック" panose="020B0600070205080204" pitchFamily="50" charset="-128"/>
                          <a:ea typeface="ＭＳ Ｐゴシック" panose="020B0600070205080204" pitchFamily="50" charset="-128"/>
                        </a:rPr>
                        <a:t>2016</a:t>
                      </a:r>
                      <a:r>
                        <a:rPr lang="ja-JP" altLang="en-US" sz="2800" b="1" i="0" dirty="0">
                          <a:solidFill>
                            <a:schemeClr val="tx1"/>
                          </a:solidFill>
                          <a:effectLst/>
                          <a:latin typeface="ＭＳ Ｐゴシック" panose="020B0600070205080204" pitchFamily="50" charset="-128"/>
                          <a:ea typeface="ＭＳ Ｐゴシック" panose="020B0600070205080204" pitchFamily="50" charset="-128"/>
                        </a:rPr>
                        <a:t>）</a:t>
                      </a:r>
                      <a:endParaRPr kumimoji="1" lang="ja-JP" altLang="en-US" sz="2800" dirty="0">
                        <a:solidFill>
                          <a:schemeClr val="tx1"/>
                        </a:solidFill>
                      </a:endParaRPr>
                    </a:p>
                  </a:txBody>
                  <a:tcPr>
                    <a:solidFill>
                      <a:schemeClr val="bg1"/>
                    </a:solidFill>
                  </a:tcPr>
                </a:tc>
                <a:extLst>
                  <a:ext uri="{0D108BD9-81ED-4DB2-BD59-A6C34878D82A}">
                    <a16:rowId xmlns:a16="http://schemas.microsoft.com/office/drawing/2014/main" val="2758431140"/>
                  </a:ext>
                </a:extLst>
              </a:tr>
              <a:tr h="44957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800" b="1" i="0" dirty="0">
                          <a:solidFill>
                            <a:schemeClr val="tx1"/>
                          </a:solidFill>
                          <a:effectLst/>
                          <a:latin typeface="Arial" panose="020B0604020202020204" pitchFamily="34" charset="0"/>
                        </a:rPr>
                        <a:t>①民泊や駐車場、会議室といった「空間のシェア」２８％</a:t>
                      </a:r>
                      <a:endParaRPr kumimoji="1" lang="ja-JP" altLang="en-US" dirty="0">
                        <a:solidFill>
                          <a:schemeClr val="tx1"/>
                        </a:solidFill>
                      </a:endParaRPr>
                    </a:p>
                  </a:txBody>
                  <a:tcPr>
                    <a:solidFill>
                      <a:schemeClr val="bg1"/>
                    </a:solidFill>
                  </a:tcPr>
                </a:tc>
                <a:extLst>
                  <a:ext uri="{0D108BD9-81ED-4DB2-BD59-A6C34878D82A}">
                    <a16:rowId xmlns:a16="http://schemas.microsoft.com/office/drawing/2014/main" val="2582013892"/>
                  </a:ext>
                </a:extLst>
              </a:tr>
              <a:tr h="42978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800" b="1" i="0" dirty="0">
                          <a:solidFill>
                            <a:srgbClr val="FF0000"/>
                          </a:solidFill>
                          <a:effectLst/>
                          <a:latin typeface="Arial" panose="020B0604020202020204" pitchFamily="34" charset="0"/>
                        </a:rPr>
                        <a:t>②普段使わないものや不要となったものを貸借・販売する「モノのシェア」２７％</a:t>
                      </a:r>
                      <a:endParaRPr kumimoji="1" lang="ja-JP" altLang="en-US" dirty="0">
                        <a:solidFill>
                          <a:srgbClr val="FF0000"/>
                        </a:solidFill>
                      </a:endParaRPr>
                    </a:p>
                  </a:txBody>
                  <a:tcPr>
                    <a:solidFill>
                      <a:schemeClr val="bg1"/>
                    </a:solidFill>
                  </a:tcPr>
                </a:tc>
                <a:extLst>
                  <a:ext uri="{0D108BD9-81ED-4DB2-BD59-A6C34878D82A}">
                    <a16:rowId xmlns:a16="http://schemas.microsoft.com/office/drawing/2014/main" val="1562485283"/>
                  </a:ext>
                </a:extLst>
              </a:tr>
              <a:tr h="42978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800" b="1" i="0" dirty="0">
                          <a:solidFill>
                            <a:schemeClr val="tx1"/>
                          </a:solidFill>
                          <a:effectLst/>
                          <a:latin typeface="Arial" panose="020B0604020202020204" pitchFamily="34" charset="0"/>
                        </a:rPr>
                        <a:t>③家事代行やベビーシッターなど「スキルのシェア」１１％</a:t>
                      </a:r>
                      <a:endParaRPr kumimoji="1" lang="ja-JP" altLang="en-US" dirty="0">
                        <a:solidFill>
                          <a:schemeClr val="tx1"/>
                        </a:solidFill>
                      </a:endParaRPr>
                    </a:p>
                  </a:txBody>
                  <a:tcPr>
                    <a:solidFill>
                      <a:schemeClr val="bg1"/>
                    </a:solidFill>
                  </a:tcPr>
                </a:tc>
                <a:extLst>
                  <a:ext uri="{0D108BD9-81ED-4DB2-BD59-A6C34878D82A}">
                    <a16:rowId xmlns:a16="http://schemas.microsoft.com/office/drawing/2014/main" val="2187658746"/>
                  </a:ext>
                </a:extLst>
              </a:tr>
              <a:tr h="429786">
                <a:tc>
                  <a:txBody>
                    <a:bodyPr/>
                    <a:lstStyle/>
                    <a:p>
                      <a:r>
                        <a:rPr lang="ja-JP" altLang="en-US" sz="1800" b="1" i="0" dirty="0">
                          <a:solidFill>
                            <a:schemeClr val="tx1"/>
                          </a:solidFill>
                          <a:effectLst/>
                          <a:latin typeface="Arial" panose="020B0604020202020204" pitchFamily="34" charset="0"/>
                        </a:rPr>
                        <a:t>④カーシェアなど「移動のシェア」１０％</a:t>
                      </a:r>
                      <a:endParaRPr kumimoji="1" lang="ja-JP" altLang="en-US" dirty="0">
                        <a:solidFill>
                          <a:schemeClr val="tx1"/>
                        </a:solidFill>
                      </a:endParaRPr>
                    </a:p>
                  </a:txBody>
                  <a:tcPr>
                    <a:solidFill>
                      <a:schemeClr val="bg1"/>
                    </a:solidFill>
                  </a:tcPr>
                </a:tc>
                <a:extLst>
                  <a:ext uri="{0D108BD9-81ED-4DB2-BD59-A6C34878D82A}">
                    <a16:rowId xmlns:a16="http://schemas.microsoft.com/office/drawing/2014/main" val="2684942339"/>
                  </a:ext>
                </a:extLst>
              </a:tr>
              <a:tr h="897641">
                <a:tc>
                  <a:txBody>
                    <a:bodyPr/>
                    <a:lstStyle/>
                    <a:p>
                      <a:pPr marL="0" indent="0">
                        <a:buNone/>
                      </a:pPr>
                      <a:r>
                        <a:rPr lang="ja-JP" altLang="en-US" sz="1800" b="1" i="0" dirty="0">
                          <a:solidFill>
                            <a:schemeClr val="tx1"/>
                          </a:solidFill>
                          <a:effectLst/>
                          <a:latin typeface="Arial" panose="020B0604020202020204" pitchFamily="34" charset="0"/>
                        </a:rPr>
                        <a:t>⑤クラウドファンディングなど「お金のシェア」２４％</a:t>
                      </a:r>
                      <a:endParaRPr kumimoji="1" lang="ja-JP" altLang="en-US" dirty="0">
                        <a:solidFill>
                          <a:schemeClr val="tx1"/>
                        </a:solidFill>
                      </a:endParaRPr>
                    </a:p>
                  </a:txBody>
                  <a:tcPr>
                    <a:solidFill>
                      <a:schemeClr val="bg1"/>
                    </a:solidFill>
                  </a:tcPr>
                </a:tc>
                <a:extLst>
                  <a:ext uri="{0D108BD9-81ED-4DB2-BD59-A6C34878D82A}">
                    <a16:rowId xmlns:a16="http://schemas.microsoft.com/office/drawing/2014/main" val="3991945018"/>
                  </a:ext>
                </a:extLst>
              </a:tr>
            </a:tbl>
          </a:graphicData>
        </a:graphic>
      </p:graphicFrame>
      <p:graphicFrame>
        <p:nvGraphicFramePr>
          <p:cNvPr id="6" name="表 6">
            <a:extLst>
              <a:ext uri="{FF2B5EF4-FFF2-40B4-BE49-F238E27FC236}">
                <a16:creationId xmlns:a16="http://schemas.microsoft.com/office/drawing/2014/main" id="{6EFC3B1F-C1BE-47A4-B5A5-4AAFB1130A38}"/>
              </a:ext>
            </a:extLst>
          </p:cNvPr>
          <p:cNvGraphicFramePr>
            <a:graphicFrameLocks noGrp="1"/>
          </p:cNvGraphicFramePr>
          <p:nvPr>
            <p:extLst>
              <p:ext uri="{D42A27DB-BD31-4B8C-83A1-F6EECF244321}">
                <p14:modId xmlns:p14="http://schemas.microsoft.com/office/powerpoint/2010/main" val="3073974352"/>
              </p:ext>
            </p:extLst>
          </p:nvPr>
        </p:nvGraphicFramePr>
        <p:xfrm>
          <a:off x="87785" y="4989332"/>
          <a:ext cx="10785003" cy="914400"/>
        </p:xfrm>
        <a:graphic>
          <a:graphicData uri="http://schemas.openxmlformats.org/drawingml/2006/table">
            <a:tbl>
              <a:tblPr firstRow="1" bandRow="1">
                <a:tableStyleId>{5C22544A-7EE6-4342-B048-85BDC9FD1C3A}</a:tableStyleId>
              </a:tblPr>
              <a:tblGrid>
                <a:gridCol w="3118556">
                  <a:extLst>
                    <a:ext uri="{9D8B030D-6E8A-4147-A177-3AD203B41FA5}">
                      <a16:colId xmlns:a16="http://schemas.microsoft.com/office/drawing/2014/main" val="3455502556"/>
                    </a:ext>
                  </a:extLst>
                </a:gridCol>
                <a:gridCol w="7666447">
                  <a:extLst>
                    <a:ext uri="{9D8B030D-6E8A-4147-A177-3AD203B41FA5}">
                      <a16:colId xmlns:a16="http://schemas.microsoft.com/office/drawing/2014/main" val="950673202"/>
                    </a:ext>
                  </a:extLst>
                </a:gridCol>
              </a:tblGrid>
              <a:tr h="370840">
                <a:tc>
                  <a:txBody>
                    <a:bodyPr/>
                    <a:lstStyle/>
                    <a:p>
                      <a:r>
                        <a:rPr kumimoji="1" lang="ja-JP" altLang="en-US" dirty="0">
                          <a:solidFill>
                            <a:schemeClr val="tx1"/>
                          </a:solidFill>
                        </a:rPr>
                        <a:t>サブスクリプション</a:t>
                      </a:r>
                    </a:p>
                  </a:txBody>
                  <a:tcPr>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b="1" i="0" dirty="0">
                          <a:solidFill>
                            <a:schemeClr val="tx1"/>
                          </a:solidFill>
                          <a:effectLst/>
                          <a:latin typeface="Arial" panose="020B0604020202020204" pitchFamily="34" charset="0"/>
                        </a:rPr>
                        <a:t>サブスクリプション：一定の利用期間について定額料金が生じる取引・契約形態を指し、「定額で使い放題」「定額で選び放題」</a:t>
                      </a:r>
                      <a:endParaRPr lang="en-US" altLang="ja-JP" b="1" i="0" dirty="0">
                        <a:solidFill>
                          <a:srgbClr val="FF0000"/>
                        </a:solidFill>
                        <a:effectLst/>
                        <a:latin typeface="Arial" panose="020B0604020202020204" pitchFamily="34" charset="0"/>
                      </a:endParaRPr>
                    </a:p>
                    <a:p>
                      <a:endParaRPr kumimoji="1" lang="ja-JP" altLang="en-US" dirty="0">
                        <a:solidFill>
                          <a:schemeClr val="tx1"/>
                        </a:solidFill>
                      </a:endParaRPr>
                    </a:p>
                  </a:txBody>
                  <a:tcPr>
                    <a:solidFill>
                      <a:schemeClr val="bg1"/>
                    </a:solidFill>
                  </a:tcPr>
                </a:tc>
                <a:extLst>
                  <a:ext uri="{0D108BD9-81ED-4DB2-BD59-A6C34878D82A}">
                    <a16:rowId xmlns:a16="http://schemas.microsoft.com/office/drawing/2014/main" val="1498734661"/>
                  </a:ext>
                </a:extLst>
              </a:tr>
            </a:tbl>
          </a:graphicData>
        </a:graphic>
      </p:graphicFrame>
      <p:sp>
        <p:nvSpPr>
          <p:cNvPr id="9" name="矢印: 右 8">
            <a:extLst>
              <a:ext uri="{FF2B5EF4-FFF2-40B4-BE49-F238E27FC236}">
                <a16:creationId xmlns:a16="http://schemas.microsoft.com/office/drawing/2014/main" id="{214EF3EE-0178-4101-9286-F235ECC1B54B}"/>
              </a:ext>
            </a:extLst>
          </p:cNvPr>
          <p:cNvSpPr/>
          <p:nvPr/>
        </p:nvSpPr>
        <p:spPr>
          <a:xfrm>
            <a:off x="6301946" y="4079469"/>
            <a:ext cx="4707924" cy="1321893"/>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t>約</a:t>
            </a:r>
            <a:r>
              <a:rPr kumimoji="1" lang="en-US" altLang="ja-JP" dirty="0"/>
              <a:t>7000</a:t>
            </a:r>
            <a:r>
              <a:rPr kumimoji="1" lang="ja-JP" altLang="en-US" dirty="0"/>
              <a:t>億円</a:t>
            </a:r>
          </a:p>
        </p:txBody>
      </p:sp>
      <p:sp>
        <p:nvSpPr>
          <p:cNvPr id="10" name="矢印: 右 9">
            <a:extLst>
              <a:ext uri="{FF2B5EF4-FFF2-40B4-BE49-F238E27FC236}">
                <a16:creationId xmlns:a16="http://schemas.microsoft.com/office/drawing/2014/main" id="{BAEF9AAB-A6B6-4018-A44E-FCE4A61E1434}"/>
              </a:ext>
            </a:extLst>
          </p:cNvPr>
          <p:cNvSpPr/>
          <p:nvPr/>
        </p:nvSpPr>
        <p:spPr>
          <a:xfrm>
            <a:off x="7970108" y="2669059"/>
            <a:ext cx="4221892" cy="900550"/>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t>約</a:t>
            </a:r>
            <a:r>
              <a:rPr kumimoji="1" lang="en-US" altLang="ja-JP" dirty="0"/>
              <a:t>1500</a:t>
            </a:r>
            <a:r>
              <a:rPr kumimoji="1" lang="ja-JP" altLang="en-US" dirty="0"/>
              <a:t>億円</a:t>
            </a:r>
          </a:p>
        </p:txBody>
      </p:sp>
      <p:sp>
        <p:nvSpPr>
          <p:cNvPr id="13" name="四角形: 角を丸くする 12">
            <a:extLst>
              <a:ext uri="{FF2B5EF4-FFF2-40B4-BE49-F238E27FC236}">
                <a16:creationId xmlns:a16="http://schemas.microsoft.com/office/drawing/2014/main" id="{9C8FB447-A446-47C2-8AFD-F4B03FA55AF9}"/>
              </a:ext>
            </a:extLst>
          </p:cNvPr>
          <p:cNvSpPr/>
          <p:nvPr/>
        </p:nvSpPr>
        <p:spPr>
          <a:xfrm>
            <a:off x="0" y="5943565"/>
            <a:ext cx="11751747" cy="62041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dirty="0"/>
              <a:t>EC</a:t>
            </a:r>
            <a:r>
              <a:rPr kumimoji="1" lang="ja-JP" altLang="en-US" dirty="0"/>
              <a:t>市場４００兆円規模</a:t>
            </a:r>
            <a:endParaRPr kumimoji="1" lang="en-US" altLang="ja-JP" dirty="0"/>
          </a:p>
          <a:p>
            <a:pPr algn="ctr"/>
            <a:r>
              <a:rPr kumimoji="1" lang="ja-JP" altLang="en-US" dirty="0"/>
              <a:t>（</a:t>
            </a:r>
            <a:r>
              <a:rPr kumimoji="1" lang="en-US" altLang="ja-JP" dirty="0"/>
              <a:t>6</a:t>
            </a:r>
            <a:r>
              <a:rPr kumimoji="1" lang="ja-JP" altLang="en-US" dirty="0"/>
              <a:t>割が個人のサイトではなく楽天などのプラットホームから）</a:t>
            </a:r>
          </a:p>
        </p:txBody>
      </p:sp>
      <p:sp>
        <p:nvSpPr>
          <p:cNvPr id="14" name="正方形/長方形 13">
            <a:extLst>
              <a:ext uri="{FF2B5EF4-FFF2-40B4-BE49-F238E27FC236}">
                <a16:creationId xmlns:a16="http://schemas.microsoft.com/office/drawing/2014/main" id="{AC012CD7-5CF9-470C-8B87-320EEE238EDD}"/>
              </a:ext>
            </a:extLst>
          </p:cNvPr>
          <p:cNvSpPr/>
          <p:nvPr/>
        </p:nvSpPr>
        <p:spPr>
          <a:xfrm>
            <a:off x="115330" y="7105134"/>
            <a:ext cx="12192000" cy="31361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200" dirty="0">
                <a:solidFill>
                  <a:schemeClr val="tx1"/>
                </a:solidFill>
                <a:latin typeface="ＭＳ Ｐゴシック" panose="020B0600070205080204" pitchFamily="50" charset="-128"/>
                <a:ea typeface="ＭＳ Ｐゴシック" panose="020B0600070205080204" pitchFamily="50" charset="-128"/>
              </a:rPr>
              <a:t>内閣府令和２年度　年次経済財政報告コロナ危機：第</a:t>
            </a:r>
            <a:r>
              <a:rPr kumimoji="1" lang="en-US" altLang="ja-JP" sz="1200" dirty="0">
                <a:solidFill>
                  <a:schemeClr val="tx1"/>
                </a:solidFill>
                <a:latin typeface="ＭＳ Ｐゴシック" panose="020B0600070205080204" pitchFamily="50" charset="-128"/>
                <a:ea typeface="ＭＳ Ｐゴシック" panose="020B0600070205080204" pitchFamily="50" charset="-128"/>
              </a:rPr>
              <a:t>4</a:t>
            </a:r>
            <a:r>
              <a:rPr kumimoji="1" lang="ja-JP" altLang="en-US" sz="1200" dirty="0">
                <a:solidFill>
                  <a:schemeClr val="tx1"/>
                </a:solidFill>
                <a:latin typeface="ＭＳ Ｐゴシック" panose="020B0600070205080204" pitchFamily="50" charset="-128"/>
                <a:ea typeface="ＭＳ Ｐゴシック" panose="020B0600070205080204" pitchFamily="50" charset="-128"/>
              </a:rPr>
              <a:t>章</a:t>
            </a:r>
            <a:r>
              <a:rPr lang="ja-JP" altLang="en-US" sz="1200" i="0" dirty="0">
                <a:solidFill>
                  <a:schemeClr val="tx1"/>
                </a:solidFill>
                <a:effectLst/>
                <a:latin typeface="ＭＳ Ｐゴシック" panose="020B0600070205080204" pitchFamily="50" charset="-128"/>
                <a:ea typeface="ＭＳ Ｐゴシック" panose="020B0600070205080204" pitchFamily="50" charset="-128"/>
              </a:rPr>
              <a:t>デジタル化による消費の変化と</a:t>
            </a:r>
            <a:r>
              <a:rPr lang="en-US" altLang="ja-JP" sz="1200" i="0" dirty="0">
                <a:solidFill>
                  <a:schemeClr val="tx1"/>
                </a:solidFill>
                <a:effectLst/>
                <a:latin typeface="ＭＳ Ｐゴシック" panose="020B0600070205080204" pitchFamily="50" charset="-128"/>
                <a:ea typeface="ＭＳ Ｐゴシック" panose="020B0600070205080204" pitchFamily="50" charset="-128"/>
              </a:rPr>
              <a:t>IT</a:t>
            </a:r>
            <a:r>
              <a:rPr lang="ja-JP" altLang="en-US" sz="1200" i="0" dirty="0">
                <a:solidFill>
                  <a:schemeClr val="tx1"/>
                </a:solidFill>
                <a:effectLst/>
                <a:latin typeface="ＭＳ Ｐゴシック" panose="020B0600070205080204" pitchFamily="50" charset="-128"/>
                <a:ea typeface="ＭＳ Ｐゴシック" panose="020B0600070205080204" pitchFamily="50" charset="-128"/>
              </a:rPr>
              <a:t>投資の課題　日本経済変革のラストチャンス　</a:t>
            </a:r>
            <a:r>
              <a:rPr kumimoji="1" lang="ja-JP" altLang="en-US" sz="1200" dirty="0">
                <a:solidFill>
                  <a:schemeClr val="tx1"/>
                </a:solidFill>
                <a:latin typeface="ＭＳ Ｐゴシック" panose="020B0600070205080204" pitchFamily="50" charset="-128"/>
                <a:ea typeface="ＭＳ Ｐゴシック" panose="020B0600070205080204" pitchFamily="50" charset="-128"/>
              </a:rPr>
              <a:t>　第１節</a:t>
            </a:r>
            <a:r>
              <a:rPr lang="ja-JP" altLang="en-US" sz="1200" i="0" dirty="0">
                <a:solidFill>
                  <a:schemeClr val="tx1"/>
                </a:solidFill>
                <a:effectLst/>
                <a:latin typeface="ＭＳ Ｐゴシック" panose="020B0600070205080204" pitchFamily="50" charset="-128"/>
                <a:ea typeface="ＭＳ Ｐゴシック" panose="020B0600070205080204" pitchFamily="50" charset="-128"/>
              </a:rPr>
              <a:t>デジタル化による消費の変化</a:t>
            </a:r>
          </a:p>
          <a:p>
            <a:pPr algn="ctr"/>
            <a:endParaRPr kumimoji="1" lang="ja-JP" altLang="en-US" dirty="0"/>
          </a:p>
        </p:txBody>
      </p:sp>
      <p:sp>
        <p:nvSpPr>
          <p:cNvPr id="4" name="楕円 3">
            <a:extLst>
              <a:ext uri="{FF2B5EF4-FFF2-40B4-BE49-F238E27FC236}">
                <a16:creationId xmlns:a16="http://schemas.microsoft.com/office/drawing/2014/main" id="{5249EA60-4FE9-4EC8-BC1C-EF1180EF6411}"/>
              </a:ext>
            </a:extLst>
          </p:cNvPr>
          <p:cNvSpPr/>
          <p:nvPr/>
        </p:nvSpPr>
        <p:spPr>
          <a:xfrm>
            <a:off x="10602097" y="3830595"/>
            <a:ext cx="2199503" cy="211297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t>高齢女性は数％</a:t>
            </a:r>
          </a:p>
        </p:txBody>
      </p:sp>
    </p:spTree>
    <p:extLst>
      <p:ext uri="{BB962C8B-B14F-4D97-AF65-F5344CB8AC3E}">
        <p14:creationId xmlns:p14="http://schemas.microsoft.com/office/powerpoint/2010/main" val="126167081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317BD18-54C0-4CF0-87B3-86075D636680}"/>
              </a:ext>
            </a:extLst>
          </p:cNvPr>
          <p:cNvSpPr>
            <a:spLocks noGrp="1"/>
          </p:cNvSpPr>
          <p:nvPr>
            <p:ph type="title"/>
          </p:nvPr>
        </p:nvSpPr>
        <p:spPr>
          <a:xfrm>
            <a:off x="1575463" y="-147415"/>
            <a:ext cx="9757699" cy="1280890"/>
          </a:xfrm>
        </p:spPr>
        <p:txBody>
          <a:bodyPr/>
          <a:lstStyle/>
          <a:p>
            <a:r>
              <a:rPr kumimoji="1" lang="ja-JP" altLang="en-US" dirty="0"/>
              <a:t>コロナでサブスク利用者は</a:t>
            </a:r>
            <a:r>
              <a:rPr kumimoji="1" lang="en-US" altLang="ja-JP" dirty="0"/>
              <a:t>6</a:t>
            </a:r>
            <a:r>
              <a:rPr kumimoji="1" lang="ja-JP" altLang="en-US" dirty="0"/>
              <a:t>割増加</a:t>
            </a:r>
          </a:p>
        </p:txBody>
      </p:sp>
      <p:sp>
        <p:nvSpPr>
          <p:cNvPr id="3" name="コンテンツ プレースホルダー 2">
            <a:extLst>
              <a:ext uri="{FF2B5EF4-FFF2-40B4-BE49-F238E27FC236}">
                <a16:creationId xmlns:a16="http://schemas.microsoft.com/office/drawing/2014/main" id="{F652C5A2-7EC5-4396-978A-E2C1A1F653EE}"/>
              </a:ext>
            </a:extLst>
          </p:cNvPr>
          <p:cNvSpPr>
            <a:spLocks noGrp="1"/>
          </p:cNvSpPr>
          <p:nvPr>
            <p:ph idx="1"/>
          </p:nvPr>
        </p:nvSpPr>
        <p:spPr>
          <a:xfrm>
            <a:off x="204714" y="1628775"/>
            <a:ext cx="11299898" cy="3663005"/>
          </a:xfrm>
        </p:spPr>
        <p:txBody>
          <a:bodyPr>
            <a:normAutofit fontScale="77500" lnSpcReduction="20000"/>
          </a:bodyPr>
          <a:lstStyle/>
          <a:p>
            <a:r>
              <a:rPr lang="en-US" altLang="ja-JP" sz="2800" b="1" i="0" dirty="0">
                <a:solidFill>
                  <a:srgbClr val="444444"/>
                </a:solidFill>
                <a:effectLst/>
                <a:latin typeface="+mn-ea"/>
              </a:rPr>
              <a:t>10</a:t>
            </a:r>
            <a:r>
              <a:rPr lang="ja-JP" altLang="en-US" sz="2800" b="1" i="0" dirty="0">
                <a:solidFill>
                  <a:srgbClr val="444444"/>
                </a:solidFill>
                <a:effectLst/>
                <a:latin typeface="+mn-ea"/>
              </a:rPr>
              <a:t>代（</a:t>
            </a:r>
            <a:r>
              <a:rPr lang="en-US" altLang="ja-JP" sz="2800" b="1" i="0" dirty="0">
                <a:solidFill>
                  <a:srgbClr val="444444"/>
                </a:solidFill>
                <a:effectLst/>
                <a:latin typeface="+mn-ea"/>
              </a:rPr>
              <a:t>31.1%</a:t>
            </a:r>
            <a:r>
              <a:rPr lang="ja-JP" altLang="en-US" sz="2800" b="1" i="0" dirty="0">
                <a:solidFill>
                  <a:srgbClr val="444444"/>
                </a:solidFill>
                <a:effectLst/>
                <a:latin typeface="+mn-ea"/>
              </a:rPr>
              <a:t>）、</a:t>
            </a:r>
            <a:r>
              <a:rPr lang="en-US" altLang="ja-JP" sz="2800" b="1" i="0" dirty="0">
                <a:solidFill>
                  <a:srgbClr val="444444"/>
                </a:solidFill>
                <a:effectLst/>
                <a:latin typeface="+mn-ea"/>
              </a:rPr>
              <a:t>20</a:t>
            </a:r>
            <a:r>
              <a:rPr lang="ja-JP" altLang="en-US" sz="2800" b="1" i="0" dirty="0">
                <a:solidFill>
                  <a:srgbClr val="444444"/>
                </a:solidFill>
                <a:effectLst/>
                <a:latin typeface="+mn-ea"/>
              </a:rPr>
              <a:t>代（</a:t>
            </a:r>
            <a:r>
              <a:rPr lang="en-US" altLang="ja-JP" sz="2800" b="1" i="0" dirty="0">
                <a:solidFill>
                  <a:srgbClr val="444444"/>
                </a:solidFill>
                <a:effectLst/>
                <a:latin typeface="+mn-ea"/>
              </a:rPr>
              <a:t>35.3%</a:t>
            </a:r>
            <a:r>
              <a:rPr lang="ja-JP" altLang="en-US" sz="2800" b="1" i="0" dirty="0">
                <a:solidFill>
                  <a:srgbClr val="444444"/>
                </a:solidFill>
                <a:effectLst/>
                <a:latin typeface="+mn-ea"/>
              </a:rPr>
              <a:t>）、</a:t>
            </a:r>
            <a:r>
              <a:rPr lang="en-US" altLang="ja-JP" sz="2800" b="1" i="0" dirty="0">
                <a:solidFill>
                  <a:srgbClr val="444444"/>
                </a:solidFill>
                <a:effectLst/>
                <a:latin typeface="+mn-ea"/>
              </a:rPr>
              <a:t>30</a:t>
            </a:r>
            <a:r>
              <a:rPr lang="ja-JP" altLang="en-US" sz="2800" b="1" i="0" dirty="0">
                <a:solidFill>
                  <a:srgbClr val="444444"/>
                </a:solidFill>
                <a:effectLst/>
                <a:latin typeface="+mn-ea"/>
              </a:rPr>
              <a:t>代（</a:t>
            </a:r>
            <a:r>
              <a:rPr lang="en-US" altLang="ja-JP" sz="2800" b="1" i="0" dirty="0">
                <a:solidFill>
                  <a:srgbClr val="444444"/>
                </a:solidFill>
                <a:effectLst/>
                <a:latin typeface="+mn-ea"/>
              </a:rPr>
              <a:t>17.9%</a:t>
            </a:r>
            <a:r>
              <a:rPr lang="ja-JP" altLang="en-US" sz="2800" b="1" i="0" dirty="0">
                <a:solidFill>
                  <a:srgbClr val="444444"/>
                </a:solidFill>
                <a:effectLst/>
                <a:latin typeface="+mn-ea"/>
              </a:rPr>
              <a:t>）、</a:t>
            </a:r>
            <a:r>
              <a:rPr lang="en-US" altLang="ja-JP" sz="2800" b="1" i="0" dirty="0">
                <a:solidFill>
                  <a:srgbClr val="444444"/>
                </a:solidFill>
                <a:effectLst/>
                <a:latin typeface="+mn-ea"/>
              </a:rPr>
              <a:t>40</a:t>
            </a:r>
            <a:r>
              <a:rPr lang="ja-JP" altLang="en-US" sz="2800" b="1" i="0" dirty="0">
                <a:solidFill>
                  <a:srgbClr val="444444"/>
                </a:solidFill>
                <a:effectLst/>
                <a:latin typeface="+mn-ea"/>
              </a:rPr>
              <a:t>代（</a:t>
            </a:r>
            <a:r>
              <a:rPr lang="en-US" altLang="ja-JP" sz="2800" b="1" i="0" dirty="0">
                <a:solidFill>
                  <a:srgbClr val="444444"/>
                </a:solidFill>
                <a:effectLst/>
                <a:latin typeface="+mn-ea"/>
              </a:rPr>
              <a:t>3.7%</a:t>
            </a:r>
            <a:r>
              <a:rPr lang="ja-JP" altLang="en-US" sz="2800" b="1" i="0" dirty="0">
                <a:solidFill>
                  <a:srgbClr val="444444"/>
                </a:solidFill>
                <a:effectLst/>
                <a:latin typeface="+mn-ea"/>
              </a:rPr>
              <a:t>）、</a:t>
            </a:r>
            <a:r>
              <a:rPr lang="en-US" altLang="ja-JP" sz="2800" b="1" i="0" dirty="0">
                <a:solidFill>
                  <a:srgbClr val="FF0000"/>
                </a:solidFill>
                <a:effectLst/>
                <a:latin typeface="+mn-ea"/>
              </a:rPr>
              <a:t>50</a:t>
            </a:r>
            <a:r>
              <a:rPr lang="ja-JP" altLang="en-US" sz="2800" b="1" i="0" dirty="0">
                <a:solidFill>
                  <a:srgbClr val="FF0000"/>
                </a:solidFill>
                <a:effectLst/>
                <a:latin typeface="+mn-ea"/>
              </a:rPr>
              <a:t>代（</a:t>
            </a:r>
            <a:r>
              <a:rPr lang="en-US" altLang="ja-JP" sz="2800" b="1" i="0" dirty="0">
                <a:solidFill>
                  <a:srgbClr val="FF0000"/>
                </a:solidFill>
                <a:effectLst/>
                <a:latin typeface="+mn-ea"/>
              </a:rPr>
              <a:t>4.2%</a:t>
            </a:r>
            <a:r>
              <a:rPr lang="ja-JP" altLang="en-US" sz="2800" b="1" i="0" dirty="0">
                <a:solidFill>
                  <a:srgbClr val="FF0000"/>
                </a:solidFill>
                <a:effectLst/>
                <a:latin typeface="+mn-ea"/>
              </a:rPr>
              <a:t>）、</a:t>
            </a:r>
            <a:r>
              <a:rPr lang="en-US" altLang="ja-JP" sz="2800" b="1" i="0" dirty="0">
                <a:solidFill>
                  <a:srgbClr val="FF0000"/>
                </a:solidFill>
                <a:effectLst/>
                <a:latin typeface="+mn-ea"/>
              </a:rPr>
              <a:t>60</a:t>
            </a:r>
            <a:r>
              <a:rPr lang="ja-JP" altLang="en-US" sz="2800" b="1" i="0" dirty="0">
                <a:solidFill>
                  <a:srgbClr val="FF0000"/>
                </a:solidFill>
                <a:effectLst/>
                <a:latin typeface="+mn-ea"/>
              </a:rPr>
              <a:t>代（</a:t>
            </a:r>
            <a:r>
              <a:rPr lang="en-US" altLang="ja-JP" sz="2800" b="1" i="0" dirty="0">
                <a:solidFill>
                  <a:srgbClr val="FF0000"/>
                </a:solidFill>
                <a:effectLst/>
                <a:latin typeface="+mn-ea"/>
              </a:rPr>
              <a:t>4.5%</a:t>
            </a:r>
            <a:r>
              <a:rPr lang="ja-JP" altLang="en-US" sz="2800" b="1" i="0" dirty="0">
                <a:solidFill>
                  <a:srgbClr val="FF0000"/>
                </a:solidFill>
                <a:effectLst/>
                <a:latin typeface="+mn-ea"/>
              </a:rPr>
              <a:t>）</a:t>
            </a:r>
            <a:endParaRPr lang="en-US" altLang="ja-JP" sz="2800" b="1" i="0" dirty="0">
              <a:solidFill>
                <a:srgbClr val="FF0000"/>
              </a:solidFill>
              <a:effectLst/>
              <a:latin typeface="+mn-ea"/>
            </a:endParaRPr>
          </a:p>
          <a:p>
            <a:pPr algn="l"/>
            <a:r>
              <a:rPr lang="ja-JP" altLang="en-US" sz="2800" b="1" i="0" dirty="0">
                <a:solidFill>
                  <a:srgbClr val="444444"/>
                </a:solidFill>
                <a:effectLst/>
                <a:latin typeface="+mn-ea"/>
              </a:rPr>
              <a:t>物販の中では「サプリメント」（</a:t>
            </a:r>
            <a:r>
              <a:rPr lang="en-US" altLang="ja-JP" sz="2800" b="1" i="0" dirty="0">
                <a:solidFill>
                  <a:srgbClr val="444444"/>
                </a:solidFill>
                <a:effectLst/>
                <a:latin typeface="+mn-ea"/>
              </a:rPr>
              <a:t>34.6%</a:t>
            </a:r>
            <a:r>
              <a:rPr lang="ja-JP" altLang="en-US" sz="2800" b="1" i="0" dirty="0">
                <a:solidFill>
                  <a:srgbClr val="444444"/>
                </a:solidFill>
                <a:effectLst/>
                <a:latin typeface="+mn-ea"/>
              </a:rPr>
              <a:t>）、「飲料」「化粧品」</a:t>
            </a:r>
            <a:r>
              <a:rPr lang="ja-JP" altLang="en-US" sz="2800" b="1" i="0" dirty="0">
                <a:solidFill>
                  <a:srgbClr val="FF0000"/>
                </a:solidFill>
                <a:effectLst/>
                <a:latin typeface="+mn-ea"/>
              </a:rPr>
              <a:t>「洋服」</a:t>
            </a:r>
            <a:r>
              <a:rPr lang="ja-JP" altLang="en-US" sz="2800" b="1" i="0" dirty="0">
                <a:solidFill>
                  <a:srgbClr val="444444"/>
                </a:solidFill>
                <a:effectLst/>
                <a:latin typeface="+mn-ea"/>
              </a:rPr>
              <a:t>「生活雑貨」（ともに</a:t>
            </a:r>
            <a:r>
              <a:rPr lang="en-US" altLang="ja-JP" sz="2800" b="1" i="0" dirty="0">
                <a:solidFill>
                  <a:srgbClr val="FF0000"/>
                </a:solidFill>
                <a:effectLst/>
                <a:latin typeface="+mn-ea"/>
              </a:rPr>
              <a:t>29.9</a:t>
            </a:r>
            <a:r>
              <a:rPr lang="ja-JP" altLang="en-US" sz="2800" b="1" i="0" dirty="0">
                <a:solidFill>
                  <a:srgbClr val="FF0000"/>
                </a:solidFill>
                <a:effectLst/>
                <a:latin typeface="+mn-ea"/>
              </a:rPr>
              <a:t>％</a:t>
            </a:r>
            <a:r>
              <a:rPr lang="ja-JP" altLang="en-US" sz="2800" b="1" i="0" dirty="0">
                <a:solidFill>
                  <a:srgbClr val="444444"/>
                </a:solidFill>
                <a:effectLst/>
                <a:latin typeface="+mn-ea"/>
              </a:rPr>
              <a:t>）となった（複数回答あり）。</a:t>
            </a:r>
            <a:endParaRPr lang="en-US" altLang="ja-JP" sz="2800" b="1" i="0" dirty="0">
              <a:solidFill>
                <a:srgbClr val="444444"/>
              </a:solidFill>
              <a:effectLst/>
              <a:latin typeface="+mn-ea"/>
            </a:endParaRPr>
          </a:p>
          <a:p>
            <a:pPr algn="l"/>
            <a:br>
              <a:rPr lang="ja-JP" altLang="en-US" sz="2800" b="1" i="0" dirty="0">
                <a:solidFill>
                  <a:srgbClr val="444444"/>
                </a:solidFill>
                <a:effectLst/>
                <a:latin typeface="+mn-ea"/>
              </a:rPr>
            </a:br>
            <a:r>
              <a:rPr lang="ja-JP" altLang="en-US" sz="2800" b="1" dirty="0">
                <a:solidFill>
                  <a:srgbClr val="444444"/>
                </a:solidFill>
                <a:latin typeface="+mn-ea"/>
              </a:rPr>
              <a:t>コロナで</a:t>
            </a:r>
            <a:r>
              <a:rPr lang="ja-JP" altLang="en-US" sz="2800" b="1" i="0" dirty="0">
                <a:solidFill>
                  <a:srgbClr val="444444"/>
                </a:solidFill>
                <a:effectLst/>
                <a:latin typeface="+mn-ea"/>
              </a:rPr>
              <a:t>「増えた」人は</a:t>
            </a:r>
            <a:r>
              <a:rPr lang="en-US" altLang="ja-JP" sz="2800" b="1" i="0" dirty="0">
                <a:solidFill>
                  <a:srgbClr val="444444"/>
                </a:solidFill>
                <a:effectLst/>
                <a:latin typeface="+mn-ea"/>
              </a:rPr>
              <a:t>21.3%</a:t>
            </a:r>
            <a:r>
              <a:rPr lang="ja-JP" altLang="en-US" sz="2800" b="1" i="0" dirty="0">
                <a:solidFill>
                  <a:srgbClr val="444444"/>
                </a:solidFill>
                <a:effectLst/>
                <a:latin typeface="+mn-ea"/>
              </a:rPr>
              <a:t>、「やや増えた」人は</a:t>
            </a:r>
            <a:r>
              <a:rPr lang="en-US" altLang="ja-JP" sz="2800" b="1" i="0" dirty="0">
                <a:solidFill>
                  <a:srgbClr val="444444"/>
                </a:solidFill>
                <a:effectLst/>
                <a:latin typeface="+mn-ea"/>
              </a:rPr>
              <a:t>43.3%</a:t>
            </a:r>
            <a:r>
              <a:rPr lang="ja-JP" altLang="en-US" sz="2800" b="1" i="0" dirty="0">
                <a:solidFill>
                  <a:srgbClr val="444444"/>
                </a:solidFill>
                <a:effectLst/>
                <a:latin typeface="+mn-ea"/>
              </a:rPr>
              <a:t>で、合計</a:t>
            </a:r>
            <a:r>
              <a:rPr lang="en-US" altLang="ja-JP" sz="2800" b="1" i="0" dirty="0">
                <a:solidFill>
                  <a:srgbClr val="444444"/>
                </a:solidFill>
                <a:effectLst/>
                <a:latin typeface="+mn-ea"/>
              </a:rPr>
              <a:t>64.6%</a:t>
            </a:r>
            <a:r>
              <a:rPr lang="ja-JP" altLang="en-US" sz="2800" b="1" dirty="0">
                <a:solidFill>
                  <a:srgbClr val="444444"/>
                </a:solidFill>
                <a:latin typeface="+mn-ea"/>
              </a:rPr>
              <a:t>が増加</a:t>
            </a:r>
            <a:endParaRPr lang="en-US" altLang="ja-JP" sz="2800" b="1" dirty="0">
              <a:solidFill>
                <a:srgbClr val="444444"/>
              </a:solidFill>
              <a:latin typeface="+mn-ea"/>
            </a:endParaRPr>
          </a:p>
          <a:p>
            <a:pPr algn="l"/>
            <a:endParaRPr lang="en-US" altLang="ja-JP" sz="2800" b="1" dirty="0">
              <a:solidFill>
                <a:srgbClr val="444444"/>
              </a:solidFill>
              <a:latin typeface="+mn-ea"/>
            </a:endParaRPr>
          </a:p>
          <a:p>
            <a:pPr marL="0" indent="0" algn="l">
              <a:buNone/>
            </a:pPr>
            <a:r>
              <a:rPr lang="ja-JP" altLang="en-US" sz="2800" b="1" dirty="0">
                <a:solidFill>
                  <a:srgbClr val="444444"/>
                </a:solidFill>
                <a:latin typeface="+mn-ea"/>
              </a:rPr>
              <a:t>②「動画配信」が</a:t>
            </a:r>
            <a:r>
              <a:rPr lang="en-US" altLang="ja-JP" sz="2800" b="1" dirty="0">
                <a:solidFill>
                  <a:srgbClr val="444444"/>
                </a:solidFill>
                <a:latin typeface="+mn-ea"/>
              </a:rPr>
              <a:t>8</a:t>
            </a:r>
            <a:r>
              <a:rPr lang="ja-JP" altLang="en-US" sz="2800" b="1" dirty="0">
                <a:solidFill>
                  <a:srgbClr val="444444"/>
                </a:solidFill>
                <a:latin typeface="+mn-ea"/>
              </a:rPr>
              <a:t>割、「音楽配信」</a:t>
            </a:r>
            <a:r>
              <a:rPr lang="en-US" altLang="ja-JP" sz="2800" b="1" dirty="0">
                <a:solidFill>
                  <a:srgbClr val="444444"/>
                </a:solidFill>
                <a:latin typeface="+mn-ea"/>
              </a:rPr>
              <a:t>45</a:t>
            </a:r>
            <a:r>
              <a:rPr lang="ja-JP" altLang="en-US" sz="2800" b="1" dirty="0">
                <a:solidFill>
                  <a:srgbClr val="444444"/>
                </a:solidFill>
                <a:latin typeface="+mn-ea"/>
              </a:rPr>
              <a:t>％、「電子書籍」など</a:t>
            </a:r>
            <a:endParaRPr lang="en-US" altLang="ja-JP" sz="2800" b="1" dirty="0">
              <a:solidFill>
                <a:srgbClr val="444444"/>
              </a:solidFill>
              <a:latin typeface="+mn-ea"/>
            </a:endParaRPr>
          </a:p>
          <a:p>
            <a:pPr marL="0" indent="0" algn="l">
              <a:buNone/>
            </a:pPr>
            <a:r>
              <a:rPr lang="ja-JP" altLang="en-US" sz="2800" b="1" dirty="0">
                <a:solidFill>
                  <a:srgbClr val="444444"/>
                </a:solidFill>
                <a:latin typeface="+mn-ea"/>
              </a:rPr>
              <a:t>　　　　　　　　　　　　　　　　　　　　　　　　</a:t>
            </a:r>
            <a:r>
              <a:rPr lang="ja-JP" altLang="en-US" sz="2800" b="1" dirty="0">
                <a:solidFill>
                  <a:srgbClr val="FF0000"/>
                </a:solidFill>
                <a:latin typeface="+mn-ea"/>
              </a:rPr>
              <a:t>・・・「ファッション」３％</a:t>
            </a:r>
            <a:endParaRPr lang="en-US" altLang="ja-JP" sz="2800" b="1" dirty="0">
              <a:solidFill>
                <a:srgbClr val="FF0000"/>
              </a:solidFill>
              <a:latin typeface="+mn-ea"/>
            </a:endParaRPr>
          </a:p>
          <a:p>
            <a:pPr marL="0" indent="0" algn="l">
              <a:buNone/>
            </a:pPr>
            <a:r>
              <a:rPr lang="ja-JP" altLang="en-US" sz="2800" b="1" dirty="0">
                <a:solidFill>
                  <a:srgbClr val="444444"/>
                </a:solidFill>
                <a:latin typeface="+mn-ea"/>
              </a:rPr>
              <a:t>●</a:t>
            </a:r>
            <a:r>
              <a:rPr lang="en-US" altLang="ja-JP" sz="2800" b="1" dirty="0">
                <a:solidFill>
                  <a:srgbClr val="444444"/>
                </a:solidFill>
                <a:latin typeface="+mn-ea"/>
              </a:rPr>
              <a:t>1</a:t>
            </a:r>
            <a:r>
              <a:rPr lang="ja-JP" altLang="en-US" sz="2800" b="1" dirty="0">
                <a:solidFill>
                  <a:srgbClr val="444444"/>
                </a:solidFill>
                <a:latin typeface="+mn-ea"/>
              </a:rPr>
              <a:t>ヵ月１０００円以下が</a:t>
            </a:r>
            <a:r>
              <a:rPr lang="en-US" altLang="ja-JP" sz="2800" b="1" dirty="0">
                <a:solidFill>
                  <a:srgbClr val="444444"/>
                </a:solidFill>
                <a:latin typeface="+mn-ea"/>
              </a:rPr>
              <a:t>43</a:t>
            </a:r>
            <a:r>
              <a:rPr lang="ja-JP" altLang="en-US" sz="2800" b="1" dirty="0">
                <a:solidFill>
                  <a:srgbClr val="444444"/>
                </a:solidFill>
                <a:latin typeface="+mn-ea"/>
              </a:rPr>
              <a:t>％、１～２万円５％</a:t>
            </a:r>
            <a:endParaRPr lang="en-US" altLang="ja-JP" sz="2800" b="1" dirty="0">
              <a:solidFill>
                <a:srgbClr val="444444"/>
              </a:solidFill>
              <a:latin typeface="+mn-ea"/>
            </a:endParaRPr>
          </a:p>
          <a:p>
            <a:pPr marL="0" indent="0" algn="l">
              <a:buNone/>
            </a:pPr>
            <a:r>
              <a:rPr lang="ja-JP" altLang="en-US" sz="2800" b="1" dirty="0">
                <a:solidFill>
                  <a:srgbClr val="444444"/>
                </a:solidFill>
                <a:latin typeface="+mn-ea"/>
              </a:rPr>
              <a:t>●「今後利用したいのは？」「ファッション」１５％</a:t>
            </a:r>
            <a:endParaRPr lang="en-US" altLang="ja-JP" sz="2800" b="1" dirty="0">
              <a:solidFill>
                <a:srgbClr val="444444"/>
              </a:solidFill>
              <a:latin typeface="+mn-ea"/>
            </a:endParaRPr>
          </a:p>
          <a:p>
            <a:pPr marL="0" indent="0" algn="l">
              <a:buNone/>
            </a:pPr>
            <a:endParaRPr lang="en-US" altLang="ja-JP" dirty="0">
              <a:solidFill>
                <a:srgbClr val="444444"/>
              </a:solidFill>
              <a:latin typeface="Hiragino Sans"/>
            </a:endParaRPr>
          </a:p>
          <a:p>
            <a:pPr algn="l"/>
            <a:endParaRPr lang="en-US" altLang="ja-JP" b="0" i="0" dirty="0">
              <a:solidFill>
                <a:srgbClr val="444444"/>
              </a:solidFill>
              <a:effectLst/>
              <a:latin typeface="Hiragino Sans"/>
            </a:endParaRPr>
          </a:p>
          <a:p>
            <a:pPr marL="0" indent="0" algn="l">
              <a:buNone/>
            </a:pPr>
            <a:endParaRPr lang="en-US" altLang="ja-JP" dirty="0">
              <a:solidFill>
                <a:srgbClr val="444444"/>
              </a:solidFill>
              <a:latin typeface="Hiragino Sans"/>
            </a:endParaRPr>
          </a:p>
          <a:p>
            <a:pPr marL="0" indent="0" algn="l">
              <a:buNone/>
            </a:pPr>
            <a:endParaRPr lang="ja-JP" altLang="en-US" i="0" dirty="0">
              <a:solidFill>
                <a:srgbClr val="444444"/>
              </a:solidFill>
              <a:effectLst/>
              <a:latin typeface="Hiragino Sans"/>
            </a:endParaRPr>
          </a:p>
          <a:p>
            <a:endParaRPr kumimoji="1" lang="ja-JP" altLang="en-US" dirty="0"/>
          </a:p>
        </p:txBody>
      </p:sp>
      <p:sp>
        <p:nvSpPr>
          <p:cNvPr id="4" name="正方形/長方形 3">
            <a:extLst>
              <a:ext uri="{FF2B5EF4-FFF2-40B4-BE49-F238E27FC236}">
                <a16:creationId xmlns:a16="http://schemas.microsoft.com/office/drawing/2014/main" id="{08F4CB8F-485F-40FB-B8D5-8D09321ACC25}"/>
              </a:ext>
            </a:extLst>
          </p:cNvPr>
          <p:cNvSpPr/>
          <p:nvPr/>
        </p:nvSpPr>
        <p:spPr>
          <a:xfrm>
            <a:off x="0" y="5501254"/>
            <a:ext cx="12096466" cy="146527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marL="0" indent="0" algn="l">
              <a:buNone/>
            </a:pPr>
            <a:r>
              <a:rPr lang="en-US" altLang="ja-JP" sz="1200" b="0" i="0" dirty="0">
                <a:solidFill>
                  <a:srgbClr val="444444"/>
                </a:solidFill>
                <a:effectLst/>
                <a:latin typeface="Hiragino Sans"/>
              </a:rPr>
              <a:t>『E</a:t>
            </a:r>
            <a:r>
              <a:rPr lang="ja-JP" altLang="en-US" sz="1200" b="0" i="0" dirty="0">
                <a:solidFill>
                  <a:srgbClr val="444444"/>
                </a:solidFill>
                <a:effectLst/>
                <a:latin typeface="Hiragino Sans"/>
              </a:rPr>
              <a:t>コマース＆アプリコマース月次定点調査（</a:t>
            </a:r>
            <a:r>
              <a:rPr lang="en-US" altLang="ja-JP" sz="1200" b="0" i="0" dirty="0">
                <a:solidFill>
                  <a:srgbClr val="444444"/>
                </a:solidFill>
                <a:effectLst/>
                <a:latin typeface="Hiragino Sans"/>
              </a:rPr>
              <a:t>2020</a:t>
            </a:r>
            <a:r>
              <a:rPr lang="ja-JP" altLang="en-US" sz="1200" b="0" i="0" dirty="0">
                <a:solidFill>
                  <a:srgbClr val="444444"/>
                </a:solidFill>
                <a:effectLst/>
                <a:latin typeface="Hiragino Sans"/>
              </a:rPr>
              <a:t>年</a:t>
            </a:r>
            <a:r>
              <a:rPr lang="en-US" altLang="ja-JP" sz="1200" b="0" i="0" dirty="0">
                <a:solidFill>
                  <a:srgbClr val="444444"/>
                </a:solidFill>
                <a:effectLst/>
                <a:latin typeface="Hiragino Sans"/>
              </a:rPr>
              <a:t>6</a:t>
            </a:r>
            <a:r>
              <a:rPr lang="ja-JP" altLang="en-US" sz="1200" b="0" i="0" dirty="0">
                <a:solidFill>
                  <a:srgbClr val="444444"/>
                </a:solidFill>
                <a:effectLst/>
                <a:latin typeface="Hiragino Sans"/>
              </a:rPr>
              <a:t>月度）</a:t>
            </a:r>
            <a:r>
              <a:rPr lang="en-US" altLang="ja-JP" sz="1200" b="0" i="0" dirty="0">
                <a:solidFill>
                  <a:srgbClr val="444444"/>
                </a:solidFill>
                <a:effectLst/>
                <a:latin typeface="Hiragino Sans"/>
              </a:rPr>
              <a:t>』2020</a:t>
            </a:r>
            <a:r>
              <a:rPr lang="ja-JP" altLang="en-US" sz="1200" b="0" i="0" dirty="0">
                <a:solidFill>
                  <a:srgbClr val="444444"/>
                </a:solidFill>
                <a:effectLst/>
                <a:latin typeface="Hiragino Sans"/>
              </a:rPr>
              <a:t>年</a:t>
            </a:r>
            <a:r>
              <a:rPr lang="en-US" altLang="ja-JP" sz="1200" b="0" i="0" dirty="0">
                <a:solidFill>
                  <a:srgbClr val="444444"/>
                </a:solidFill>
                <a:effectLst/>
                <a:latin typeface="Hiragino Sans"/>
              </a:rPr>
              <a:t>6</a:t>
            </a:r>
            <a:r>
              <a:rPr lang="ja-JP" altLang="en-US" sz="1200" b="0" i="0" dirty="0">
                <a:solidFill>
                  <a:srgbClr val="444444"/>
                </a:solidFill>
                <a:effectLst/>
                <a:latin typeface="Hiragino Sans"/>
              </a:rPr>
              <a:t>月</a:t>
            </a:r>
            <a:r>
              <a:rPr lang="en-US" altLang="ja-JP" sz="1200" b="0" i="0" dirty="0">
                <a:solidFill>
                  <a:srgbClr val="444444"/>
                </a:solidFill>
                <a:effectLst/>
                <a:latin typeface="Hiragino Sans"/>
              </a:rPr>
              <a:t>17</a:t>
            </a:r>
            <a:r>
              <a:rPr lang="ja-JP" altLang="en-US" sz="1200" b="0" i="0" dirty="0">
                <a:solidFill>
                  <a:srgbClr val="444444"/>
                </a:solidFill>
                <a:effectLst/>
                <a:latin typeface="Hiragino Sans"/>
              </a:rPr>
              <a:t>日（水）～</a:t>
            </a:r>
            <a:r>
              <a:rPr lang="en-US" altLang="ja-JP" sz="1200" b="0" i="0" dirty="0">
                <a:solidFill>
                  <a:srgbClr val="444444"/>
                </a:solidFill>
                <a:effectLst/>
                <a:latin typeface="Hiragino Sans"/>
              </a:rPr>
              <a:t>6</a:t>
            </a:r>
            <a:r>
              <a:rPr lang="ja-JP" altLang="en-US" sz="1200" b="0" i="0" dirty="0">
                <a:solidFill>
                  <a:srgbClr val="444444"/>
                </a:solidFill>
                <a:effectLst/>
                <a:latin typeface="Hiragino Sans"/>
              </a:rPr>
              <a:t>月</a:t>
            </a:r>
            <a:r>
              <a:rPr lang="en-US" altLang="ja-JP" sz="1200" b="0" i="0" dirty="0">
                <a:solidFill>
                  <a:srgbClr val="444444"/>
                </a:solidFill>
                <a:effectLst/>
                <a:latin typeface="Hiragino Sans"/>
              </a:rPr>
              <a:t>21</a:t>
            </a:r>
            <a:r>
              <a:rPr lang="ja-JP" altLang="en-US" sz="1200" b="0" i="0" dirty="0">
                <a:solidFill>
                  <a:srgbClr val="444444"/>
                </a:solidFill>
                <a:effectLst/>
                <a:latin typeface="Hiragino Sans"/>
              </a:rPr>
              <a:t>日（木）</a:t>
            </a:r>
            <a:r>
              <a:rPr lang="en-US" altLang="ja-JP" sz="1200" b="0" i="0" dirty="0">
                <a:solidFill>
                  <a:srgbClr val="444444"/>
                </a:solidFill>
                <a:effectLst/>
                <a:latin typeface="Hiragino Sans"/>
              </a:rPr>
              <a:t>17</a:t>
            </a:r>
            <a:r>
              <a:rPr lang="ja-JP" altLang="en-US" sz="1200" b="0" i="0" dirty="0">
                <a:solidFill>
                  <a:srgbClr val="444444"/>
                </a:solidFill>
                <a:effectLst/>
                <a:latin typeface="Hiragino Sans"/>
              </a:rPr>
              <a:t>歳～</a:t>
            </a:r>
            <a:r>
              <a:rPr lang="en-US" altLang="ja-JP" sz="1200" b="0" i="0" dirty="0">
                <a:solidFill>
                  <a:srgbClr val="444444"/>
                </a:solidFill>
                <a:effectLst/>
                <a:latin typeface="Hiragino Sans"/>
              </a:rPr>
              <a:t>69</a:t>
            </a:r>
            <a:r>
              <a:rPr lang="ja-JP" altLang="en-US" sz="1200" b="0" i="0" dirty="0">
                <a:solidFill>
                  <a:srgbClr val="444444"/>
                </a:solidFill>
                <a:effectLst/>
                <a:latin typeface="Hiragino Sans"/>
              </a:rPr>
              <a:t>歳の男女</a:t>
            </a:r>
            <a:r>
              <a:rPr lang="en-US" altLang="ja-JP" sz="1200" b="0" i="0" dirty="0">
                <a:solidFill>
                  <a:srgbClr val="444444"/>
                </a:solidFill>
                <a:effectLst/>
                <a:latin typeface="Hiragino Sans"/>
              </a:rPr>
              <a:t>1,100</a:t>
            </a:r>
            <a:r>
              <a:rPr lang="ja-JP" altLang="en-US" sz="1200" b="0" i="0" dirty="0">
                <a:solidFill>
                  <a:srgbClr val="444444"/>
                </a:solidFill>
                <a:effectLst/>
                <a:latin typeface="Hiragino Sans"/>
              </a:rPr>
              <a:t>名　</a:t>
            </a:r>
            <a:r>
              <a:rPr lang="ja-JP" altLang="en-US" sz="1200" i="0" dirty="0">
                <a:solidFill>
                  <a:srgbClr val="444444"/>
                </a:solidFill>
                <a:effectLst/>
                <a:latin typeface="Hiragino Sans"/>
              </a:rPr>
              <a:t>株式会社ジャストシステムは、マーケティングリサーチに関する情報サイト「</a:t>
            </a:r>
            <a:r>
              <a:rPr lang="en-US" altLang="ja-JP" sz="1200" i="0" dirty="0">
                <a:solidFill>
                  <a:srgbClr val="444444"/>
                </a:solidFill>
                <a:effectLst/>
                <a:latin typeface="Hiragino Sans"/>
              </a:rPr>
              <a:t>Marketing Research Camp</a:t>
            </a:r>
            <a:r>
              <a:rPr lang="ja-JP" altLang="en-US" sz="1200" i="0" dirty="0">
                <a:solidFill>
                  <a:srgbClr val="444444"/>
                </a:solidFill>
                <a:effectLst/>
                <a:latin typeface="Hiragino Sans"/>
              </a:rPr>
              <a:t>（マーケティング・リサーチ・キャンプ）」で、ネットリサーチサービス「</a:t>
            </a:r>
            <a:r>
              <a:rPr lang="en-US" altLang="ja-JP" sz="1200" i="0" dirty="0" err="1">
                <a:solidFill>
                  <a:srgbClr val="444444"/>
                </a:solidFill>
                <a:effectLst/>
                <a:latin typeface="Hiragino Sans"/>
              </a:rPr>
              <a:t>Fastask</a:t>
            </a:r>
            <a:r>
              <a:rPr lang="ja-JP" altLang="en-US" sz="1200" i="0" dirty="0">
                <a:solidFill>
                  <a:srgbClr val="444444"/>
                </a:solidFill>
                <a:effectLst/>
                <a:latin typeface="Hiragino Sans"/>
              </a:rPr>
              <a:t>」</a:t>
            </a:r>
            <a:r>
              <a:rPr lang="en-US" altLang="ja-JP" sz="1200" i="0" dirty="0">
                <a:solidFill>
                  <a:schemeClr val="tx1"/>
                </a:solidFill>
                <a:effectLst/>
                <a:latin typeface="Hiragino Sans"/>
                <a:hlinkClick r:id="rId2">
                  <a:extLst>
                    <a:ext uri="{A12FA001-AC4F-418D-AE19-62706E023703}">
                      <ahyp:hlinkClr xmlns:ahyp="http://schemas.microsoft.com/office/drawing/2018/hyperlinkcolor" val="tx"/>
                    </a:ext>
                  </a:extLst>
                </a:hlinkClick>
              </a:rPr>
              <a:t>https://ecnomikata.com/ecnews/27106/</a:t>
            </a:r>
            <a:endParaRPr lang="en-US" altLang="ja-JP" sz="1200" i="0" dirty="0">
              <a:solidFill>
                <a:schemeClr val="tx1"/>
              </a:solidFill>
              <a:effectLst/>
              <a:latin typeface="Hiragino Sans"/>
            </a:endParaRPr>
          </a:p>
          <a:p>
            <a:pPr marL="0" indent="0">
              <a:buNone/>
            </a:pPr>
            <a:endParaRPr lang="en-US" altLang="ja-JP" sz="1000" i="0" dirty="0">
              <a:solidFill>
                <a:schemeClr val="tx1"/>
              </a:solidFill>
              <a:effectLst/>
              <a:latin typeface="Hiragino Sans"/>
            </a:endParaRPr>
          </a:p>
          <a:p>
            <a:r>
              <a:rPr kumimoji="1" lang="ja-JP" altLang="en-US" sz="1000" dirty="0">
                <a:solidFill>
                  <a:schemeClr val="tx1"/>
                </a:solidFill>
              </a:rPr>
              <a:t>三菱</a:t>
            </a:r>
            <a:r>
              <a:rPr kumimoji="1" lang="en-US" altLang="ja-JP" sz="1000" dirty="0">
                <a:solidFill>
                  <a:schemeClr val="tx1"/>
                </a:solidFill>
              </a:rPr>
              <a:t>UFJ</a:t>
            </a:r>
            <a:r>
              <a:rPr kumimoji="1" lang="ja-JP" altLang="en-US" sz="1000" dirty="0">
                <a:solidFill>
                  <a:schemeClr val="tx1"/>
                </a:solidFill>
              </a:rPr>
              <a:t>リサーチ＆コンサルティング「サブスクリプションサービスの利用状況に関するアンケート」</a:t>
            </a:r>
            <a:r>
              <a:rPr kumimoji="1" lang="en-US" altLang="ja-JP" sz="1000" dirty="0">
                <a:solidFill>
                  <a:schemeClr val="tx1"/>
                </a:solidFill>
              </a:rPr>
              <a:t>2019</a:t>
            </a:r>
            <a:r>
              <a:rPr kumimoji="1" lang="ja-JP" altLang="en-US" sz="1000" dirty="0">
                <a:solidFill>
                  <a:schemeClr val="tx1"/>
                </a:solidFill>
              </a:rPr>
              <a:t>年</a:t>
            </a:r>
            <a:r>
              <a:rPr kumimoji="1" lang="en-US" altLang="ja-JP" sz="1000" dirty="0">
                <a:solidFill>
                  <a:schemeClr val="tx1"/>
                </a:solidFill>
              </a:rPr>
              <a:t>12</a:t>
            </a:r>
            <a:r>
              <a:rPr kumimoji="1" lang="ja-JP" altLang="en-US" sz="1000" dirty="0">
                <a:solidFill>
                  <a:schemeClr val="tx1"/>
                </a:solidFill>
              </a:rPr>
              <a:t>月</a:t>
            </a:r>
            <a:r>
              <a:rPr kumimoji="1" lang="en-US" altLang="ja-JP" sz="1000" dirty="0">
                <a:solidFill>
                  <a:schemeClr val="tx1"/>
                </a:solidFill>
              </a:rPr>
              <a:t>9</a:t>
            </a:r>
            <a:r>
              <a:rPr kumimoji="1" lang="ja-JP" altLang="en-US" sz="1000" dirty="0">
                <a:solidFill>
                  <a:schemeClr val="tx1"/>
                </a:solidFill>
              </a:rPr>
              <a:t>日</a:t>
            </a:r>
            <a:r>
              <a:rPr kumimoji="1" lang="en-US" altLang="ja-JP" sz="1000" dirty="0">
                <a:solidFill>
                  <a:schemeClr val="tx1"/>
                </a:solidFill>
                <a:hlinkClick r:id="rId3">
                  <a:extLst>
                    <a:ext uri="{A12FA001-AC4F-418D-AE19-62706E023703}">
                      <ahyp:hlinkClr xmlns:ahyp="http://schemas.microsoft.com/office/drawing/2018/hyperlinkcolor" val="tx"/>
                    </a:ext>
                  </a:extLst>
                </a:hlinkClick>
              </a:rPr>
              <a:t>https://www.caa.go.jp/policies/policy/consumer_policy/caution/internet/pdf/caution_internet_200205_0002.pdf</a:t>
            </a:r>
            <a:r>
              <a:rPr kumimoji="1" lang="ja-JP" altLang="en-US" sz="1000" dirty="0">
                <a:solidFill>
                  <a:schemeClr val="tx1"/>
                </a:solidFill>
              </a:rPr>
              <a:t>　</a:t>
            </a:r>
            <a:r>
              <a:rPr lang="ja-JP" altLang="en-US" sz="1000" dirty="0">
                <a:solidFill>
                  <a:schemeClr val="tx1"/>
                </a:solidFill>
              </a:rPr>
              <a:t>（</a:t>
            </a:r>
            <a:r>
              <a:rPr lang="en-US" altLang="ja-JP" sz="1000" dirty="0"/>
              <a:t>20</a:t>
            </a:r>
            <a:r>
              <a:rPr lang="ja-JP" altLang="en-US" sz="1000" dirty="0"/>
              <a:t>代、</a:t>
            </a:r>
            <a:r>
              <a:rPr lang="en-US" altLang="ja-JP" sz="1000" dirty="0"/>
              <a:t>30</a:t>
            </a:r>
            <a:r>
              <a:rPr lang="ja-JP" altLang="en-US" sz="1000" dirty="0"/>
              <a:t>代に各</a:t>
            </a:r>
            <a:r>
              <a:rPr lang="en-US" altLang="ja-JP" sz="1000" dirty="0"/>
              <a:t>78</a:t>
            </a:r>
            <a:r>
              <a:rPr lang="ja-JP" altLang="en-US" sz="1000" dirty="0"/>
              <a:t>人、</a:t>
            </a:r>
            <a:r>
              <a:rPr lang="en-US" altLang="ja-JP" sz="1000" dirty="0"/>
              <a:t>40</a:t>
            </a:r>
            <a:r>
              <a:rPr lang="ja-JP" altLang="en-US" sz="1000" dirty="0"/>
              <a:t>代、</a:t>
            </a:r>
            <a:r>
              <a:rPr lang="en-US" altLang="ja-JP" sz="1000" dirty="0"/>
              <a:t>50</a:t>
            </a:r>
            <a:r>
              <a:rPr lang="ja-JP" altLang="en-US" sz="1000" dirty="0"/>
              <a:t>代以上に各</a:t>
            </a:r>
            <a:r>
              <a:rPr lang="en-US" altLang="ja-JP" sz="1000" dirty="0"/>
              <a:t>52</a:t>
            </a:r>
            <a:r>
              <a:rPr lang="ja-JP" altLang="en-US" sz="1000" dirty="0"/>
              <a:t>人</a:t>
            </a:r>
            <a:endParaRPr kumimoji="1" lang="ja-JP" altLang="en-US" sz="1000" dirty="0"/>
          </a:p>
          <a:p>
            <a:pPr marL="0" indent="0" algn="l">
              <a:buNone/>
            </a:pPr>
            <a:endParaRPr lang="en-US" altLang="ja-JP" i="0" dirty="0">
              <a:solidFill>
                <a:srgbClr val="444444"/>
              </a:solidFill>
              <a:effectLst/>
              <a:latin typeface="Hiragino Sans"/>
            </a:endParaRPr>
          </a:p>
        </p:txBody>
      </p:sp>
    </p:spTree>
    <p:extLst>
      <p:ext uri="{BB962C8B-B14F-4D97-AF65-F5344CB8AC3E}">
        <p14:creationId xmlns:p14="http://schemas.microsoft.com/office/powerpoint/2010/main" val="271974282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757850D-52F5-47D4-81AA-579C7F459D7A}"/>
              </a:ext>
            </a:extLst>
          </p:cNvPr>
          <p:cNvSpPr>
            <a:spLocks noGrp="1"/>
          </p:cNvSpPr>
          <p:nvPr>
            <p:ph type="title"/>
          </p:nvPr>
        </p:nvSpPr>
        <p:spPr>
          <a:xfrm>
            <a:off x="204716" y="209327"/>
            <a:ext cx="11987284" cy="1032619"/>
          </a:xfrm>
        </p:spPr>
        <p:txBody>
          <a:bodyPr>
            <a:normAutofit fontScale="90000"/>
          </a:bodyPr>
          <a:lstStyle/>
          <a:p>
            <a:r>
              <a:rPr lang="ja-JP" altLang="en-US" b="0" i="0" dirty="0">
                <a:solidFill>
                  <a:srgbClr val="333333"/>
                </a:solidFill>
                <a:effectLst/>
                <a:latin typeface="-apple-system"/>
              </a:rPr>
              <a:t>ファッションのレンタル利用経験者（</a:t>
            </a:r>
            <a:r>
              <a:rPr lang="en-US" altLang="ja-JP" b="0" i="0" dirty="0">
                <a:solidFill>
                  <a:srgbClr val="333333"/>
                </a:solidFill>
                <a:effectLst/>
                <a:latin typeface="-apple-system"/>
              </a:rPr>
              <a:t>50</a:t>
            </a:r>
            <a:r>
              <a:rPr lang="ja-JP" altLang="en-US" b="0" i="0" dirty="0">
                <a:solidFill>
                  <a:srgbClr val="333333"/>
                </a:solidFill>
                <a:effectLst/>
                <a:latin typeface="-apple-system"/>
              </a:rPr>
              <a:t>代以上：</a:t>
            </a:r>
            <a:r>
              <a:rPr lang="en-US" altLang="ja-JP" b="0" i="0" dirty="0">
                <a:solidFill>
                  <a:srgbClr val="333333"/>
                </a:solidFill>
                <a:effectLst/>
                <a:latin typeface="-apple-system"/>
              </a:rPr>
              <a:t>1</a:t>
            </a:r>
            <a:r>
              <a:rPr lang="ja-JP" altLang="en-US" b="0" i="0" dirty="0">
                <a:solidFill>
                  <a:srgbClr val="333333"/>
                </a:solidFill>
                <a:effectLst/>
                <a:latin typeface="-apple-system"/>
              </a:rPr>
              <a:t>割程度。微増）</a:t>
            </a:r>
            <a:br>
              <a:rPr lang="en-US" altLang="ja-JP" b="0" i="0" dirty="0">
                <a:solidFill>
                  <a:srgbClr val="333333"/>
                </a:solidFill>
                <a:effectLst/>
                <a:latin typeface="-apple-system"/>
              </a:rPr>
            </a:br>
            <a:r>
              <a:rPr lang="ja-JP" altLang="en-US" b="0" i="0" dirty="0">
                <a:solidFill>
                  <a:srgbClr val="333333"/>
                </a:solidFill>
                <a:effectLst/>
                <a:latin typeface="-apple-system"/>
              </a:rPr>
              <a:t>　</a:t>
            </a:r>
            <a:br>
              <a:rPr lang="ja-JP" altLang="en-US" dirty="0"/>
            </a:br>
            <a:endParaRPr kumimoji="1" lang="ja-JP" altLang="en-US" sz="1600" dirty="0"/>
          </a:p>
        </p:txBody>
      </p:sp>
      <p:sp>
        <p:nvSpPr>
          <p:cNvPr id="6" name="正方形/長方形 5">
            <a:extLst>
              <a:ext uri="{FF2B5EF4-FFF2-40B4-BE49-F238E27FC236}">
                <a16:creationId xmlns:a16="http://schemas.microsoft.com/office/drawing/2014/main" id="{EC126ED1-0034-4812-BCCF-19145737341A}"/>
              </a:ext>
            </a:extLst>
          </p:cNvPr>
          <p:cNvSpPr/>
          <p:nvPr/>
        </p:nvSpPr>
        <p:spPr>
          <a:xfrm>
            <a:off x="204717" y="5900092"/>
            <a:ext cx="11987284" cy="85555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i="0" dirty="0">
                <a:solidFill>
                  <a:schemeClr val="tx1"/>
                </a:solidFill>
                <a:effectLst/>
                <a:latin typeface="ＭＳ ゴシック" panose="020B0609070205080204" pitchFamily="49" charset="-128"/>
                <a:ea typeface="ＭＳ ゴシック" panose="020B0609070205080204" pitchFamily="49" charset="-128"/>
              </a:rPr>
              <a:t>（</a:t>
            </a:r>
            <a:r>
              <a:rPr lang="en-US" altLang="ja-JP" i="0" dirty="0">
                <a:solidFill>
                  <a:schemeClr val="tx1"/>
                </a:solidFill>
                <a:effectLst/>
                <a:latin typeface="ＭＳ ゴシック" panose="020B0609070205080204" pitchFamily="49" charset="-128"/>
                <a:ea typeface="ＭＳ ゴシック" panose="020B0609070205080204" pitchFamily="49" charset="-128"/>
              </a:rPr>
              <a:t>CUSTOM FASHION MAGAZINE</a:t>
            </a:r>
            <a:r>
              <a:rPr lang="ja-JP" altLang="en-US" i="0" dirty="0">
                <a:solidFill>
                  <a:schemeClr val="tx1"/>
                </a:solidFill>
                <a:effectLst/>
                <a:latin typeface="ＭＳ ゴシック" panose="020B0609070205080204" pitchFamily="49" charset="-128"/>
                <a:ea typeface="ＭＳ ゴシック" panose="020B0609070205080204" pitchFamily="49" charset="-128"/>
              </a:rPr>
              <a:t>調べ</a:t>
            </a:r>
            <a:r>
              <a:rPr lang="en-US" altLang="ja-JP" sz="1800" b="0" i="0" dirty="0">
                <a:solidFill>
                  <a:schemeClr val="tx1"/>
                </a:solidFill>
                <a:effectLst/>
                <a:latin typeface="ＭＳ ゴシック" panose="020B0609070205080204" pitchFamily="49" charset="-128"/>
                <a:ea typeface="ＭＳ ゴシック" panose="020B0609070205080204" pitchFamily="49" charset="-128"/>
              </a:rPr>
              <a:t>(</a:t>
            </a:r>
            <a:r>
              <a:rPr lang="ja-JP" altLang="en-US" sz="1800" b="0" i="0" dirty="0">
                <a:solidFill>
                  <a:schemeClr val="tx1"/>
                </a:solidFill>
                <a:effectLst/>
                <a:latin typeface="ＭＳ ゴシック" panose="020B0609070205080204" pitchFamily="49" charset="-128"/>
                <a:ea typeface="ＭＳ ゴシック" panose="020B0609070205080204" pitchFamily="49" charset="-128"/>
              </a:rPr>
              <a:t>調査期間</a:t>
            </a:r>
            <a:r>
              <a:rPr lang="en-US" altLang="ja-JP" sz="1800" b="0" i="0" dirty="0">
                <a:solidFill>
                  <a:schemeClr val="tx1"/>
                </a:solidFill>
                <a:effectLst/>
                <a:latin typeface="ＭＳ ゴシック" panose="020B0609070205080204" pitchFamily="49" charset="-128"/>
                <a:ea typeface="ＭＳ ゴシック" panose="020B0609070205080204" pitchFamily="49" charset="-128"/>
              </a:rPr>
              <a:t>2020</a:t>
            </a:r>
            <a:r>
              <a:rPr lang="ja-JP" altLang="en-US" sz="1800" b="0" i="0" dirty="0">
                <a:solidFill>
                  <a:schemeClr val="tx1"/>
                </a:solidFill>
                <a:effectLst/>
                <a:latin typeface="ＭＳ ゴシック" panose="020B0609070205080204" pitchFamily="49" charset="-128"/>
                <a:ea typeface="ＭＳ ゴシック" panose="020B0609070205080204" pitchFamily="49" charset="-128"/>
              </a:rPr>
              <a:t>年</a:t>
            </a:r>
            <a:r>
              <a:rPr lang="en-US" altLang="ja-JP" sz="1800" b="0" i="0" dirty="0">
                <a:solidFill>
                  <a:schemeClr val="tx1"/>
                </a:solidFill>
                <a:effectLst/>
                <a:latin typeface="ＭＳ ゴシック" panose="020B0609070205080204" pitchFamily="49" charset="-128"/>
                <a:ea typeface="ＭＳ ゴシック" panose="020B0609070205080204" pitchFamily="49" charset="-128"/>
              </a:rPr>
              <a:t>7</a:t>
            </a:r>
            <a:r>
              <a:rPr lang="ja-JP" altLang="en-US" sz="1800" b="0" i="0" dirty="0">
                <a:solidFill>
                  <a:schemeClr val="tx1"/>
                </a:solidFill>
                <a:effectLst/>
                <a:latin typeface="ＭＳ ゴシック" panose="020B0609070205080204" pitchFamily="49" charset="-128"/>
                <a:ea typeface="ＭＳ ゴシック" panose="020B0609070205080204" pitchFamily="49" charset="-128"/>
              </a:rPr>
              <a:t>月</a:t>
            </a:r>
            <a:r>
              <a:rPr lang="en-US" altLang="ja-JP" sz="1800" b="0" i="0" dirty="0">
                <a:solidFill>
                  <a:schemeClr val="tx1"/>
                </a:solidFill>
                <a:effectLst/>
                <a:latin typeface="ＭＳ ゴシック" panose="020B0609070205080204" pitchFamily="49" charset="-128"/>
                <a:ea typeface="ＭＳ ゴシック" panose="020B0609070205080204" pitchFamily="49" charset="-128"/>
              </a:rPr>
              <a:t>16</a:t>
            </a:r>
            <a:r>
              <a:rPr lang="ja-JP" altLang="en-US" sz="1800" b="0" i="0" dirty="0">
                <a:solidFill>
                  <a:schemeClr val="tx1"/>
                </a:solidFill>
                <a:effectLst/>
                <a:latin typeface="ＭＳ ゴシック" panose="020B0609070205080204" pitchFamily="49" charset="-128"/>
                <a:ea typeface="ＭＳ ゴシック" panose="020B0609070205080204" pitchFamily="49" charset="-128"/>
              </a:rPr>
              <a:t>日～</a:t>
            </a:r>
            <a:r>
              <a:rPr lang="en-US" altLang="ja-JP" sz="1800" b="0" i="0" dirty="0">
                <a:solidFill>
                  <a:schemeClr val="tx1"/>
                </a:solidFill>
                <a:effectLst/>
                <a:latin typeface="ＭＳ ゴシック" panose="020B0609070205080204" pitchFamily="49" charset="-128"/>
                <a:ea typeface="ＭＳ ゴシック" panose="020B0609070205080204" pitchFamily="49" charset="-128"/>
              </a:rPr>
              <a:t>7</a:t>
            </a:r>
            <a:r>
              <a:rPr lang="ja-JP" altLang="en-US" sz="1800" b="0" i="0" dirty="0">
                <a:solidFill>
                  <a:schemeClr val="tx1"/>
                </a:solidFill>
                <a:effectLst/>
                <a:latin typeface="ＭＳ ゴシック" panose="020B0609070205080204" pitchFamily="49" charset="-128"/>
                <a:ea typeface="ＭＳ ゴシック" panose="020B0609070205080204" pitchFamily="49" charset="-128"/>
              </a:rPr>
              <a:t>月</a:t>
            </a:r>
            <a:r>
              <a:rPr lang="en-US" altLang="ja-JP" sz="1800" b="0" i="0" dirty="0">
                <a:solidFill>
                  <a:schemeClr val="tx1"/>
                </a:solidFill>
                <a:effectLst/>
                <a:latin typeface="ＭＳ ゴシック" panose="020B0609070205080204" pitchFamily="49" charset="-128"/>
                <a:ea typeface="ＭＳ ゴシック" panose="020B0609070205080204" pitchFamily="49" charset="-128"/>
              </a:rPr>
              <a:t>23</a:t>
            </a:r>
            <a:r>
              <a:rPr lang="ja-JP" altLang="en-US" sz="1800" b="0" i="0" dirty="0">
                <a:solidFill>
                  <a:schemeClr val="tx1"/>
                </a:solidFill>
                <a:effectLst/>
                <a:latin typeface="ＭＳ ゴシック" panose="020B0609070205080204" pitchFamily="49" charset="-128"/>
                <a:ea typeface="ＭＳ ゴシック" panose="020B0609070205080204" pitchFamily="49" charset="-128"/>
              </a:rPr>
              <a:t>日</a:t>
            </a:r>
            <a:r>
              <a:rPr lang="en-US" altLang="ja-JP" sz="1800" b="0" i="0" dirty="0">
                <a:solidFill>
                  <a:schemeClr val="tx1"/>
                </a:solidFill>
                <a:effectLst/>
                <a:latin typeface="ＭＳ ゴシック" panose="020B0609070205080204" pitchFamily="49" charset="-128"/>
                <a:ea typeface="ＭＳ ゴシック" panose="020B0609070205080204" pitchFamily="49" charset="-128"/>
                <a:hlinkClick r:id="rId2">
                  <a:extLst>
                    <a:ext uri="{A12FA001-AC4F-418D-AE19-62706E023703}">
                      <ahyp:hlinkClr xmlns:ahyp="http://schemas.microsoft.com/office/drawing/2018/hyperlinkcolor" val="tx"/>
                    </a:ext>
                  </a:extLst>
                </a:hlinkClick>
              </a:rPr>
              <a:t>https://custom-fashion-magazine.com/64406/</a:t>
            </a:r>
            <a:r>
              <a:rPr lang="ja-JP" altLang="en-US" sz="1800" b="0" i="0" dirty="0">
                <a:solidFill>
                  <a:schemeClr val="tx1"/>
                </a:solidFill>
                <a:effectLst/>
                <a:latin typeface="ＭＳ ゴシック" panose="020B0609070205080204" pitchFamily="49" charset="-128"/>
                <a:ea typeface="ＭＳ ゴシック" panose="020B0609070205080204" pitchFamily="49" charset="-128"/>
              </a:rPr>
              <a:t>　</a:t>
            </a:r>
            <a:r>
              <a:rPr lang="en-US" altLang="ja-JP" sz="1800" b="0" i="0" dirty="0">
                <a:solidFill>
                  <a:schemeClr val="tx1"/>
                </a:solidFill>
                <a:effectLst/>
                <a:latin typeface="ＭＳ ゴシック" panose="020B0609070205080204" pitchFamily="49" charset="-128"/>
                <a:ea typeface="ＭＳ ゴシック" panose="020B0609070205080204" pitchFamily="49" charset="-128"/>
              </a:rPr>
              <a:t>https://www.meti.go.jp/statistics/toppage/report/minikaisetsu/hitokoto_kako/20170118hitokoto.html</a:t>
            </a:r>
            <a:endParaRPr kumimoji="1" lang="ja-JP" altLang="en-US" dirty="0">
              <a:solidFill>
                <a:schemeClr val="tx1"/>
              </a:solidFill>
            </a:endParaRPr>
          </a:p>
        </p:txBody>
      </p:sp>
      <p:pic>
        <p:nvPicPr>
          <p:cNvPr id="2050" name="Picture 2" descr="ファッションレンタル(サブスク)利用者の年代別割合">
            <a:extLst>
              <a:ext uri="{FF2B5EF4-FFF2-40B4-BE49-F238E27FC236}">
                <a16:creationId xmlns:a16="http://schemas.microsoft.com/office/drawing/2014/main" id="{AC293C48-E3C2-46F9-841A-40D1184AC03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3773" y="1448014"/>
            <a:ext cx="4280398" cy="2886501"/>
          </a:xfrm>
          <a:prstGeom prst="rect">
            <a:avLst/>
          </a:prstGeom>
          <a:noFill/>
          <a:extLst>
            <a:ext uri="{909E8E84-426E-40DD-AFC4-6F175D3DCCD1}">
              <a14:hiddenFill xmlns:a14="http://schemas.microsoft.com/office/drawing/2010/main">
                <a:solidFill>
                  <a:srgbClr val="FFFFFF"/>
                </a:solidFill>
              </a14:hiddenFill>
            </a:ext>
          </a:extLst>
        </p:spPr>
      </p:pic>
      <p:sp>
        <p:nvSpPr>
          <p:cNvPr id="8" name="矢印: 左 7">
            <a:extLst>
              <a:ext uri="{FF2B5EF4-FFF2-40B4-BE49-F238E27FC236}">
                <a16:creationId xmlns:a16="http://schemas.microsoft.com/office/drawing/2014/main" id="{3BCA5551-5E35-42E8-B033-E9CE56399ED9}"/>
              </a:ext>
            </a:extLst>
          </p:cNvPr>
          <p:cNvSpPr/>
          <p:nvPr/>
        </p:nvSpPr>
        <p:spPr>
          <a:xfrm>
            <a:off x="3466532" y="957908"/>
            <a:ext cx="8461612" cy="1708108"/>
          </a:xfrm>
          <a:prstGeom prst="lef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t>・定額サブスクは</a:t>
            </a:r>
            <a:r>
              <a:rPr kumimoji="1" lang="en-US" altLang="ja-JP" dirty="0"/>
              <a:t>50</a:t>
            </a:r>
            <a:r>
              <a:rPr kumimoji="1" lang="ja-JP" altLang="en-US" dirty="0"/>
              <a:t>代以上１割程度</a:t>
            </a:r>
            <a:endParaRPr kumimoji="1" lang="en-US" altLang="ja-JP" dirty="0"/>
          </a:p>
          <a:p>
            <a:pPr algn="ctr"/>
            <a:r>
              <a:rPr kumimoji="1" lang="ja-JP" altLang="en-US" dirty="0"/>
              <a:t>・単発レンタル＝冠婚葬祭は</a:t>
            </a:r>
            <a:r>
              <a:rPr kumimoji="1" lang="en-US" altLang="ja-JP" dirty="0"/>
              <a:t>5</a:t>
            </a:r>
            <a:r>
              <a:rPr kumimoji="1" lang="ja-JP" altLang="en-US" dirty="0"/>
              <a:t>割、定額制は</a:t>
            </a:r>
            <a:r>
              <a:rPr kumimoji="1" lang="en-US" altLang="ja-JP" dirty="0"/>
              <a:t>50</a:t>
            </a:r>
            <a:r>
              <a:rPr kumimoji="1" lang="ja-JP" altLang="en-US" dirty="0"/>
              <a:t>代５％（</a:t>
            </a:r>
            <a:r>
              <a:rPr kumimoji="1" lang="en-US" altLang="ja-JP" dirty="0"/>
              <a:t>2014</a:t>
            </a:r>
            <a:r>
              <a:rPr kumimoji="1" lang="ja-JP" altLang="en-US" dirty="0"/>
              <a:t>年）より増加</a:t>
            </a:r>
          </a:p>
        </p:txBody>
      </p:sp>
      <p:graphicFrame>
        <p:nvGraphicFramePr>
          <p:cNvPr id="9" name="表 9">
            <a:extLst>
              <a:ext uri="{FF2B5EF4-FFF2-40B4-BE49-F238E27FC236}">
                <a16:creationId xmlns:a16="http://schemas.microsoft.com/office/drawing/2014/main" id="{A138562A-FD0E-4215-A78C-50A0358922F4}"/>
              </a:ext>
            </a:extLst>
          </p:cNvPr>
          <p:cNvGraphicFramePr>
            <a:graphicFrameLocks noGrp="1"/>
          </p:cNvGraphicFramePr>
          <p:nvPr>
            <p:extLst>
              <p:ext uri="{D42A27DB-BD31-4B8C-83A1-F6EECF244321}">
                <p14:modId xmlns:p14="http://schemas.microsoft.com/office/powerpoint/2010/main" val="3408525923"/>
              </p:ext>
            </p:extLst>
          </p:nvPr>
        </p:nvGraphicFramePr>
        <p:xfrm>
          <a:off x="955343" y="4421813"/>
          <a:ext cx="9782413" cy="1478280"/>
        </p:xfrm>
        <a:graphic>
          <a:graphicData uri="http://schemas.openxmlformats.org/drawingml/2006/table">
            <a:tbl>
              <a:tblPr firstRow="1" bandRow="1">
                <a:tableStyleId>{5C22544A-7EE6-4342-B048-85BDC9FD1C3A}</a:tableStyleId>
              </a:tblPr>
              <a:tblGrid>
                <a:gridCol w="1376107">
                  <a:extLst>
                    <a:ext uri="{9D8B030D-6E8A-4147-A177-3AD203B41FA5}">
                      <a16:colId xmlns:a16="http://schemas.microsoft.com/office/drawing/2014/main" val="2883195773"/>
                    </a:ext>
                  </a:extLst>
                </a:gridCol>
                <a:gridCol w="8406306">
                  <a:extLst>
                    <a:ext uri="{9D8B030D-6E8A-4147-A177-3AD203B41FA5}">
                      <a16:colId xmlns:a16="http://schemas.microsoft.com/office/drawing/2014/main" val="2622714230"/>
                    </a:ext>
                  </a:extLst>
                </a:gridCol>
              </a:tblGrid>
              <a:tr h="0">
                <a:tc>
                  <a:txBody>
                    <a:bodyPr/>
                    <a:lstStyle/>
                    <a:p>
                      <a:r>
                        <a:rPr kumimoji="1" lang="ja-JP" altLang="en-US" b="0" dirty="0">
                          <a:solidFill>
                            <a:schemeClr val="tx1"/>
                          </a:solidFill>
                        </a:rPr>
                        <a:t>洋服</a:t>
                      </a:r>
                    </a:p>
                  </a:txBody>
                  <a:tcPr>
                    <a:solidFill>
                      <a:schemeClr val="accent2">
                        <a:lumMod val="20000"/>
                        <a:lumOff val="80000"/>
                      </a:schemeClr>
                    </a:solidFill>
                  </a:tcPr>
                </a:tc>
                <a:tc>
                  <a:txBody>
                    <a:bodyPr/>
                    <a:lstStyle/>
                    <a:p>
                      <a:r>
                        <a:rPr kumimoji="1" lang="en-US" altLang="ja-JP" sz="1800" b="0" i="0" kern="1200" dirty="0" err="1">
                          <a:solidFill>
                            <a:schemeClr val="tx1"/>
                          </a:solidFill>
                          <a:effectLst/>
                          <a:latin typeface="+mn-lt"/>
                          <a:ea typeface="+mn-ea"/>
                          <a:cs typeface="+mn-cs"/>
                        </a:rPr>
                        <a:t>airCloset</a:t>
                      </a:r>
                      <a:r>
                        <a:rPr kumimoji="1" lang="en-US" altLang="ja-JP" sz="1800" b="0" i="0" kern="1200" dirty="0">
                          <a:solidFill>
                            <a:schemeClr val="tx1"/>
                          </a:solidFill>
                          <a:effectLst/>
                          <a:latin typeface="+mn-lt"/>
                          <a:ea typeface="+mn-ea"/>
                          <a:cs typeface="+mn-cs"/>
                        </a:rPr>
                        <a:t>(1/4)</a:t>
                      </a:r>
                      <a:r>
                        <a:rPr kumimoji="1" lang="ja-JP" altLang="en-US" sz="1800" b="0" i="0" kern="1200" dirty="0">
                          <a:solidFill>
                            <a:schemeClr val="tx1"/>
                          </a:solidFill>
                          <a:effectLst/>
                          <a:latin typeface="+mn-lt"/>
                          <a:ea typeface="+mn-ea"/>
                          <a:cs typeface="+mn-cs"/>
                        </a:rPr>
                        <a:t>、</a:t>
                      </a:r>
                      <a:r>
                        <a:rPr kumimoji="1" lang="en-US" altLang="ja-JP" sz="1800" b="0" i="0" kern="1200" dirty="0">
                          <a:solidFill>
                            <a:schemeClr val="tx1"/>
                          </a:solidFill>
                          <a:effectLst/>
                          <a:latin typeface="+mn-lt"/>
                          <a:ea typeface="+mn-ea"/>
                          <a:cs typeface="+mn-cs"/>
                        </a:rPr>
                        <a:t>MECHAKAR(38%),</a:t>
                      </a:r>
                      <a:r>
                        <a:rPr kumimoji="1" lang="en-US" altLang="ja-JP" sz="1800" b="0" i="0" kern="1200" dirty="0" err="1">
                          <a:solidFill>
                            <a:schemeClr val="tx1"/>
                          </a:solidFill>
                          <a:effectLst/>
                          <a:latin typeface="+mn-lt"/>
                          <a:ea typeface="+mn-ea"/>
                          <a:cs typeface="+mn-cs"/>
                        </a:rPr>
                        <a:t>Recawaii</a:t>
                      </a:r>
                      <a:r>
                        <a:rPr kumimoji="1" lang="en-US" altLang="ja-JP" sz="1800" b="0" i="0" kern="1200" dirty="0">
                          <a:solidFill>
                            <a:schemeClr val="tx1"/>
                          </a:solidFill>
                          <a:effectLst/>
                          <a:latin typeface="+mn-lt"/>
                          <a:ea typeface="+mn-ea"/>
                          <a:cs typeface="+mn-cs"/>
                        </a:rPr>
                        <a:t>(7%),EDIST(4%),</a:t>
                      </a:r>
                      <a:r>
                        <a:rPr kumimoji="1" lang="en-US" altLang="ja-JP" sz="1800" b="0" i="0" kern="1200" dirty="0" err="1">
                          <a:solidFill>
                            <a:schemeClr val="tx1"/>
                          </a:solidFill>
                          <a:effectLst/>
                          <a:latin typeface="+mn-lt"/>
                          <a:ea typeface="+mn-ea"/>
                          <a:cs typeface="+mn-cs"/>
                        </a:rPr>
                        <a:t>Brista</a:t>
                      </a:r>
                      <a:r>
                        <a:rPr kumimoji="1" lang="en-US" altLang="ja-JP" sz="1800" b="0" i="0" kern="1200" dirty="0">
                          <a:solidFill>
                            <a:schemeClr val="tx1"/>
                          </a:solidFill>
                          <a:effectLst/>
                          <a:latin typeface="+mn-lt"/>
                          <a:ea typeface="+mn-ea"/>
                          <a:cs typeface="+mn-cs"/>
                        </a:rPr>
                        <a:t>(3%)</a:t>
                      </a:r>
                      <a:endParaRPr kumimoji="1" lang="ja-JP" altLang="en-US" dirty="0">
                        <a:solidFill>
                          <a:schemeClr val="tx1"/>
                        </a:solidFill>
                      </a:endParaRPr>
                    </a:p>
                  </a:txBody>
                  <a:tcPr>
                    <a:solidFill>
                      <a:schemeClr val="accent2">
                        <a:lumMod val="20000"/>
                        <a:lumOff val="80000"/>
                      </a:schemeClr>
                    </a:solidFill>
                  </a:tcPr>
                </a:tc>
                <a:extLst>
                  <a:ext uri="{0D108BD9-81ED-4DB2-BD59-A6C34878D82A}">
                    <a16:rowId xmlns:a16="http://schemas.microsoft.com/office/drawing/2014/main" val="1609074699"/>
                  </a:ext>
                </a:extLst>
              </a:tr>
              <a:tr h="370840">
                <a:tc>
                  <a:txBody>
                    <a:bodyPr/>
                    <a:lstStyle/>
                    <a:p>
                      <a:r>
                        <a:rPr kumimoji="1" lang="ja-JP" altLang="en-US" b="0" dirty="0">
                          <a:solidFill>
                            <a:schemeClr val="tx1"/>
                          </a:solidFill>
                        </a:rPr>
                        <a:t>ドレス</a:t>
                      </a:r>
                    </a:p>
                  </a:txBody>
                  <a:tcPr>
                    <a:solidFill>
                      <a:schemeClr val="accent2">
                        <a:lumMod val="20000"/>
                        <a:lumOff val="80000"/>
                      </a:schemeClr>
                    </a:solidFill>
                  </a:tcPr>
                </a:tc>
                <a:tc>
                  <a:txBody>
                    <a:bodyPr/>
                    <a:lstStyle/>
                    <a:p>
                      <a:r>
                        <a:rPr kumimoji="1" lang="en-US" altLang="ja-JP" sz="1800" b="0" i="0" kern="1200" dirty="0">
                          <a:solidFill>
                            <a:schemeClr val="dk1"/>
                          </a:solidFill>
                          <a:effectLst/>
                          <a:latin typeface="+mn-lt"/>
                          <a:ea typeface="+mn-ea"/>
                          <a:cs typeface="+mn-cs"/>
                        </a:rPr>
                        <a:t>PARTY DRESS STYLE</a:t>
                      </a:r>
                      <a:r>
                        <a:rPr kumimoji="1" lang="ja-JP" altLang="en-US" sz="1800" b="0" i="0" kern="1200" dirty="0">
                          <a:solidFill>
                            <a:schemeClr val="dk1"/>
                          </a:solidFill>
                          <a:effectLst/>
                          <a:latin typeface="+mn-lt"/>
                          <a:ea typeface="+mn-ea"/>
                          <a:cs typeface="+mn-cs"/>
                        </a:rPr>
                        <a:t>、おしゃれコンシャス</a:t>
                      </a:r>
                      <a:endParaRPr kumimoji="1" lang="ja-JP" altLang="en-US" dirty="0"/>
                    </a:p>
                  </a:txBody>
                  <a:tcPr>
                    <a:solidFill>
                      <a:schemeClr val="accent2">
                        <a:lumMod val="20000"/>
                        <a:lumOff val="80000"/>
                      </a:schemeClr>
                    </a:solidFill>
                  </a:tcPr>
                </a:tc>
                <a:extLst>
                  <a:ext uri="{0D108BD9-81ED-4DB2-BD59-A6C34878D82A}">
                    <a16:rowId xmlns:a16="http://schemas.microsoft.com/office/drawing/2014/main" val="1098539875"/>
                  </a:ext>
                </a:extLst>
              </a:tr>
              <a:tr h="370840">
                <a:tc>
                  <a:txBody>
                    <a:bodyPr/>
                    <a:lstStyle/>
                    <a:p>
                      <a:r>
                        <a:rPr kumimoji="1" lang="ja-JP" altLang="en-US" b="0" dirty="0">
                          <a:solidFill>
                            <a:schemeClr val="tx1"/>
                          </a:solidFill>
                        </a:rPr>
                        <a:t>着物</a:t>
                      </a:r>
                    </a:p>
                  </a:txBody>
                  <a:tcPr>
                    <a:solidFill>
                      <a:schemeClr val="accent2">
                        <a:lumMod val="20000"/>
                        <a:lumOff val="80000"/>
                      </a:schemeClr>
                    </a:solidFill>
                  </a:tcPr>
                </a:tc>
                <a:tc>
                  <a:txBody>
                    <a:bodyPr/>
                    <a:lstStyle/>
                    <a:p>
                      <a:r>
                        <a:rPr kumimoji="1" lang="ja-JP" altLang="en-US" sz="1800" b="0" i="0" kern="1200" dirty="0">
                          <a:solidFill>
                            <a:schemeClr val="dk1"/>
                          </a:solidFill>
                          <a:effectLst/>
                          <a:latin typeface="+mn-lt"/>
                          <a:ea typeface="+mn-ea"/>
                          <a:cs typeface="+mn-cs"/>
                        </a:rPr>
                        <a:t>きもの</a:t>
                      </a:r>
                      <a:r>
                        <a:rPr kumimoji="1" lang="en-US" altLang="ja-JP" sz="1800" b="0" i="0" kern="1200" dirty="0">
                          <a:solidFill>
                            <a:schemeClr val="dk1"/>
                          </a:solidFill>
                          <a:effectLst/>
                          <a:latin typeface="+mn-lt"/>
                          <a:ea typeface="+mn-ea"/>
                          <a:cs typeface="+mn-cs"/>
                        </a:rPr>
                        <a:t>365</a:t>
                      </a:r>
                      <a:r>
                        <a:rPr kumimoji="1" lang="ja-JP" altLang="en-US" sz="1800" b="0" i="0" kern="1200" dirty="0">
                          <a:solidFill>
                            <a:schemeClr val="dk1"/>
                          </a:solidFill>
                          <a:effectLst/>
                          <a:latin typeface="+mn-lt"/>
                          <a:ea typeface="+mn-ea"/>
                          <a:cs typeface="+mn-cs"/>
                        </a:rPr>
                        <a:t>、夢館</a:t>
                      </a:r>
                      <a:endParaRPr kumimoji="1" lang="ja-JP" altLang="en-US" dirty="0"/>
                    </a:p>
                  </a:txBody>
                  <a:tcPr>
                    <a:solidFill>
                      <a:schemeClr val="accent2">
                        <a:lumMod val="20000"/>
                        <a:lumOff val="80000"/>
                      </a:schemeClr>
                    </a:solidFill>
                  </a:tcPr>
                </a:tc>
                <a:extLst>
                  <a:ext uri="{0D108BD9-81ED-4DB2-BD59-A6C34878D82A}">
                    <a16:rowId xmlns:a16="http://schemas.microsoft.com/office/drawing/2014/main" val="4136080916"/>
                  </a:ext>
                </a:extLst>
              </a:tr>
              <a:tr h="370840">
                <a:tc>
                  <a:txBody>
                    <a:bodyPr/>
                    <a:lstStyle/>
                    <a:p>
                      <a:r>
                        <a:rPr kumimoji="1" lang="ja-JP" altLang="en-US" b="0" dirty="0">
                          <a:solidFill>
                            <a:schemeClr val="tx1"/>
                          </a:solidFill>
                        </a:rPr>
                        <a:t>バック</a:t>
                      </a:r>
                    </a:p>
                  </a:txBody>
                  <a:tcPr>
                    <a:solidFill>
                      <a:schemeClr val="accent2">
                        <a:lumMod val="20000"/>
                        <a:lumOff val="80000"/>
                      </a:schemeClr>
                    </a:solidFill>
                  </a:tcPr>
                </a:tc>
                <a:tc>
                  <a:txBody>
                    <a:bodyPr/>
                    <a:lstStyle/>
                    <a:p>
                      <a:r>
                        <a:rPr kumimoji="1" lang="en-US" altLang="ja-JP" sz="1800" b="0" i="0" kern="1200" dirty="0" err="1">
                          <a:solidFill>
                            <a:schemeClr val="dk1"/>
                          </a:solidFill>
                          <a:effectLst/>
                          <a:latin typeface="+mn-lt"/>
                          <a:ea typeface="+mn-ea"/>
                          <a:cs typeface="+mn-cs"/>
                        </a:rPr>
                        <a:t>Laxus</a:t>
                      </a:r>
                      <a:r>
                        <a:rPr kumimoji="1" lang="ja-JP" altLang="en-US" sz="1800" b="0" i="0" kern="1200" dirty="0">
                          <a:solidFill>
                            <a:schemeClr val="dk1"/>
                          </a:solidFill>
                          <a:effectLst/>
                          <a:latin typeface="+mn-lt"/>
                          <a:ea typeface="+mn-ea"/>
                          <a:cs typeface="+mn-cs"/>
                        </a:rPr>
                        <a:t>、</a:t>
                      </a:r>
                      <a:r>
                        <a:rPr kumimoji="1" lang="en-US" altLang="ja-JP" sz="1800" b="0" i="0" kern="1200" dirty="0">
                          <a:solidFill>
                            <a:schemeClr val="dk1"/>
                          </a:solidFill>
                          <a:effectLst/>
                          <a:latin typeface="+mn-lt"/>
                          <a:ea typeface="+mn-ea"/>
                          <a:cs typeface="+mn-cs"/>
                        </a:rPr>
                        <a:t>SHAREL</a:t>
                      </a:r>
                      <a:endParaRPr kumimoji="1" lang="ja-JP" altLang="en-US" dirty="0"/>
                    </a:p>
                  </a:txBody>
                  <a:tcPr>
                    <a:solidFill>
                      <a:schemeClr val="accent2">
                        <a:lumMod val="20000"/>
                        <a:lumOff val="80000"/>
                      </a:schemeClr>
                    </a:solidFill>
                  </a:tcPr>
                </a:tc>
                <a:extLst>
                  <a:ext uri="{0D108BD9-81ED-4DB2-BD59-A6C34878D82A}">
                    <a16:rowId xmlns:a16="http://schemas.microsoft.com/office/drawing/2014/main" val="2240390434"/>
                  </a:ext>
                </a:extLst>
              </a:tr>
            </a:tbl>
          </a:graphicData>
        </a:graphic>
      </p:graphicFrame>
    </p:spTree>
    <p:extLst>
      <p:ext uri="{BB962C8B-B14F-4D97-AF65-F5344CB8AC3E}">
        <p14:creationId xmlns:p14="http://schemas.microsoft.com/office/powerpoint/2010/main" val="317521990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0698D9-DD69-42E9-8E20-BFE9F10DD430}"/>
              </a:ext>
            </a:extLst>
          </p:cNvPr>
          <p:cNvSpPr>
            <a:spLocks noGrp="1"/>
          </p:cNvSpPr>
          <p:nvPr>
            <p:ph type="title"/>
          </p:nvPr>
        </p:nvSpPr>
        <p:spPr>
          <a:xfrm>
            <a:off x="1269243" y="218364"/>
            <a:ext cx="10235370" cy="777923"/>
          </a:xfrm>
        </p:spPr>
        <p:txBody>
          <a:bodyPr>
            <a:normAutofit fontScale="90000"/>
          </a:bodyPr>
          <a:lstStyle/>
          <a:p>
            <a:r>
              <a:rPr kumimoji="1" lang="en-US" altLang="ja-JP" dirty="0"/>
              <a:t>50</a:t>
            </a:r>
            <a:r>
              <a:rPr kumimoji="1" lang="ja-JP" altLang="en-US" dirty="0"/>
              <a:t>代・</a:t>
            </a:r>
            <a:r>
              <a:rPr kumimoji="1" lang="en-US" altLang="ja-JP" dirty="0"/>
              <a:t>60</a:t>
            </a:r>
            <a:r>
              <a:rPr kumimoji="1" lang="ja-JP" altLang="en-US" dirty="0"/>
              <a:t>代女性向け衣類のサブスクリプション</a:t>
            </a:r>
          </a:p>
        </p:txBody>
      </p:sp>
      <p:graphicFrame>
        <p:nvGraphicFramePr>
          <p:cNvPr id="4" name="表 4">
            <a:extLst>
              <a:ext uri="{FF2B5EF4-FFF2-40B4-BE49-F238E27FC236}">
                <a16:creationId xmlns:a16="http://schemas.microsoft.com/office/drawing/2014/main" id="{CC8D5D08-387D-431A-AE9B-FE6BDC500E50}"/>
              </a:ext>
            </a:extLst>
          </p:cNvPr>
          <p:cNvGraphicFramePr>
            <a:graphicFrameLocks noGrp="1"/>
          </p:cNvGraphicFramePr>
          <p:nvPr>
            <p:ph idx="1"/>
            <p:extLst>
              <p:ext uri="{D42A27DB-BD31-4B8C-83A1-F6EECF244321}">
                <p14:modId xmlns:p14="http://schemas.microsoft.com/office/powerpoint/2010/main" val="1562897447"/>
              </p:ext>
            </p:extLst>
          </p:nvPr>
        </p:nvGraphicFramePr>
        <p:xfrm>
          <a:off x="191068" y="898705"/>
          <a:ext cx="11136573" cy="3701812"/>
        </p:xfrm>
        <a:graphic>
          <a:graphicData uri="http://schemas.openxmlformats.org/drawingml/2006/table">
            <a:tbl>
              <a:tblPr firstRow="1" bandRow="1">
                <a:tableStyleId>{5C22544A-7EE6-4342-B048-85BDC9FD1C3A}</a:tableStyleId>
              </a:tblPr>
              <a:tblGrid>
                <a:gridCol w="1774210">
                  <a:extLst>
                    <a:ext uri="{9D8B030D-6E8A-4147-A177-3AD203B41FA5}">
                      <a16:colId xmlns:a16="http://schemas.microsoft.com/office/drawing/2014/main" val="3230466916"/>
                    </a:ext>
                  </a:extLst>
                </a:gridCol>
                <a:gridCol w="1160059">
                  <a:extLst>
                    <a:ext uri="{9D8B030D-6E8A-4147-A177-3AD203B41FA5}">
                      <a16:colId xmlns:a16="http://schemas.microsoft.com/office/drawing/2014/main" val="3745566982"/>
                    </a:ext>
                  </a:extLst>
                </a:gridCol>
                <a:gridCol w="1705970">
                  <a:extLst>
                    <a:ext uri="{9D8B030D-6E8A-4147-A177-3AD203B41FA5}">
                      <a16:colId xmlns:a16="http://schemas.microsoft.com/office/drawing/2014/main" val="991221066"/>
                    </a:ext>
                  </a:extLst>
                </a:gridCol>
                <a:gridCol w="6496334">
                  <a:extLst>
                    <a:ext uri="{9D8B030D-6E8A-4147-A177-3AD203B41FA5}">
                      <a16:colId xmlns:a16="http://schemas.microsoft.com/office/drawing/2014/main" val="3751654298"/>
                    </a:ext>
                  </a:extLst>
                </a:gridCol>
              </a:tblGrid>
              <a:tr h="889152">
                <a:tc>
                  <a:txBody>
                    <a:bodyPr/>
                    <a:lstStyle/>
                    <a:p>
                      <a:r>
                        <a:rPr kumimoji="1" lang="en-US" altLang="ja-JP" dirty="0">
                          <a:solidFill>
                            <a:schemeClr val="tx1"/>
                          </a:solidFill>
                        </a:rPr>
                        <a:t>Air closet</a:t>
                      </a:r>
                      <a:endParaRPr kumimoji="1" lang="ja-JP" altLang="en-US" dirty="0">
                        <a:solidFill>
                          <a:schemeClr val="tx1"/>
                        </a:solidFill>
                      </a:endParaRPr>
                    </a:p>
                  </a:txBody>
                  <a:tcPr>
                    <a:solidFill>
                      <a:schemeClr val="accent2">
                        <a:lumMod val="20000"/>
                        <a:lumOff val="80000"/>
                      </a:schemeClr>
                    </a:solidFill>
                  </a:tcPr>
                </a:tc>
                <a:tc>
                  <a:txBody>
                    <a:bodyPr/>
                    <a:lstStyle/>
                    <a:p>
                      <a:r>
                        <a:rPr kumimoji="1" lang="en-US" altLang="ja-JP" dirty="0">
                          <a:solidFill>
                            <a:schemeClr val="tx1"/>
                          </a:solidFill>
                        </a:rPr>
                        <a:t>EDIST</a:t>
                      </a:r>
                      <a:endParaRPr kumimoji="1" lang="ja-JP" altLang="en-US" dirty="0">
                        <a:solidFill>
                          <a:schemeClr val="tx1"/>
                        </a:solidFill>
                      </a:endParaRPr>
                    </a:p>
                  </a:txBody>
                  <a:tcPr>
                    <a:solidFill>
                      <a:schemeClr val="accent2">
                        <a:lumMod val="20000"/>
                        <a:lumOff val="80000"/>
                      </a:schemeClr>
                    </a:solidFill>
                  </a:tcPr>
                </a:tc>
                <a:tc>
                  <a:txBody>
                    <a:bodyPr/>
                    <a:lstStyle/>
                    <a:p>
                      <a:r>
                        <a:rPr kumimoji="1" lang="en-US" altLang="ja-JP" dirty="0" err="1">
                          <a:solidFill>
                            <a:schemeClr val="tx1"/>
                          </a:solidFill>
                        </a:rPr>
                        <a:t>Brista</a:t>
                      </a:r>
                      <a:endParaRPr kumimoji="1" lang="en-US" altLang="ja-JP" dirty="0">
                        <a:solidFill>
                          <a:schemeClr val="tx1"/>
                        </a:solidFill>
                      </a:endParaRPr>
                    </a:p>
                    <a:p>
                      <a:endParaRPr kumimoji="1" lang="ja-JP" altLang="en-US" dirty="0">
                        <a:solidFill>
                          <a:schemeClr val="tx1"/>
                        </a:solidFill>
                      </a:endParaRPr>
                    </a:p>
                  </a:txBody>
                  <a:tcPr>
                    <a:solidFill>
                      <a:schemeClr val="accent2">
                        <a:lumMod val="20000"/>
                        <a:lumOff val="80000"/>
                      </a:schemeClr>
                    </a:solidFill>
                  </a:tcPr>
                </a:tc>
                <a:tc>
                  <a:txBody>
                    <a:bodyPr/>
                    <a:lstStyle/>
                    <a:p>
                      <a:r>
                        <a:rPr kumimoji="1" lang="en-US" altLang="ja-JP" dirty="0">
                          <a:solidFill>
                            <a:schemeClr val="tx1"/>
                          </a:solidFill>
                        </a:rPr>
                        <a:t>Another </a:t>
                      </a:r>
                      <a:r>
                        <a:rPr kumimoji="1" lang="en-US" altLang="ja-JP" dirty="0" err="1">
                          <a:solidFill>
                            <a:schemeClr val="tx1"/>
                          </a:solidFill>
                        </a:rPr>
                        <a:t>ADress</a:t>
                      </a:r>
                      <a:endParaRPr kumimoji="1" lang="ja-JP" altLang="en-US" dirty="0">
                        <a:solidFill>
                          <a:schemeClr val="tx1"/>
                        </a:solidFill>
                      </a:endParaRPr>
                    </a:p>
                  </a:txBody>
                  <a:tcPr>
                    <a:solidFill>
                      <a:schemeClr val="accent2">
                        <a:lumMod val="20000"/>
                        <a:lumOff val="80000"/>
                      </a:schemeClr>
                    </a:solidFill>
                  </a:tcPr>
                </a:tc>
                <a:extLst>
                  <a:ext uri="{0D108BD9-81ED-4DB2-BD59-A6C34878D82A}">
                    <a16:rowId xmlns:a16="http://schemas.microsoft.com/office/drawing/2014/main" val="1881373782"/>
                  </a:ext>
                </a:extLst>
              </a:tr>
              <a:tr h="786775">
                <a:tc>
                  <a:txBody>
                    <a:bodyPr/>
                    <a:lstStyle/>
                    <a:p>
                      <a:r>
                        <a:rPr kumimoji="1" lang="en-US" altLang="ja-JP" dirty="0"/>
                        <a:t>10,780</a:t>
                      </a:r>
                      <a:r>
                        <a:rPr kumimoji="1" lang="ja-JP" altLang="en-US" dirty="0"/>
                        <a:t>円～</a:t>
                      </a:r>
                    </a:p>
                  </a:txBody>
                  <a:tcPr>
                    <a:solidFill>
                      <a:schemeClr val="accent2">
                        <a:lumMod val="20000"/>
                        <a:lumOff val="80000"/>
                      </a:schemeClr>
                    </a:solidFill>
                  </a:tcPr>
                </a:tc>
                <a:tc>
                  <a:txBody>
                    <a:bodyPr/>
                    <a:lstStyle/>
                    <a:p>
                      <a:r>
                        <a:rPr kumimoji="1" lang="en-US" altLang="ja-JP" dirty="0"/>
                        <a:t>8360</a:t>
                      </a:r>
                      <a:r>
                        <a:rPr kumimoji="1" lang="ja-JP" altLang="en-US" dirty="0"/>
                        <a:t>円～</a:t>
                      </a:r>
                    </a:p>
                  </a:txBody>
                  <a:tcPr>
                    <a:solidFill>
                      <a:schemeClr val="accent2">
                        <a:lumMod val="20000"/>
                        <a:lumOff val="80000"/>
                      </a:schemeClr>
                    </a:solidFill>
                  </a:tcPr>
                </a:tc>
                <a:tc>
                  <a:txBody>
                    <a:bodyPr/>
                    <a:lstStyle/>
                    <a:p>
                      <a:r>
                        <a:rPr kumimoji="1" lang="en-US" altLang="ja-JP" dirty="0"/>
                        <a:t>11,000</a:t>
                      </a:r>
                      <a:r>
                        <a:rPr kumimoji="1" lang="ja-JP" altLang="en-US" dirty="0"/>
                        <a:t>円～</a:t>
                      </a:r>
                    </a:p>
                  </a:txBody>
                  <a:tcPr>
                    <a:solidFill>
                      <a:schemeClr val="accent2">
                        <a:lumMod val="20000"/>
                        <a:lumOff val="80000"/>
                      </a:schemeClr>
                    </a:solidFill>
                  </a:tcPr>
                </a:tc>
                <a:tc>
                  <a:txBody>
                    <a:bodyPr/>
                    <a:lstStyle/>
                    <a:p>
                      <a:r>
                        <a:rPr kumimoji="1" lang="en-US" altLang="ja-JP" dirty="0"/>
                        <a:t>18,000</a:t>
                      </a:r>
                      <a:r>
                        <a:rPr kumimoji="1" lang="ja-JP" altLang="en-US" dirty="0"/>
                        <a:t>円～</a:t>
                      </a:r>
                    </a:p>
                  </a:txBody>
                  <a:tcPr>
                    <a:solidFill>
                      <a:schemeClr val="accent2">
                        <a:lumMod val="20000"/>
                        <a:lumOff val="80000"/>
                      </a:schemeClr>
                    </a:solidFill>
                  </a:tcPr>
                </a:tc>
                <a:extLst>
                  <a:ext uri="{0D108BD9-81ED-4DB2-BD59-A6C34878D82A}">
                    <a16:rowId xmlns:a16="http://schemas.microsoft.com/office/drawing/2014/main" val="3562398031"/>
                  </a:ext>
                </a:extLst>
              </a:tr>
              <a:tr h="786775">
                <a:tc>
                  <a:txBody>
                    <a:bodyPr/>
                    <a:lstStyle/>
                    <a:p>
                      <a:r>
                        <a:rPr kumimoji="1" lang="ja-JP" altLang="en-US" dirty="0"/>
                        <a:t>借り放題</a:t>
                      </a:r>
                    </a:p>
                  </a:txBody>
                  <a:tcPr>
                    <a:solidFill>
                      <a:schemeClr val="accent2">
                        <a:lumMod val="20000"/>
                        <a:lumOff val="80000"/>
                      </a:schemeClr>
                    </a:solidFill>
                  </a:tcPr>
                </a:tc>
                <a:tc>
                  <a:txBody>
                    <a:bodyPr/>
                    <a:lstStyle/>
                    <a:p>
                      <a:r>
                        <a:rPr kumimoji="1" lang="ja-JP" altLang="en-US" dirty="0"/>
                        <a:t>月</a:t>
                      </a:r>
                      <a:r>
                        <a:rPr kumimoji="1" lang="en-US" altLang="ja-JP" dirty="0"/>
                        <a:t>PB</a:t>
                      </a:r>
                      <a:r>
                        <a:rPr kumimoji="1" lang="ja-JP" altLang="en-US" dirty="0"/>
                        <a:t>４着</a:t>
                      </a:r>
                    </a:p>
                  </a:txBody>
                  <a:tcPr>
                    <a:solidFill>
                      <a:schemeClr val="accent2">
                        <a:lumMod val="20000"/>
                        <a:lumOff val="80000"/>
                      </a:schemeClr>
                    </a:solidFill>
                  </a:tcPr>
                </a:tc>
                <a:tc>
                  <a:txBody>
                    <a:bodyPr/>
                    <a:lstStyle/>
                    <a:p>
                      <a:r>
                        <a:rPr kumimoji="1" lang="ja-JP" altLang="en-US" dirty="0"/>
                        <a:t>月高級ブランド３着</a:t>
                      </a:r>
                    </a:p>
                  </a:txBody>
                  <a:tcPr>
                    <a:solidFill>
                      <a:schemeClr val="accent2">
                        <a:lumMod val="20000"/>
                        <a:lumOff val="80000"/>
                      </a:schemeClr>
                    </a:solidFill>
                  </a:tcPr>
                </a:tc>
                <a:tc>
                  <a:txBody>
                    <a:bodyPr/>
                    <a:lstStyle/>
                    <a:p>
                      <a:r>
                        <a:rPr kumimoji="1" lang="ja-JP" altLang="en-US" dirty="0"/>
                        <a:t>ブランド３着</a:t>
                      </a:r>
                    </a:p>
                  </a:txBody>
                  <a:tcPr>
                    <a:solidFill>
                      <a:schemeClr val="accent2">
                        <a:lumMod val="20000"/>
                        <a:lumOff val="80000"/>
                      </a:schemeClr>
                    </a:solidFill>
                  </a:tcPr>
                </a:tc>
                <a:extLst>
                  <a:ext uri="{0D108BD9-81ED-4DB2-BD59-A6C34878D82A}">
                    <a16:rowId xmlns:a16="http://schemas.microsoft.com/office/drawing/2014/main" val="4245918853"/>
                  </a:ext>
                </a:extLst>
              </a:tr>
              <a:tr h="786775">
                <a:tc>
                  <a:txBody>
                    <a:bodyPr/>
                    <a:lstStyle/>
                    <a:p>
                      <a:r>
                        <a:rPr kumimoji="1" lang="ja-JP" altLang="en-US" dirty="0"/>
                        <a:t>骨格診断あり</a:t>
                      </a:r>
                    </a:p>
                  </a:txBody>
                  <a:tcPr>
                    <a:solidFill>
                      <a:schemeClr val="accent2">
                        <a:lumMod val="20000"/>
                        <a:lumOff val="80000"/>
                      </a:schemeClr>
                    </a:solidFill>
                  </a:tcPr>
                </a:tc>
                <a:tc>
                  <a:txBody>
                    <a:bodyPr/>
                    <a:lstStyle/>
                    <a:p>
                      <a:endParaRPr kumimoji="1" lang="ja-JP" altLang="en-US"/>
                    </a:p>
                  </a:txBody>
                  <a:tcPr>
                    <a:solidFill>
                      <a:schemeClr val="accent2">
                        <a:lumMod val="20000"/>
                        <a:lumOff val="80000"/>
                      </a:schemeClr>
                    </a:solidFill>
                  </a:tcPr>
                </a:tc>
                <a:tc>
                  <a:txBody>
                    <a:bodyPr/>
                    <a:lstStyle/>
                    <a:p>
                      <a:r>
                        <a:rPr kumimoji="1" lang="ja-JP" altLang="en-US" dirty="0"/>
                        <a:t>ワンピース＆ジャケット</a:t>
                      </a:r>
                    </a:p>
                  </a:txBody>
                  <a:tcPr>
                    <a:solidFill>
                      <a:schemeClr val="accent2">
                        <a:lumMod val="20000"/>
                        <a:lumOff val="80000"/>
                      </a:schemeClr>
                    </a:solidFill>
                  </a:tcPr>
                </a:tc>
                <a:tc>
                  <a:txBody>
                    <a:bodyPr/>
                    <a:lstStyle/>
                    <a:p>
                      <a:r>
                        <a:rPr lang="ja-JP" altLang="en-US" b="1" i="0" dirty="0">
                          <a:solidFill>
                            <a:srgbClr val="222222"/>
                          </a:solidFill>
                          <a:effectLst/>
                          <a:latin typeface="YakuHanJPs"/>
                        </a:rPr>
                        <a:t>大丸松坂屋百貨店が</a:t>
                      </a:r>
                      <a:r>
                        <a:rPr lang="en-US" altLang="ja-JP" b="1" i="0" dirty="0">
                          <a:solidFill>
                            <a:srgbClr val="222222"/>
                          </a:solidFill>
                          <a:effectLst/>
                          <a:latin typeface="YakuHanJPs"/>
                        </a:rPr>
                        <a:t>2021</a:t>
                      </a:r>
                      <a:r>
                        <a:rPr lang="ja-JP" altLang="en-US" b="1" i="0" dirty="0">
                          <a:solidFill>
                            <a:srgbClr val="222222"/>
                          </a:solidFill>
                          <a:effectLst/>
                          <a:latin typeface="YakuHanJPs"/>
                        </a:rPr>
                        <a:t>年３月</a:t>
                      </a:r>
                      <a:r>
                        <a:rPr lang="en-US" altLang="ja-JP" b="1" i="0" dirty="0">
                          <a:solidFill>
                            <a:srgbClr val="222222"/>
                          </a:solidFill>
                          <a:effectLst/>
                          <a:latin typeface="YakuHanJPs"/>
                        </a:rPr>
                        <a:t>12</a:t>
                      </a:r>
                      <a:r>
                        <a:rPr lang="ja-JP" altLang="en-US" b="1" i="0" dirty="0">
                          <a:solidFill>
                            <a:srgbClr val="222222"/>
                          </a:solidFill>
                          <a:effectLst/>
                          <a:latin typeface="YakuHanJPs"/>
                        </a:rPr>
                        <a:t>日より</a:t>
                      </a:r>
                      <a:endParaRPr lang="en-US" altLang="ja-JP" b="1" i="0" dirty="0">
                        <a:solidFill>
                          <a:srgbClr val="222222"/>
                        </a:solidFill>
                        <a:effectLst/>
                        <a:latin typeface="YakuHanJPs"/>
                      </a:endParaRPr>
                    </a:p>
                    <a:p>
                      <a:r>
                        <a:rPr kumimoji="1" lang="ja-JP" altLang="en-US" b="1" i="0" dirty="0">
                          <a:solidFill>
                            <a:srgbClr val="222222"/>
                          </a:solidFill>
                          <a:effectLst/>
                          <a:latin typeface="YakuHanJPs"/>
                        </a:rPr>
                        <a:t>割引価格で購入も可</a:t>
                      </a:r>
                      <a:endParaRPr kumimoji="1" lang="ja-JP" altLang="en-US" b="1" dirty="0"/>
                    </a:p>
                  </a:txBody>
                  <a:tcPr>
                    <a:solidFill>
                      <a:schemeClr val="accent2">
                        <a:lumMod val="20000"/>
                        <a:lumOff val="80000"/>
                      </a:schemeClr>
                    </a:solidFill>
                  </a:tcPr>
                </a:tc>
                <a:extLst>
                  <a:ext uri="{0D108BD9-81ED-4DB2-BD59-A6C34878D82A}">
                    <a16:rowId xmlns:a16="http://schemas.microsoft.com/office/drawing/2014/main" val="2682251022"/>
                  </a:ext>
                </a:extLst>
              </a:tr>
              <a:tr h="452335">
                <a:tc>
                  <a:txBody>
                    <a:bodyPr/>
                    <a:lstStyle/>
                    <a:p>
                      <a:r>
                        <a:rPr kumimoji="1" lang="ja-JP" altLang="en-US" dirty="0"/>
                        <a:t>利用者</a:t>
                      </a:r>
                    </a:p>
                  </a:txBody>
                  <a:tcPr>
                    <a:solidFill>
                      <a:schemeClr val="accent2">
                        <a:lumMod val="20000"/>
                        <a:lumOff val="80000"/>
                      </a:schemeClr>
                    </a:solidFill>
                  </a:tcPr>
                </a:tc>
                <a:tc>
                  <a:txBody>
                    <a:bodyPr/>
                    <a:lstStyle/>
                    <a:p>
                      <a:endParaRPr kumimoji="1" lang="ja-JP" altLang="en-US" dirty="0"/>
                    </a:p>
                  </a:txBody>
                  <a:tcPr>
                    <a:solidFill>
                      <a:schemeClr val="accent2">
                        <a:lumMod val="20000"/>
                        <a:lumOff val="80000"/>
                      </a:schemeClr>
                    </a:solidFill>
                  </a:tcPr>
                </a:tc>
                <a:tc>
                  <a:txBody>
                    <a:bodyPr/>
                    <a:lstStyle/>
                    <a:p>
                      <a:endParaRPr kumimoji="1" lang="ja-JP" altLang="en-US" dirty="0"/>
                    </a:p>
                  </a:txBody>
                  <a:tcPr>
                    <a:solidFill>
                      <a:schemeClr val="accent2">
                        <a:lumMod val="20000"/>
                        <a:lumOff val="80000"/>
                      </a:schemeClr>
                    </a:solidFill>
                  </a:tcPr>
                </a:tc>
                <a:tc>
                  <a:txBody>
                    <a:bodyPr/>
                    <a:lstStyle/>
                    <a:p>
                      <a:endParaRPr kumimoji="1" lang="ja-JP" altLang="en-US" dirty="0"/>
                    </a:p>
                  </a:txBody>
                  <a:tcPr>
                    <a:solidFill>
                      <a:schemeClr val="accent2">
                        <a:lumMod val="20000"/>
                        <a:lumOff val="80000"/>
                      </a:schemeClr>
                    </a:solidFill>
                  </a:tcPr>
                </a:tc>
                <a:extLst>
                  <a:ext uri="{0D108BD9-81ED-4DB2-BD59-A6C34878D82A}">
                    <a16:rowId xmlns:a16="http://schemas.microsoft.com/office/drawing/2014/main" val="3952033458"/>
                  </a:ext>
                </a:extLst>
              </a:tr>
            </a:tbl>
          </a:graphicData>
        </a:graphic>
      </p:graphicFrame>
      <p:sp>
        <p:nvSpPr>
          <p:cNvPr id="7" name="四角形: 角を丸くする 6">
            <a:extLst>
              <a:ext uri="{FF2B5EF4-FFF2-40B4-BE49-F238E27FC236}">
                <a16:creationId xmlns:a16="http://schemas.microsoft.com/office/drawing/2014/main" id="{713D7666-BE92-404E-A473-FA6FEB08EA13}"/>
              </a:ext>
            </a:extLst>
          </p:cNvPr>
          <p:cNvSpPr/>
          <p:nvPr/>
        </p:nvSpPr>
        <p:spPr>
          <a:xfrm>
            <a:off x="191068" y="4671556"/>
            <a:ext cx="5868537" cy="211540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dirty="0"/>
              <a:t>サイズ、色にもこだわりがでて返品も多いため、ワンピースの取り扱いを中心に高級ブランドに特化</a:t>
            </a:r>
            <a:endParaRPr kumimoji="1" lang="en-US" altLang="ja-JP" dirty="0"/>
          </a:p>
          <a:p>
            <a:endParaRPr kumimoji="1" lang="ja-JP" altLang="en-US" dirty="0"/>
          </a:p>
        </p:txBody>
      </p:sp>
      <p:sp>
        <p:nvSpPr>
          <p:cNvPr id="8" name="正方形/長方形 7">
            <a:extLst>
              <a:ext uri="{FF2B5EF4-FFF2-40B4-BE49-F238E27FC236}">
                <a16:creationId xmlns:a16="http://schemas.microsoft.com/office/drawing/2014/main" id="{ADEA6CD6-AB65-4705-A23E-3B080AD53E7A}"/>
              </a:ext>
            </a:extLst>
          </p:cNvPr>
          <p:cNvSpPr/>
          <p:nvPr/>
        </p:nvSpPr>
        <p:spPr>
          <a:xfrm>
            <a:off x="6550925" y="4600517"/>
            <a:ext cx="5450007" cy="225748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t>高齢女性者は、通販カタログをみながら色、サイズを確認（ベルーナ、セシールなど）</a:t>
            </a:r>
            <a:endParaRPr kumimoji="1" lang="en-US" altLang="ja-JP" dirty="0"/>
          </a:p>
          <a:p>
            <a:pPr algn="ctr"/>
            <a:r>
              <a:rPr kumimoji="1" lang="ja-JP" altLang="en-US" dirty="0"/>
              <a:t>専用電話に電話しながらアプリネットで注文、返品交換も対応している（</a:t>
            </a:r>
            <a:r>
              <a:rPr kumimoji="1" lang="en-US" altLang="ja-JP" dirty="0" err="1"/>
              <a:t>DoCLASSE</a:t>
            </a:r>
            <a:r>
              <a:rPr kumimoji="1" lang="ja-JP" altLang="en-US" dirty="0"/>
              <a:t>など）</a:t>
            </a:r>
          </a:p>
        </p:txBody>
      </p:sp>
    </p:spTree>
    <p:extLst>
      <p:ext uri="{BB962C8B-B14F-4D97-AF65-F5344CB8AC3E}">
        <p14:creationId xmlns:p14="http://schemas.microsoft.com/office/powerpoint/2010/main" val="885841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0375" y="559558"/>
            <a:ext cx="11382233" cy="5299613"/>
          </a:xfrm>
        </p:spPr>
        <p:txBody>
          <a:bodyPr>
            <a:normAutofit lnSpcReduction="10000"/>
          </a:bodyPr>
          <a:lstStyle/>
          <a:p>
            <a:pPr marL="0" indent="0">
              <a:buNone/>
            </a:pPr>
            <a:br>
              <a:rPr lang="en-US" altLang="ja-JP" b="1" dirty="0"/>
            </a:br>
            <a:r>
              <a:rPr lang="ja-JP" altLang="en-US" sz="3000" b="1" dirty="0"/>
              <a:t>問題意識</a:t>
            </a:r>
            <a:endParaRPr lang="en-US" altLang="ja-JP" sz="3000" b="1" dirty="0"/>
          </a:p>
          <a:p>
            <a:pPr marL="0" indent="0">
              <a:buNone/>
            </a:pPr>
            <a:r>
              <a:rPr kumimoji="1" lang="ja-JP" altLang="en-US" sz="3000" b="1" dirty="0"/>
              <a:t>・リキッド消費は若者だけでなく中高齢女性にも普及し</a:t>
            </a:r>
            <a:r>
              <a:rPr lang="ja-JP" altLang="en-US" sz="3000" b="1" dirty="0"/>
              <a:t>、本格的に</a:t>
            </a:r>
            <a:r>
              <a:rPr kumimoji="1" lang="ja-JP" altLang="en-US" sz="3000" b="1" dirty="0"/>
              <a:t>移行するのか</a:t>
            </a:r>
            <a:endParaRPr kumimoji="1" lang="en-US" altLang="ja-JP" sz="3000" b="1" dirty="0"/>
          </a:p>
          <a:p>
            <a:pPr marL="0" indent="0">
              <a:buNone/>
            </a:pPr>
            <a:endParaRPr lang="en-US" altLang="ja-JP" sz="3000" b="1" dirty="0"/>
          </a:p>
          <a:p>
            <a:pPr marL="0" indent="0">
              <a:buNone/>
            </a:pPr>
            <a:r>
              <a:rPr lang="ja-JP" altLang="en-US" sz="3000" b="1" dirty="0"/>
              <a:t>・中高年女性のファッションへの支出は減少、全体への影響を及ぼしている（リアル・ネット）</a:t>
            </a:r>
            <a:endParaRPr lang="en-US" altLang="ja-JP" sz="3000" b="1" dirty="0"/>
          </a:p>
          <a:p>
            <a:pPr marL="0" indent="0">
              <a:buNone/>
            </a:pPr>
            <a:endParaRPr lang="en-US" altLang="ja-JP" sz="3000" b="1" dirty="0"/>
          </a:p>
          <a:p>
            <a:pPr marL="0" indent="0">
              <a:buNone/>
            </a:pPr>
            <a:r>
              <a:rPr lang="ja-JP" altLang="en-US" sz="3000" b="1" dirty="0"/>
              <a:t>・百貨店のオンラインショッピングへの移行は限定的なのか</a:t>
            </a:r>
            <a:endParaRPr lang="en-US" altLang="ja-JP" sz="3000" b="1" dirty="0"/>
          </a:p>
          <a:p>
            <a:pPr marL="0" indent="0">
              <a:buNone/>
            </a:pPr>
            <a:r>
              <a:rPr lang="ja-JP" altLang="en-US" sz="3000" b="1" dirty="0"/>
              <a:t>・百貨店の中高年女性対象はリアル店舗中心の現状維持できるのか</a:t>
            </a:r>
            <a:endParaRPr lang="en-US" altLang="ja-JP" sz="3000" b="1" dirty="0"/>
          </a:p>
          <a:p>
            <a:pPr marL="0" indent="0">
              <a:buNone/>
            </a:pPr>
            <a:endParaRPr lang="en-US" altLang="ja-JP" sz="3000" b="1" dirty="0"/>
          </a:p>
          <a:p>
            <a:pPr marL="0" indent="0">
              <a:buNone/>
            </a:pPr>
            <a:endParaRPr lang="en-US" altLang="ja-JP" sz="3000" b="1" dirty="0"/>
          </a:p>
          <a:p>
            <a:pPr marL="0" indent="0">
              <a:buNone/>
            </a:pPr>
            <a:endParaRPr kumimoji="1" lang="en-US" altLang="ja-JP" sz="3000" b="1" dirty="0"/>
          </a:p>
          <a:p>
            <a:pPr marL="0" indent="0">
              <a:buNone/>
            </a:pPr>
            <a:endParaRPr kumimoji="1" lang="ja-JP" altLang="en-US" dirty="0"/>
          </a:p>
        </p:txBody>
      </p:sp>
    </p:spTree>
    <p:extLst>
      <p:ext uri="{BB962C8B-B14F-4D97-AF65-F5344CB8AC3E}">
        <p14:creationId xmlns:p14="http://schemas.microsoft.com/office/powerpoint/2010/main" val="370956666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74B8C5-E355-42B1-B2D0-E3860AAA238A}"/>
              </a:ext>
            </a:extLst>
          </p:cNvPr>
          <p:cNvSpPr>
            <a:spLocks noGrp="1"/>
          </p:cNvSpPr>
          <p:nvPr>
            <p:ph type="title"/>
          </p:nvPr>
        </p:nvSpPr>
        <p:spPr>
          <a:xfrm>
            <a:off x="228601" y="414338"/>
            <a:ext cx="12258674" cy="800100"/>
          </a:xfrm>
        </p:spPr>
        <p:txBody>
          <a:bodyPr>
            <a:normAutofit fontScale="90000"/>
          </a:bodyPr>
          <a:lstStyle/>
          <a:p>
            <a:r>
              <a:rPr kumimoji="1" lang="ja-JP" altLang="en-US" dirty="0"/>
              <a:t>百貨店のオンラインショッピング</a:t>
            </a:r>
            <a:br>
              <a:rPr kumimoji="1" lang="en-US" altLang="ja-JP" dirty="0"/>
            </a:br>
            <a:br>
              <a:rPr kumimoji="1" lang="en-US" altLang="ja-JP" dirty="0"/>
            </a:br>
            <a:endParaRPr kumimoji="1" lang="ja-JP" altLang="en-US" dirty="0"/>
          </a:p>
        </p:txBody>
      </p:sp>
      <p:sp>
        <p:nvSpPr>
          <p:cNvPr id="3" name="コンテンツ プレースホルダー 2">
            <a:extLst>
              <a:ext uri="{FF2B5EF4-FFF2-40B4-BE49-F238E27FC236}">
                <a16:creationId xmlns:a16="http://schemas.microsoft.com/office/drawing/2014/main" id="{DC8671B1-EF7E-43B9-9C52-31A4FEE9DE63}"/>
              </a:ext>
            </a:extLst>
          </p:cNvPr>
          <p:cNvSpPr>
            <a:spLocks noGrp="1"/>
          </p:cNvSpPr>
          <p:nvPr>
            <p:ph idx="1"/>
          </p:nvPr>
        </p:nvSpPr>
        <p:spPr>
          <a:xfrm>
            <a:off x="118731" y="642939"/>
            <a:ext cx="11385881" cy="4816166"/>
          </a:xfrm>
        </p:spPr>
        <p:txBody>
          <a:bodyPr>
            <a:noAutofit/>
          </a:bodyPr>
          <a:lstStyle/>
          <a:p>
            <a:pPr marL="0" indent="0" algn="l" fontAlgn="base">
              <a:buNone/>
            </a:pPr>
            <a:endParaRPr lang="en-US" altLang="ja-JP" sz="2400" b="0" i="0" dirty="0">
              <a:solidFill>
                <a:srgbClr val="333333"/>
              </a:solidFill>
              <a:effectLst/>
              <a:latin typeface="+mn-ea"/>
            </a:endParaRPr>
          </a:p>
          <a:p>
            <a:pPr algn="l" fontAlgn="base"/>
            <a:r>
              <a:rPr kumimoji="1" lang="ja-JP" altLang="en-US" sz="2400" dirty="0">
                <a:solidFill>
                  <a:schemeClr val="tx1"/>
                </a:solidFill>
                <a:latin typeface="+mj-ea"/>
                <a:ea typeface="+mj-ea"/>
              </a:rPr>
              <a:t>訪問目的：</a:t>
            </a:r>
            <a:r>
              <a:rPr lang="ja-JP" altLang="en-US" sz="2400" i="0" dirty="0">
                <a:solidFill>
                  <a:schemeClr val="tx1"/>
                </a:solidFill>
                <a:effectLst/>
                <a:latin typeface="+mj-ea"/>
                <a:ea typeface="+mj-ea"/>
              </a:rPr>
              <a:t>「デパ地下利用時」「菓子折り、お土産、差し入れなど購入時」が利用者の</a:t>
            </a:r>
            <a:r>
              <a:rPr lang="en-US" altLang="ja-JP" sz="2400" i="0" dirty="0">
                <a:solidFill>
                  <a:schemeClr val="tx1"/>
                </a:solidFill>
                <a:effectLst/>
                <a:latin typeface="+mj-ea"/>
                <a:ea typeface="+mj-ea"/>
              </a:rPr>
              <a:t>3</a:t>
            </a:r>
            <a:r>
              <a:rPr lang="ja-JP" altLang="en-US" sz="2400" i="0" dirty="0">
                <a:solidFill>
                  <a:schemeClr val="tx1"/>
                </a:solidFill>
                <a:effectLst/>
                <a:latin typeface="+mj-ea"/>
                <a:ea typeface="+mj-ea"/>
              </a:rPr>
              <a:t>～</a:t>
            </a:r>
            <a:r>
              <a:rPr lang="en-US" altLang="ja-JP" sz="2400" i="0" dirty="0">
                <a:solidFill>
                  <a:schemeClr val="tx1"/>
                </a:solidFill>
                <a:effectLst/>
                <a:latin typeface="+mj-ea"/>
                <a:ea typeface="+mj-ea"/>
              </a:rPr>
              <a:t>4</a:t>
            </a:r>
            <a:r>
              <a:rPr lang="ja-JP" altLang="en-US" sz="2400" i="0" dirty="0">
                <a:solidFill>
                  <a:schemeClr val="tx1"/>
                </a:solidFill>
                <a:effectLst/>
                <a:latin typeface="+mj-ea"/>
                <a:ea typeface="+mj-ea"/>
              </a:rPr>
              <a:t>割、衣類は</a:t>
            </a:r>
            <a:r>
              <a:rPr lang="en-US" altLang="ja-JP" sz="2400" i="0" dirty="0">
                <a:solidFill>
                  <a:schemeClr val="tx1"/>
                </a:solidFill>
                <a:effectLst/>
                <a:latin typeface="+mj-ea"/>
                <a:ea typeface="+mj-ea"/>
              </a:rPr>
              <a:t>1</a:t>
            </a:r>
            <a:r>
              <a:rPr lang="ja-JP" altLang="en-US" sz="2400" i="0" dirty="0">
                <a:solidFill>
                  <a:schemeClr val="tx1"/>
                </a:solidFill>
                <a:effectLst/>
                <a:latin typeface="+mj-ea"/>
                <a:ea typeface="+mj-ea"/>
              </a:rPr>
              <a:t>割</a:t>
            </a:r>
            <a:endParaRPr lang="en-US" altLang="ja-JP" sz="2400" b="0" i="0" dirty="0">
              <a:solidFill>
                <a:srgbClr val="333333"/>
              </a:solidFill>
              <a:effectLst/>
              <a:latin typeface="+mn-ea"/>
            </a:endParaRPr>
          </a:p>
          <a:p>
            <a:pPr algn="l" fontAlgn="base"/>
            <a:r>
              <a:rPr lang="ja-JP" altLang="en-US" sz="2400" dirty="0">
                <a:solidFill>
                  <a:srgbClr val="FF0000"/>
                </a:solidFill>
              </a:rPr>
              <a:t>百貨店におけるＥＣの売上げは、１</a:t>
            </a:r>
            <a:r>
              <a:rPr lang="en-US" altLang="ja-JP" sz="2400" dirty="0">
                <a:solidFill>
                  <a:srgbClr val="FF0000"/>
                </a:solidFill>
              </a:rPr>
              <a:t>%</a:t>
            </a:r>
            <a:r>
              <a:rPr lang="ja-JP" altLang="en-US" sz="2400" dirty="0">
                <a:solidFill>
                  <a:srgbClr val="FF0000"/>
                </a:solidFill>
              </a:rPr>
              <a:t>程度。ギフト、中元、歳暮商品が全体の</a:t>
            </a:r>
            <a:r>
              <a:rPr lang="en-US" altLang="ja-JP" sz="2400" dirty="0">
                <a:solidFill>
                  <a:srgbClr val="FF0000"/>
                </a:solidFill>
              </a:rPr>
              <a:t>7</a:t>
            </a:r>
            <a:r>
              <a:rPr lang="ja-JP" altLang="en-US" sz="2400" dirty="0">
                <a:solidFill>
                  <a:srgbClr val="FF0000"/>
                </a:solidFill>
              </a:rPr>
              <a:t>割</a:t>
            </a:r>
            <a:endParaRPr lang="en-US" altLang="ja-JP" sz="2400" dirty="0">
              <a:solidFill>
                <a:srgbClr val="FF0000"/>
              </a:solidFill>
            </a:endParaRPr>
          </a:p>
          <a:p>
            <a:r>
              <a:rPr lang="ja-JP" altLang="en-US" sz="2400" b="0" i="0" dirty="0">
                <a:solidFill>
                  <a:srgbClr val="333333"/>
                </a:solidFill>
                <a:effectLst/>
                <a:latin typeface="ヒラギノ角ゴ Pro W3"/>
              </a:rPr>
              <a:t>店頭で商品が売れた時点で百貨店が仕入れたとされる「消化仕入れ」</a:t>
            </a:r>
            <a:endParaRPr lang="en-US" altLang="ja-JP" sz="2400" b="0" i="0" dirty="0">
              <a:solidFill>
                <a:srgbClr val="333333"/>
              </a:solidFill>
              <a:effectLst/>
              <a:latin typeface="ヒラギノ角ゴ Pro W3"/>
            </a:endParaRPr>
          </a:p>
          <a:p>
            <a:r>
              <a:rPr lang="ja-JP" altLang="en-US" sz="2400" b="0" i="0" dirty="0">
                <a:solidFill>
                  <a:srgbClr val="333333"/>
                </a:solidFill>
                <a:effectLst/>
                <a:latin typeface="ヒラギノ角ゴ Pro W3"/>
              </a:rPr>
              <a:t>商品が売れるまでは所有権は、在庫なし、</a:t>
            </a:r>
            <a:r>
              <a:rPr lang="en-US" altLang="ja-JP" sz="2400" b="0" i="0" dirty="0">
                <a:solidFill>
                  <a:srgbClr val="333333"/>
                </a:solidFill>
                <a:effectLst/>
                <a:latin typeface="ヒラギノ角ゴ Pro W3"/>
              </a:rPr>
              <a:t>POS</a:t>
            </a:r>
            <a:r>
              <a:rPr lang="ja-JP" altLang="en-US" sz="2400" b="0" i="0" dirty="0">
                <a:solidFill>
                  <a:srgbClr val="333333"/>
                </a:solidFill>
                <a:effectLst/>
                <a:latin typeface="ヒラギノ角ゴ Pro W3"/>
              </a:rPr>
              <a:t>システムに商品在庫を登録できず、</a:t>
            </a:r>
            <a:r>
              <a:rPr lang="en-US" altLang="ja-JP" sz="2400" b="0" i="0" dirty="0">
                <a:solidFill>
                  <a:srgbClr val="333333"/>
                </a:solidFill>
                <a:effectLst/>
                <a:latin typeface="ヒラギノ角ゴ Pro W3"/>
              </a:rPr>
              <a:t>EC</a:t>
            </a:r>
            <a:r>
              <a:rPr lang="ja-JP" altLang="en-US" sz="2400" b="0" i="0" dirty="0">
                <a:solidFill>
                  <a:srgbClr val="333333"/>
                </a:solidFill>
                <a:effectLst/>
                <a:latin typeface="ヒラギノ角ゴ Pro W3"/>
              </a:rPr>
              <a:t>で受注された分の在庫を確保することもできず、撮影、採寸、商品説明などの明記もできない</a:t>
            </a:r>
            <a:endParaRPr kumimoji="1" lang="ja-JP" altLang="en-US" sz="2400" dirty="0"/>
          </a:p>
          <a:p>
            <a:r>
              <a:rPr lang="ja-JP" altLang="en-US" sz="2400" b="0" i="0" dirty="0">
                <a:solidFill>
                  <a:srgbClr val="333333"/>
                </a:solidFill>
                <a:effectLst/>
                <a:latin typeface="ヒラギノ角ゴ Pro W3"/>
              </a:rPr>
              <a:t>日本の百貨店：外商で</a:t>
            </a:r>
            <a:r>
              <a:rPr lang="en-US" altLang="ja-JP" sz="2400" b="0" i="0" dirty="0">
                <a:solidFill>
                  <a:srgbClr val="333333"/>
                </a:solidFill>
                <a:effectLst/>
                <a:latin typeface="ヒラギノ角ゴ Pro W3"/>
              </a:rPr>
              <a:t>1</a:t>
            </a:r>
            <a:r>
              <a:rPr lang="ja-JP" altLang="en-US" sz="2400" b="0" i="0" dirty="0">
                <a:solidFill>
                  <a:srgbClr val="333333"/>
                </a:solidFill>
                <a:effectLst/>
                <a:latin typeface="ヒラギノ角ゴ Pro W3"/>
              </a:rPr>
              <a:t>割から３割の利益がある→リアル店舗を充実させ利益を得たい</a:t>
            </a:r>
            <a:endParaRPr lang="en-US" altLang="ja-JP" sz="2400" b="0" i="0" dirty="0">
              <a:solidFill>
                <a:srgbClr val="333333"/>
              </a:solidFill>
              <a:effectLst/>
              <a:latin typeface="ヒラギノ角ゴ Pro W3"/>
            </a:endParaRPr>
          </a:p>
          <a:p>
            <a:r>
              <a:rPr lang="ja-JP" altLang="en-US" sz="2400" dirty="0">
                <a:solidFill>
                  <a:srgbClr val="333333"/>
                </a:solidFill>
                <a:latin typeface="ヒラギノ角ゴ Pro W3"/>
              </a:rPr>
              <a:t>高齢者向けのパーソナルサービス</a:t>
            </a:r>
            <a:endParaRPr lang="en-US" altLang="ja-JP" sz="2400" b="0" i="0" dirty="0">
              <a:solidFill>
                <a:srgbClr val="333333"/>
              </a:solidFill>
              <a:effectLst/>
              <a:latin typeface="ヒラギノ角ゴ Pro W3"/>
            </a:endParaRPr>
          </a:p>
          <a:p>
            <a:pPr algn="l" fontAlgn="base"/>
            <a:endParaRPr lang="en-US" altLang="ja-JP" sz="2400" b="0" i="0" dirty="0">
              <a:solidFill>
                <a:srgbClr val="FF0000"/>
              </a:solidFill>
              <a:effectLst/>
              <a:latin typeface="+mn-ea"/>
            </a:endParaRPr>
          </a:p>
          <a:p>
            <a:pPr algn="l" fontAlgn="base"/>
            <a:endParaRPr lang="ja-JP" altLang="en-US" sz="2400" b="0" i="0" dirty="0">
              <a:solidFill>
                <a:srgbClr val="333333"/>
              </a:solidFill>
              <a:effectLst/>
              <a:latin typeface="+mn-ea"/>
            </a:endParaRPr>
          </a:p>
          <a:p>
            <a:endParaRPr lang="en-US" altLang="ja-JP" sz="2400" b="0" i="0" dirty="0">
              <a:solidFill>
                <a:srgbClr val="333333"/>
              </a:solidFill>
              <a:effectLst/>
              <a:latin typeface="+mn-ea"/>
            </a:endParaRPr>
          </a:p>
          <a:p>
            <a:pPr marL="0" indent="0">
              <a:buNone/>
            </a:pPr>
            <a:endParaRPr kumimoji="1" lang="ja-JP" altLang="en-US" sz="2400" dirty="0">
              <a:latin typeface="+mn-ea"/>
            </a:endParaRPr>
          </a:p>
        </p:txBody>
      </p:sp>
      <p:sp>
        <p:nvSpPr>
          <p:cNvPr id="4" name="正方形/長方形 3">
            <a:extLst>
              <a:ext uri="{FF2B5EF4-FFF2-40B4-BE49-F238E27FC236}">
                <a16:creationId xmlns:a16="http://schemas.microsoft.com/office/drawing/2014/main" id="{49DF8624-62C8-48A0-9F6B-F25F82D3DC18}"/>
              </a:ext>
            </a:extLst>
          </p:cNvPr>
          <p:cNvSpPr/>
          <p:nvPr/>
        </p:nvSpPr>
        <p:spPr>
          <a:xfrm>
            <a:off x="118731" y="5691116"/>
            <a:ext cx="11795765" cy="115194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050" dirty="0">
                <a:latin typeface="ＭＳ ゴシック" panose="020B0609070205080204" pitchFamily="49" charset="-128"/>
                <a:ea typeface="ＭＳ ゴシック" panose="020B0609070205080204" pitchFamily="49" charset="-128"/>
              </a:rPr>
              <a:t>日本百貨店協会　東京地区百貨店売上高概況　</a:t>
            </a:r>
            <a:r>
              <a:rPr kumimoji="1" lang="en-US" altLang="ja-JP" sz="1050" dirty="0">
                <a:latin typeface="ＭＳ ゴシック" panose="020B0609070205080204" pitchFamily="49" charset="-128"/>
                <a:ea typeface="ＭＳ ゴシック" panose="020B0609070205080204" pitchFamily="49" charset="-128"/>
              </a:rPr>
              <a:t>https://www.depart.or.jp/store_sale/files/202106tokyop.pdf</a:t>
            </a:r>
            <a:endParaRPr kumimoji="1" lang="ja-JP" altLang="en-US" sz="1050" dirty="0">
              <a:latin typeface="ＭＳ ゴシック" panose="020B0609070205080204" pitchFamily="49" charset="-128"/>
              <a:ea typeface="ＭＳ ゴシック" panose="020B0609070205080204" pitchFamily="49" charset="-128"/>
            </a:endParaRPr>
          </a:p>
          <a:p>
            <a:r>
              <a:rPr kumimoji="1" lang="en-US" altLang="ja-JP" sz="1050" dirty="0">
                <a:solidFill>
                  <a:schemeClr val="tx1"/>
                </a:solidFill>
                <a:latin typeface="ＭＳ ゴシック" panose="020B0609070205080204" pitchFamily="49" charset="-128"/>
                <a:ea typeface="ＭＳ ゴシック" panose="020B0609070205080204" pitchFamily="49" charset="-128"/>
                <a:hlinkClick r:id="rId2">
                  <a:extLst>
                    <a:ext uri="{A12FA001-AC4F-418D-AE19-62706E023703}">
                      <ahyp:hlinkClr xmlns:ahyp="http://schemas.microsoft.com/office/drawing/2018/hyperlinkcolor" val="tx"/>
                    </a:ext>
                  </a:extLst>
                </a:hlinkClick>
              </a:rPr>
              <a:t>https://www.myvoice.co.jp/biz/surveys/23604/index.html</a:t>
            </a:r>
            <a:endParaRPr kumimoji="1" lang="en-US" altLang="ja-JP" sz="105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50" dirty="0">
                <a:solidFill>
                  <a:schemeClr val="tx1"/>
                </a:solidFill>
                <a:latin typeface="ＭＳ ゴシック" panose="020B0609070205080204" pitchFamily="49" charset="-128"/>
                <a:ea typeface="ＭＳ ゴシック" panose="020B0609070205080204" pitchFamily="49" charset="-128"/>
              </a:rPr>
              <a:t>　</a:t>
            </a:r>
            <a:r>
              <a:rPr lang="en-US" altLang="ja-JP" sz="1050" dirty="0">
                <a:solidFill>
                  <a:schemeClr val="tx1"/>
                </a:solidFill>
                <a:latin typeface="ＭＳ ゴシック" panose="020B0609070205080204" pitchFamily="49" charset="-128"/>
                <a:ea typeface="ＭＳ ゴシック" panose="020B0609070205080204" pitchFamily="49" charset="-128"/>
              </a:rPr>
              <a:t>2019</a:t>
            </a:r>
            <a:r>
              <a:rPr lang="ja-JP" altLang="en-US" sz="1050" dirty="0">
                <a:solidFill>
                  <a:schemeClr val="tx1"/>
                </a:solidFill>
                <a:latin typeface="ＭＳ ゴシック" panose="020B0609070205080204" pitchFamily="49" charset="-128"/>
                <a:ea typeface="ＭＳ ゴシック" panose="020B0609070205080204" pitchFamily="49" charset="-128"/>
              </a:rPr>
              <a:t>年版百貨店</a:t>
            </a:r>
            <a:r>
              <a:rPr lang="en-US" altLang="ja-JP" sz="1050" dirty="0">
                <a:solidFill>
                  <a:schemeClr val="tx1"/>
                </a:solidFill>
                <a:latin typeface="ＭＳ ゴシック" panose="020B0609070205080204" pitchFamily="49" charset="-128"/>
                <a:ea typeface="ＭＳ ゴシック" panose="020B0609070205080204" pitchFamily="49" charset="-128"/>
              </a:rPr>
              <a:t>e</a:t>
            </a:r>
            <a:r>
              <a:rPr lang="ja-JP" altLang="en-US" sz="1050" dirty="0">
                <a:solidFill>
                  <a:schemeClr val="tx1"/>
                </a:solidFill>
                <a:latin typeface="ＭＳ ゴシック" panose="020B0609070205080204" pitchFamily="49" charset="-128"/>
                <a:ea typeface="ＭＳ ゴシック" panose="020B0609070205080204" pitchFamily="49" charset="-128"/>
              </a:rPr>
              <a:t>ビジネス白書（日本百貨店協会が</a:t>
            </a:r>
            <a:r>
              <a:rPr lang="en-US" altLang="ja-JP" sz="1050" dirty="0">
                <a:solidFill>
                  <a:schemeClr val="tx1"/>
                </a:solidFill>
                <a:latin typeface="ＭＳ ゴシック" panose="020B0609070205080204" pitchFamily="49" charset="-128"/>
                <a:ea typeface="ＭＳ ゴシック" panose="020B0609070205080204" pitchFamily="49" charset="-128"/>
              </a:rPr>
              <a:t>2019</a:t>
            </a:r>
            <a:r>
              <a:rPr lang="ja-JP" altLang="en-US" sz="1050" dirty="0">
                <a:solidFill>
                  <a:schemeClr val="tx1"/>
                </a:solidFill>
                <a:latin typeface="ＭＳ ゴシック" panose="020B0609070205080204" pitchFamily="49" charset="-128"/>
                <a:ea typeface="ＭＳ ゴシック" panose="020B0609070205080204" pitchFamily="49" charset="-128"/>
              </a:rPr>
              <a:t>年度に行った「各社の</a:t>
            </a:r>
            <a:r>
              <a:rPr lang="en-US" altLang="ja-JP" sz="1050" dirty="0">
                <a:solidFill>
                  <a:schemeClr val="tx1"/>
                </a:solidFill>
                <a:latin typeface="ＭＳ ゴシック" panose="020B0609070205080204" pitchFamily="49" charset="-128"/>
                <a:ea typeface="ＭＳ ゴシック" panose="020B0609070205080204" pitchFamily="49" charset="-128"/>
              </a:rPr>
              <a:t>e</a:t>
            </a:r>
            <a:r>
              <a:rPr lang="ja-JP" altLang="en-US" sz="1050" dirty="0">
                <a:solidFill>
                  <a:schemeClr val="tx1"/>
                </a:solidFill>
                <a:latin typeface="ＭＳ ゴシック" panose="020B0609070205080204" pitchFamily="49" charset="-128"/>
                <a:ea typeface="ＭＳ ゴシック" panose="020B0609070205080204" pitchFamily="49" charset="-128"/>
              </a:rPr>
              <a:t>ビジネスに関するアンケート調査」の回答企業</a:t>
            </a:r>
            <a:r>
              <a:rPr lang="en-US" altLang="ja-JP" sz="1050" dirty="0">
                <a:solidFill>
                  <a:schemeClr val="tx1"/>
                </a:solidFill>
                <a:latin typeface="ＭＳ ゴシック" panose="020B0609070205080204" pitchFamily="49" charset="-128"/>
                <a:ea typeface="ＭＳ ゴシック" panose="020B0609070205080204" pitchFamily="49" charset="-128"/>
              </a:rPr>
              <a:t>23</a:t>
            </a:r>
            <a:r>
              <a:rPr lang="ja-JP" altLang="en-US" sz="1050" dirty="0">
                <a:solidFill>
                  <a:schemeClr val="tx1"/>
                </a:solidFill>
                <a:latin typeface="ＭＳ ゴシック" panose="020B0609070205080204" pitchFamily="49" charset="-128"/>
                <a:ea typeface="ＭＳ ゴシック" panose="020B0609070205080204" pitchFamily="49" charset="-128"/>
              </a:rPr>
              <a:t>社の回答を集計したもの。） </a:t>
            </a:r>
            <a:r>
              <a:rPr kumimoji="1" lang="en-US" altLang="ja-JP" sz="1050" dirty="0">
                <a:solidFill>
                  <a:schemeClr val="tx1"/>
                </a:solidFill>
                <a:latin typeface="ＭＳ ゴシック" panose="020B0609070205080204" pitchFamily="49" charset="-128"/>
                <a:ea typeface="ＭＳ ゴシック" panose="020B0609070205080204" pitchFamily="49" charset="-128"/>
                <a:hlinkClick r:id="rId3">
                  <a:extLst>
                    <a:ext uri="{A12FA001-AC4F-418D-AE19-62706E023703}">
                      <ahyp:hlinkClr xmlns:ahyp="http://schemas.microsoft.com/office/drawing/2018/hyperlinkcolor" val="tx"/>
                    </a:ext>
                  </a:extLst>
                </a:hlinkClick>
              </a:rPr>
              <a:t>https://www.meti.go.jp/shingikai/mono_info_service/department_store/pdf/001_04_00.pdf</a:t>
            </a:r>
            <a:endParaRPr kumimoji="1" lang="en-US" altLang="ja-JP" sz="1050" dirty="0">
              <a:solidFill>
                <a:schemeClr val="tx1"/>
              </a:solidFill>
              <a:latin typeface="ＭＳ ゴシック" panose="020B0609070205080204" pitchFamily="49" charset="-128"/>
              <a:ea typeface="ＭＳ ゴシック" panose="020B0609070205080204" pitchFamily="49" charset="-128"/>
            </a:endParaRPr>
          </a:p>
          <a:p>
            <a:r>
              <a:rPr kumimoji="1" lang="en-US" altLang="ja-JP" sz="1050" dirty="0">
                <a:solidFill>
                  <a:schemeClr val="tx1"/>
                </a:solidFill>
                <a:latin typeface="ＭＳ ゴシック" panose="020B0609070205080204" pitchFamily="49" charset="-128"/>
                <a:ea typeface="ＭＳ ゴシック" panose="020B0609070205080204" pitchFamily="49" charset="-128"/>
                <a:hlinkClick r:id="rId4">
                  <a:extLst>
                    <a:ext uri="{A12FA001-AC4F-418D-AE19-62706E023703}">
                      <ahyp:hlinkClr xmlns:ahyp="http://schemas.microsoft.com/office/drawing/2018/hyperlinkcolor" val="tx"/>
                    </a:ext>
                  </a:extLst>
                </a:hlinkClick>
              </a:rPr>
              <a:t>https://www.wwdjapan.com/articles/1168383</a:t>
            </a:r>
            <a:endParaRPr kumimoji="1" lang="en-US" altLang="ja-JP" sz="1050" dirty="0">
              <a:solidFill>
                <a:schemeClr val="tx1"/>
              </a:solidFill>
              <a:latin typeface="ＭＳ ゴシック" panose="020B0609070205080204" pitchFamily="49" charset="-128"/>
              <a:ea typeface="ＭＳ ゴシック" panose="020B0609070205080204" pitchFamily="49" charset="-128"/>
            </a:endParaRPr>
          </a:p>
          <a:p>
            <a:r>
              <a:rPr lang="en-US" altLang="ja-JP" sz="1050" b="0" i="0" dirty="0">
                <a:solidFill>
                  <a:schemeClr val="tx1"/>
                </a:solidFill>
                <a:effectLst/>
                <a:latin typeface="新ゴ R JIS2004"/>
                <a:hlinkClick r:id="rId5"/>
              </a:rPr>
              <a:t>https://bodygram.com/ja/blog/blogs-ApparelChallenges</a:t>
            </a:r>
            <a:endParaRPr lang="en-US" altLang="ja-JP" sz="1050" b="0" i="0" dirty="0">
              <a:solidFill>
                <a:schemeClr val="tx1"/>
              </a:solidFill>
              <a:effectLst/>
              <a:latin typeface="新ゴ R JIS2004"/>
            </a:endParaRPr>
          </a:p>
          <a:p>
            <a:r>
              <a:rPr lang="en-US" altLang="ja-JP" sz="1050" b="0" i="0" dirty="0">
                <a:solidFill>
                  <a:srgbClr val="000000"/>
                </a:solidFill>
                <a:effectLst/>
                <a:latin typeface="YakuHanJP"/>
              </a:rPr>
              <a:t>https://www.vogue.co.jp/fashion/article/will-we-still-rent-clothes-after-covid-19-cnihub</a:t>
            </a:r>
            <a:endParaRPr kumimoji="1" lang="ja-JP" altLang="en-US" sz="1050" dirty="0"/>
          </a:p>
          <a:p>
            <a:r>
              <a:rPr lang="en-US" altLang="ja-JP" sz="1050" dirty="0"/>
              <a:t>https://news.yahoo.co.jp/articles/39f90ce8c766b4b3df8e0d14cc7bccf00c26231e?page=2</a:t>
            </a:r>
            <a:endParaRPr kumimoji="1" lang="ja-JP" altLang="en-US" sz="1050" dirty="0">
              <a:solidFill>
                <a:schemeClr val="tx1"/>
              </a:solidFill>
              <a:latin typeface="ＭＳ ゴシック" panose="020B0609070205080204" pitchFamily="49" charset="-128"/>
              <a:ea typeface="ＭＳ ゴシック" panose="020B0609070205080204" pitchFamily="49" charset="-128"/>
            </a:endParaRPr>
          </a:p>
          <a:p>
            <a:endParaRPr kumimoji="1" lang="ja-JP" altLang="en-US" sz="105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425101624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58D1477-B56F-49B8-8C27-823270D34AF6}"/>
              </a:ext>
            </a:extLst>
          </p:cNvPr>
          <p:cNvSpPr>
            <a:spLocks noGrp="1"/>
          </p:cNvSpPr>
          <p:nvPr>
            <p:ph type="title"/>
          </p:nvPr>
        </p:nvSpPr>
        <p:spPr>
          <a:xfrm>
            <a:off x="838200" y="365125"/>
            <a:ext cx="10515600" cy="677863"/>
          </a:xfrm>
        </p:spPr>
        <p:txBody>
          <a:bodyPr>
            <a:normAutofit fontScale="90000"/>
          </a:bodyPr>
          <a:lstStyle/>
          <a:p>
            <a:r>
              <a:rPr kumimoji="1" lang="ja-JP" altLang="en-US" dirty="0"/>
              <a:t>丸井の</a:t>
            </a:r>
            <a:r>
              <a:rPr kumimoji="1" lang="en-US" altLang="ja-JP" dirty="0"/>
              <a:t>EC</a:t>
            </a:r>
            <a:r>
              <a:rPr kumimoji="1" lang="ja-JP" altLang="en-US" dirty="0"/>
              <a:t>化</a:t>
            </a:r>
          </a:p>
        </p:txBody>
      </p:sp>
      <p:sp>
        <p:nvSpPr>
          <p:cNvPr id="3" name="コンテンツ プレースホルダー 2">
            <a:extLst>
              <a:ext uri="{FF2B5EF4-FFF2-40B4-BE49-F238E27FC236}">
                <a16:creationId xmlns:a16="http://schemas.microsoft.com/office/drawing/2014/main" id="{5AD0D286-E866-4EAC-8DEE-9026BFB568E4}"/>
              </a:ext>
            </a:extLst>
          </p:cNvPr>
          <p:cNvSpPr>
            <a:spLocks noGrp="1"/>
          </p:cNvSpPr>
          <p:nvPr>
            <p:ph idx="1"/>
          </p:nvPr>
        </p:nvSpPr>
        <p:spPr>
          <a:xfrm>
            <a:off x="838200" y="1042988"/>
            <a:ext cx="10515600" cy="5133975"/>
          </a:xfrm>
        </p:spPr>
        <p:txBody>
          <a:bodyPr>
            <a:normAutofit/>
          </a:bodyPr>
          <a:lstStyle/>
          <a:p>
            <a:pPr algn="l" fontAlgn="base"/>
            <a:r>
              <a:rPr lang="ja-JP" altLang="en-US" sz="2800" b="0" i="0" dirty="0">
                <a:solidFill>
                  <a:srgbClr val="333333"/>
                </a:solidFill>
                <a:effectLst/>
                <a:latin typeface="+mn-ea"/>
              </a:rPr>
              <a:t>「従来の百貨店型ビジネスモデル（自社で商品を仕入れて販売）→「ショッピングセンター型ビジネスモデル（テナント賃貸収入）への転換</a:t>
            </a:r>
            <a:endParaRPr lang="en-US" altLang="ja-JP" sz="2800" b="0" i="0" dirty="0">
              <a:solidFill>
                <a:srgbClr val="333333"/>
              </a:solidFill>
              <a:effectLst/>
              <a:latin typeface="+mn-ea"/>
            </a:endParaRPr>
          </a:p>
          <a:p>
            <a:pPr algn="l" fontAlgn="base"/>
            <a:r>
              <a:rPr lang="en-US" altLang="ja-JP" sz="2800" b="0" i="0" dirty="0">
                <a:solidFill>
                  <a:srgbClr val="333333"/>
                </a:solidFill>
                <a:effectLst/>
                <a:latin typeface="+mn-ea"/>
              </a:rPr>
              <a:t>EC</a:t>
            </a:r>
            <a:r>
              <a:rPr lang="ja-JP" altLang="en-US" sz="2800" b="0" i="0" dirty="0">
                <a:solidFill>
                  <a:srgbClr val="333333"/>
                </a:solidFill>
                <a:effectLst/>
                <a:latin typeface="+mn-ea"/>
              </a:rPr>
              <a:t>サイト、証券事業、小売り事業の営業利益率（</a:t>
            </a:r>
            <a:r>
              <a:rPr lang="en-US" altLang="ja-JP" sz="2800" b="0" i="0" dirty="0">
                <a:solidFill>
                  <a:srgbClr val="333333"/>
                </a:solidFill>
                <a:effectLst/>
                <a:latin typeface="+mn-ea"/>
              </a:rPr>
              <a:t>6</a:t>
            </a:r>
            <a:r>
              <a:rPr lang="ja-JP" altLang="en-US" sz="2800" b="0" i="0" dirty="0">
                <a:solidFill>
                  <a:srgbClr val="333333"/>
                </a:solidFill>
                <a:effectLst/>
                <a:latin typeface="+mn-ea"/>
              </a:rPr>
              <a:t>～</a:t>
            </a:r>
            <a:r>
              <a:rPr lang="en-US" altLang="ja-JP" sz="2800" b="0" i="0" dirty="0">
                <a:solidFill>
                  <a:srgbClr val="333333"/>
                </a:solidFill>
                <a:effectLst/>
                <a:latin typeface="+mn-ea"/>
              </a:rPr>
              <a:t>9</a:t>
            </a:r>
            <a:r>
              <a:rPr lang="ja-JP" altLang="en-US" sz="2800" b="0" i="0" dirty="0">
                <a:solidFill>
                  <a:srgbClr val="333333"/>
                </a:solidFill>
                <a:effectLst/>
                <a:latin typeface="+mn-ea"/>
              </a:rPr>
              <a:t>％）より収益が高いフィンテック事業（</a:t>
            </a:r>
            <a:r>
              <a:rPr lang="en-US" altLang="ja-JP" sz="2800" b="0" i="0" dirty="0">
                <a:solidFill>
                  <a:srgbClr val="333333"/>
                </a:solidFill>
                <a:effectLst/>
                <a:latin typeface="+mn-ea"/>
              </a:rPr>
              <a:t>30</a:t>
            </a:r>
            <a:r>
              <a:rPr lang="ja-JP" altLang="en-US" sz="2800" b="0" i="0" dirty="0">
                <a:solidFill>
                  <a:srgbClr val="333333"/>
                </a:solidFill>
                <a:effectLst/>
                <a:latin typeface="+mn-ea"/>
              </a:rPr>
              <a:t>％）へ移行</a:t>
            </a:r>
            <a:endParaRPr lang="en-US" altLang="ja-JP" sz="2800" b="0" i="0" dirty="0">
              <a:solidFill>
                <a:srgbClr val="333333"/>
              </a:solidFill>
              <a:effectLst/>
              <a:latin typeface="+mn-ea"/>
            </a:endParaRPr>
          </a:p>
          <a:p>
            <a:pPr fontAlgn="base"/>
            <a:r>
              <a:rPr lang="ja-JP" altLang="en-US" sz="2800" b="0" i="0" dirty="0">
                <a:solidFill>
                  <a:srgbClr val="000000"/>
                </a:solidFill>
                <a:effectLst/>
                <a:latin typeface="Yu Gothic" panose="020B0400000000000000" pitchFamily="50" charset="-128"/>
                <a:ea typeface="Yu Gothic" panose="020B0400000000000000" pitchFamily="50" charset="-128"/>
              </a:rPr>
              <a:t>エポスカード経由で家賃支払いすることで入居時の家賃保証を行う</a:t>
            </a:r>
            <a:endParaRPr lang="en-US" altLang="ja-JP" sz="2800" b="0" i="0" dirty="0">
              <a:solidFill>
                <a:srgbClr val="000000"/>
              </a:solidFill>
              <a:effectLst/>
              <a:latin typeface="Yu Gothic" panose="020B0400000000000000" pitchFamily="50" charset="-128"/>
              <a:ea typeface="Yu Gothic" panose="020B0400000000000000" pitchFamily="50" charset="-128"/>
            </a:endParaRPr>
          </a:p>
          <a:p>
            <a:pPr marL="0" indent="0" algn="l" fontAlgn="base">
              <a:buNone/>
            </a:pPr>
            <a:r>
              <a:rPr lang="ja-JP" altLang="en-US" dirty="0">
                <a:solidFill>
                  <a:srgbClr val="000000"/>
                </a:solidFill>
                <a:latin typeface="Yu Gothic" panose="020B0400000000000000" pitchFamily="50" charset="-128"/>
                <a:ea typeface="Yu Gothic" panose="020B0400000000000000" pitchFamily="50" charset="-128"/>
              </a:rPr>
              <a:t>・</a:t>
            </a:r>
            <a:r>
              <a:rPr lang="ja-JP" altLang="en-US" b="0" i="0" dirty="0">
                <a:solidFill>
                  <a:srgbClr val="000000"/>
                </a:solidFill>
                <a:effectLst/>
                <a:latin typeface="Yu Gothic" panose="020B0400000000000000" pitchFamily="50" charset="-128"/>
                <a:ea typeface="Yu Gothic" panose="020B0400000000000000" pitchFamily="50" charset="-128"/>
              </a:rPr>
              <a:t>新宿マルイ本館にフリーマーケットアプリ「</a:t>
            </a:r>
            <a:r>
              <a:rPr lang="en-US" altLang="ja-JP" b="0" i="0" dirty="0" err="1">
                <a:solidFill>
                  <a:srgbClr val="000000"/>
                </a:solidFill>
                <a:effectLst/>
                <a:latin typeface="Yu Gothic" panose="020B0400000000000000" pitchFamily="50" charset="-128"/>
                <a:ea typeface="Yu Gothic" panose="020B0400000000000000" pitchFamily="50" charset="-128"/>
              </a:rPr>
              <a:t>mercari</a:t>
            </a:r>
            <a:r>
              <a:rPr lang="ja-JP" altLang="en-US" b="0" i="0" dirty="0">
                <a:solidFill>
                  <a:srgbClr val="000000"/>
                </a:solidFill>
                <a:effectLst/>
                <a:latin typeface="Yu Gothic" panose="020B0400000000000000" pitchFamily="50" charset="-128"/>
                <a:ea typeface="Yu Gothic" panose="020B0400000000000000" pitchFamily="50" charset="-128"/>
              </a:rPr>
              <a:t>（メルカリ）」体験型店舗。</a:t>
            </a:r>
          </a:p>
          <a:p>
            <a:pPr algn="l" fontAlgn="base"/>
            <a:r>
              <a:rPr lang="ja-JP" altLang="en-US" b="0" i="0" dirty="0">
                <a:solidFill>
                  <a:srgbClr val="000000"/>
                </a:solidFill>
                <a:effectLst/>
                <a:latin typeface="Yu Gothic" panose="020B0400000000000000" pitchFamily="50" charset="-128"/>
                <a:ea typeface="Yu Gothic" panose="020B0400000000000000" pitchFamily="50" charset="-128"/>
              </a:rPr>
              <a:t>　マルイ本館に「</a:t>
            </a:r>
            <a:r>
              <a:rPr lang="en-US" altLang="ja-JP" b="0" i="0" dirty="0">
                <a:solidFill>
                  <a:srgbClr val="000000"/>
                </a:solidFill>
                <a:effectLst/>
                <a:latin typeface="Yu Gothic" panose="020B0400000000000000" pitchFamily="50" charset="-128"/>
                <a:ea typeface="Yu Gothic" panose="020B0400000000000000" pitchFamily="50" charset="-128"/>
              </a:rPr>
              <a:t>b8ta</a:t>
            </a:r>
            <a:r>
              <a:rPr lang="ja-JP" altLang="en-US" b="0" i="0" dirty="0">
                <a:solidFill>
                  <a:srgbClr val="000000"/>
                </a:solidFill>
                <a:effectLst/>
                <a:latin typeface="Yu Gothic" panose="020B0400000000000000" pitchFamily="50" charset="-128"/>
                <a:ea typeface="Yu Gothic" panose="020B0400000000000000" pitchFamily="50" charset="-128"/>
              </a:rPr>
              <a:t>（ベータ）」の日本初となる店舗をオープン</a:t>
            </a:r>
            <a:endParaRPr lang="en-US" altLang="ja-JP" b="0" i="0" dirty="0">
              <a:solidFill>
                <a:srgbClr val="000000"/>
              </a:solidFill>
              <a:effectLst/>
              <a:latin typeface="Yu Gothic" panose="020B0400000000000000" pitchFamily="50" charset="-128"/>
              <a:ea typeface="Yu Gothic" panose="020B0400000000000000" pitchFamily="50" charset="-128"/>
            </a:endParaRPr>
          </a:p>
          <a:p>
            <a:pPr fontAlgn="base"/>
            <a:endParaRPr kumimoji="1" lang="ja-JP" altLang="en-US" sz="2800" dirty="0"/>
          </a:p>
          <a:p>
            <a:endParaRPr kumimoji="1" lang="ja-JP" altLang="en-US" dirty="0"/>
          </a:p>
        </p:txBody>
      </p:sp>
    </p:spTree>
    <p:extLst>
      <p:ext uri="{BB962C8B-B14F-4D97-AF65-F5344CB8AC3E}">
        <p14:creationId xmlns:p14="http://schemas.microsoft.com/office/powerpoint/2010/main" val="71056326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79D392C-33B0-4723-B98E-AF745742B189}"/>
              </a:ext>
            </a:extLst>
          </p:cNvPr>
          <p:cNvSpPr>
            <a:spLocks noGrp="1"/>
          </p:cNvSpPr>
          <p:nvPr>
            <p:ph type="title"/>
          </p:nvPr>
        </p:nvSpPr>
        <p:spPr/>
        <p:txBody>
          <a:bodyPr/>
          <a:lstStyle/>
          <a:p>
            <a:r>
              <a:rPr kumimoji="1" lang="ja-JP" altLang="en-US" dirty="0"/>
              <a:t>欧米の百貨店のオンラインショップ</a:t>
            </a:r>
          </a:p>
        </p:txBody>
      </p:sp>
      <p:sp>
        <p:nvSpPr>
          <p:cNvPr id="3" name="コンテンツ プレースホルダー 2">
            <a:extLst>
              <a:ext uri="{FF2B5EF4-FFF2-40B4-BE49-F238E27FC236}">
                <a16:creationId xmlns:a16="http://schemas.microsoft.com/office/drawing/2014/main" id="{031DABA7-CFDC-4792-9258-6B02E2A3373C}"/>
              </a:ext>
            </a:extLst>
          </p:cNvPr>
          <p:cNvSpPr>
            <a:spLocks noGrp="1"/>
          </p:cNvSpPr>
          <p:nvPr>
            <p:ph idx="1"/>
          </p:nvPr>
        </p:nvSpPr>
        <p:spPr>
          <a:xfrm>
            <a:off x="838200" y="1343025"/>
            <a:ext cx="10515600" cy="4833938"/>
          </a:xfrm>
        </p:spPr>
        <p:txBody>
          <a:bodyPr/>
          <a:lstStyle/>
          <a:p>
            <a:r>
              <a:rPr lang="ja-JP" altLang="en-US" sz="2400" b="0" i="0" dirty="0">
                <a:effectLst/>
                <a:latin typeface="ヒラギノ角ゴ Pro W3"/>
              </a:rPr>
              <a:t>アメリカ「エクスクルーシブバイイング」（各百貨店がブランドのコレクションから気に入った品番の商品を全て買い取り、自由に値引き販売を行える）が主流。</a:t>
            </a:r>
            <a:endParaRPr lang="en-US" altLang="ja-JP" sz="2400" b="0" i="0" dirty="0">
              <a:effectLst/>
              <a:latin typeface="ヒラギノ角ゴ Pro W3"/>
            </a:endParaRPr>
          </a:p>
          <a:p>
            <a:r>
              <a:rPr lang="ja-JP" altLang="en-US" sz="2400" dirty="0">
                <a:latin typeface="ヒラギノ角ゴ Pro W3"/>
              </a:rPr>
              <a:t>アメリカ</a:t>
            </a:r>
            <a:r>
              <a:rPr lang="ja-JP" altLang="en-US" sz="2400" b="0" i="0" dirty="0">
                <a:effectLst/>
                <a:latin typeface="ヒラギノ角ゴ Pro W3"/>
              </a:rPr>
              <a:t>「ドロップシッピング」（取引先の在庫を買い取らずに商品在庫登録だけ行い、ネット上で販売した商品は、サプライヤーが顧客に直送）は 百貨店側は売上の手数料を取る</a:t>
            </a:r>
            <a:endParaRPr lang="en-US" altLang="ja-JP" sz="2400" b="0" i="0" dirty="0">
              <a:effectLst/>
              <a:latin typeface="ヒラギノ角ゴ Pro W3"/>
            </a:endParaRPr>
          </a:p>
          <a:p>
            <a:r>
              <a:rPr lang="ja-JP" altLang="en-US" sz="2400" b="1" dirty="0">
                <a:latin typeface="ヒラギノ角ゴ Pro W3"/>
              </a:rPr>
              <a:t>アメリカ</a:t>
            </a:r>
            <a:r>
              <a:rPr lang="ja-JP" altLang="en-US" sz="2400" b="1" i="0" dirty="0">
                <a:effectLst/>
                <a:latin typeface="ヒラギノ角ゴ Pro W3"/>
              </a:rPr>
              <a:t>の百貨店：売上の</a:t>
            </a:r>
            <a:r>
              <a:rPr lang="en-US" altLang="ja-JP" sz="2400" b="1" i="0" dirty="0">
                <a:effectLst/>
                <a:latin typeface="ヒラギノ角ゴ Pro W3"/>
              </a:rPr>
              <a:t>30</a:t>
            </a:r>
            <a:r>
              <a:rPr lang="ja-JP" altLang="en-US" sz="2400" b="1" i="0" dirty="0">
                <a:effectLst/>
                <a:latin typeface="ヒラギノ角ゴ Pro W3"/>
              </a:rPr>
              <a:t>～</a:t>
            </a:r>
            <a:r>
              <a:rPr lang="en-US" altLang="ja-JP" sz="2400" b="1" i="0" dirty="0">
                <a:effectLst/>
                <a:latin typeface="ヒラギノ角ゴ Pro W3"/>
              </a:rPr>
              <a:t>40%</a:t>
            </a:r>
            <a:r>
              <a:rPr lang="ja-JP" altLang="en-US" sz="2400" b="1" i="0" dirty="0">
                <a:effectLst/>
                <a:latin typeface="ヒラギノ角ゴ Pro W3"/>
              </a:rPr>
              <a:t>を</a:t>
            </a:r>
            <a:r>
              <a:rPr lang="en-US" altLang="ja-JP" sz="2400" b="1" i="0" dirty="0">
                <a:effectLst/>
                <a:latin typeface="ヒラギノ角ゴ Pro W3"/>
              </a:rPr>
              <a:t>EC</a:t>
            </a:r>
            <a:r>
              <a:rPr lang="ja-JP" altLang="en-US" sz="2400" b="1" i="0" dirty="0">
                <a:effectLst/>
                <a:latin typeface="ヒラギノ角ゴ Pro W3"/>
              </a:rPr>
              <a:t>が占めているが（</a:t>
            </a:r>
            <a:r>
              <a:rPr lang="en-US" altLang="ja-JP" sz="2400" b="1" i="0" dirty="0">
                <a:effectLst/>
                <a:latin typeface="ヒラギノ角ゴ Pro W3"/>
              </a:rPr>
              <a:t>EC</a:t>
            </a:r>
            <a:r>
              <a:rPr lang="ja-JP" altLang="en-US" sz="2400" b="1" i="0" dirty="0">
                <a:effectLst/>
                <a:latin typeface="ヒラギノ角ゴ Pro W3"/>
              </a:rPr>
              <a:t>で購入、店舗で受け取り）⇒</a:t>
            </a:r>
            <a:r>
              <a:rPr lang="ja-JP" altLang="en-US" sz="2400" b="1" dirty="0">
                <a:latin typeface="ヒラギノ角ゴ Pro W3"/>
              </a:rPr>
              <a:t>利益はでていない</a:t>
            </a:r>
            <a:r>
              <a:rPr lang="ja-JP" altLang="en-US" sz="2400" dirty="0">
                <a:latin typeface="ヒラギノ角ゴ Pro W3"/>
              </a:rPr>
              <a:t>。</a:t>
            </a:r>
            <a:endParaRPr lang="en-US" altLang="ja-JP" sz="2400" dirty="0">
              <a:latin typeface="ヒラギノ角ゴ Pro W3"/>
            </a:endParaRPr>
          </a:p>
          <a:p>
            <a:r>
              <a:rPr lang="ja-JP" altLang="en-US" sz="2400" dirty="0">
                <a:latin typeface="ヒラギノ角ゴ Pro W3"/>
              </a:rPr>
              <a:t>イギリス：服のサブスク会社が百貨店内で業務展開</a:t>
            </a:r>
            <a:endParaRPr lang="en-US" altLang="ja-JP" sz="2400" dirty="0">
              <a:latin typeface="ヒラギノ角ゴ Pro W3"/>
            </a:endParaRPr>
          </a:p>
          <a:p>
            <a:r>
              <a:rPr lang="ja-JP" altLang="en-US" sz="2400" b="0" i="0" dirty="0">
                <a:effectLst/>
                <a:latin typeface="ヒラギノ角ゴ Pro W3"/>
              </a:rPr>
              <a:t>中国の銀泰商業百貨店はアリババに買収され、</a:t>
            </a:r>
            <a:r>
              <a:rPr lang="en-US" altLang="ja-JP" sz="2400" b="0" i="0" dirty="0">
                <a:effectLst/>
                <a:latin typeface="ヒラギノ角ゴ Pro W3"/>
              </a:rPr>
              <a:t>EC</a:t>
            </a:r>
            <a:r>
              <a:rPr lang="ja-JP" altLang="en-US" sz="2400" b="0" i="0" dirty="0">
                <a:effectLst/>
                <a:latin typeface="ヒラギノ角ゴ Pro W3"/>
              </a:rPr>
              <a:t>やライブコマース、店舗受け取りや近隣宅配を行って売り上げを</a:t>
            </a:r>
            <a:r>
              <a:rPr lang="en-US" altLang="ja-JP" sz="2400" b="0" i="0" dirty="0">
                <a:effectLst/>
                <a:latin typeface="ヒラギノ角ゴ Pro W3"/>
              </a:rPr>
              <a:t>4</a:t>
            </a:r>
            <a:r>
              <a:rPr lang="ja-JP" altLang="en-US" sz="2400" b="0" i="0" dirty="0">
                <a:effectLst/>
                <a:latin typeface="ヒラギノ角ゴ Pro W3"/>
              </a:rPr>
              <a:t>割伸ばし、赤字を</a:t>
            </a:r>
            <a:r>
              <a:rPr lang="en-US" altLang="ja-JP" sz="2400" b="0" i="0" dirty="0">
                <a:effectLst/>
                <a:latin typeface="ヒラギノ角ゴ Pro W3"/>
              </a:rPr>
              <a:t>1</a:t>
            </a:r>
            <a:r>
              <a:rPr lang="ja-JP" altLang="en-US" sz="2400" b="0" i="0" dirty="0">
                <a:effectLst/>
                <a:latin typeface="ヒラギノ角ゴ Pro W3"/>
              </a:rPr>
              <a:t>年で黒字転換</a:t>
            </a:r>
            <a:endParaRPr lang="en-US" altLang="ja-JP" sz="2400" b="0" i="0" dirty="0">
              <a:effectLst/>
              <a:latin typeface="ヒラギノ角ゴ Pro W3"/>
            </a:endParaRPr>
          </a:p>
          <a:p>
            <a:endParaRPr kumimoji="1" lang="ja-JP" altLang="en-US" dirty="0"/>
          </a:p>
        </p:txBody>
      </p:sp>
    </p:spTree>
    <p:extLst>
      <p:ext uri="{BB962C8B-B14F-4D97-AF65-F5344CB8AC3E}">
        <p14:creationId xmlns:p14="http://schemas.microsoft.com/office/powerpoint/2010/main" val="167972502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723330" y="0"/>
            <a:ext cx="11368585" cy="8748215"/>
          </a:xfrm>
        </p:spPr>
        <p:txBody>
          <a:bodyPr>
            <a:noAutofit/>
          </a:bodyPr>
          <a:lstStyle/>
          <a:p>
            <a:pPr marL="0" indent="0">
              <a:buNone/>
            </a:pPr>
            <a:br>
              <a:rPr lang="en-US" altLang="ja-JP" sz="2000" b="1" dirty="0"/>
            </a:br>
            <a:r>
              <a:rPr lang="ja-JP" altLang="en-US" sz="2000" b="1" dirty="0"/>
              <a:t>１　高齢女性のファッションへの支出は減少、影響を及ぼしている</a:t>
            </a:r>
            <a:endParaRPr lang="en-US" altLang="ja-JP" sz="2000" b="1" dirty="0"/>
          </a:p>
          <a:p>
            <a:pPr marL="0" indent="0">
              <a:buNone/>
            </a:pPr>
            <a:r>
              <a:rPr lang="ja-JP" altLang="en-US" sz="2000" b="1" dirty="0">
                <a:solidFill>
                  <a:schemeClr val="tx1"/>
                </a:solidFill>
                <a:latin typeface="+mj-ea"/>
                <a:ea typeface="+mj-ea"/>
              </a:rPr>
              <a:t>リアル店舗での支出は減少。</a:t>
            </a:r>
            <a:endParaRPr lang="en-US" altLang="ja-JP" sz="2000" b="1" dirty="0">
              <a:solidFill>
                <a:schemeClr val="tx1"/>
              </a:solidFill>
              <a:latin typeface="+mj-ea"/>
              <a:ea typeface="+mj-ea"/>
            </a:endParaRPr>
          </a:p>
          <a:p>
            <a:pPr marL="0" indent="0">
              <a:buNone/>
            </a:pPr>
            <a:r>
              <a:rPr kumimoji="1" lang="en-US" altLang="ja-JP" sz="2000" b="1" dirty="0">
                <a:solidFill>
                  <a:schemeClr val="tx1"/>
                </a:solidFill>
                <a:latin typeface="+mj-ea"/>
                <a:ea typeface="+mj-ea"/>
              </a:rPr>
              <a:t>2000</a:t>
            </a:r>
            <a:r>
              <a:rPr kumimoji="1" lang="ja-JP" altLang="en-US" sz="2000" b="1" dirty="0">
                <a:solidFill>
                  <a:schemeClr val="tx1"/>
                </a:solidFill>
                <a:latin typeface="+mj-ea"/>
                <a:ea typeface="+mj-ea"/>
              </a:rPr>
              <a:t>万円以上が服に占める割合が</a:t>
            </a:r>
            <a:r>
              <a:rPr kumimoji="1" lang="en-US" altLang="ja-JP" sz="2000" b="1" dirty="0">
                <a:solidFill>
                  <a:schemeClr val="tx1"/>
                </a:solidFill>
                <a:latin typeface="+mj-ea"/>
                <a:ea typeface="+mj-ea"/>
              </a:rPr>
              <a:t>16</a:t>
            </a:r>
            <a:r>
              <a:rPr kumimoji="1" lang="ja-JP" altLang="en-US" sz="2000" b="1" dirty="0">
                <a:solidFill>
                  <a:schemeClr val="tx1"/>
                </a:solidFill>
                <a:latin typeface="+mj-ea"/>
                <a:ea typeface="+mj-ea"/>
              </a:rPr>
              <a:t>％と最も多く、次が</a:t>
            </a:r>
            <a:r>
              <a:rPr kumimoji="1" lang="en-US" altLang="ja-JP" sz="2000" b="1" dirty="0">
                <a:solidFill>
                  <a:schemeClr val="tx1"/>
                </a:solidFill>
                <a:latin typeface="+mj-ea"/>
                <a:ea typeface="+mj-ea"/>
              </a:rPr>
              <a:t>800</a:t>
            </a:r>
            <a:r>
              <a:rPr kumimoji="1" lang="ja-JP" altLang="en-US" sz="2000" b="1" dirty="0">
                <a:solidFill>
                  <a:schemeClr val="tx1"/>
                </a:solidFill>
                <a:latin typeface="+mj-ea"/>
                <a:ea typeface="+mj-ea"/>
              </a:rPr>
              <a:t>万、</a:t>
            </a:r>
            <a:r>
              <a:rPr kumimoji="1" lang="en-US" altLang="ja-JP" sz="2000" b="1" dirty="0">
                <a:solidFill>
                  <a:schemeClr val="tx1"/>
                </a:solidFill>
                <a:latin typeface="+mj-ea"/>
                <a:ea typeface="+mj-ea"/>
              </a:rPr>
              <a:t>900</a:t>
            </a:r>
            <a:r>
              <a:rPr kumimoji="1" lang="ja-JP" altLang="en-US" sz="2000" b="1" dirty="0">
                <a:solidFill>
                  <a:schemeClr val="tx1"/>
                </a:solidFill>
                <a:latin typeface="+mj-ea"/>
                <a:ea typeface="+mj-ea"/>
              </a:rPr>
              <a:t>万代の順で女性服購入者が多い。家庭内の影響力は大きくオンライン支出は女性服は男性服の</a:t>
            </a:r>
            <a:r>
              <a:rPr kumimoji="1" lang="en-US" altLang="ja-JP" sz="2000" b="1" dirty="0">
                <a:solidFill>
                  <a:schemeClr val="tx1"/>
                </a:solidFill>
                <a:latin typeface="+mj-ea"/>
                <a:ea typeface="+mj-ea"/>
              </a:rPr>
              <a:t>2</a:t>
            </a:r>
            <a:r>
              <a:rPr kumimoji="1" lang="ja-JP" altLang="en-US" sz="2000" b="1" dirty="0">
                <a:solidFill>
                  <a:schemeClr val="tx1"/>
                </a:solidFill>
                <a:latin typeface="+mj-ea"/>
                <a:ea typeface="+mj-ea"/>
              </a:rPr>
              <a:t>倍。</a:t>
            </a:r>
            <a:endParaRPr kumimoji="1" lang="en-US" altLang="ja-JP" sz="2000" b="1" dirty="0">
              <a:solidFill>
                <a:schemeClr val="tx1"/>
              </a:solidFill>
              <a:latin typeface="+mj-ea"/>
              <a:ea typeface="+mj-ea"/>
            </a:endParaRPr>
          </a:p>
          <a:p>
            <a:pPr marL="0" indent="0">
              <a:buNone/>
            </a:pPr>
            <a:r>
              <a:rPr lang="ja-JP" altLang="en-US" sz="2000" b="1" dirty="0">
                <a:latin typeface="+mj-ea"/>
                <a:ea typeface="+mj-ea"/>
              </a:rPr>
              <a:t>高齢者の支出は</a:t>
            </a:r>
            <a:r>
              <a:rPr kumimoji="1" lang="ja-JP" altLang="en-US" sz="2000" b="1" dirty="0">
                <a:solidFill>
                  <a:schemeClr val="tx1"/>
                </a:solidFill>
                <a:latin typeface="+mj-ea"/>
                <a:ea typeface="+mj-ea"/>
              </a:rPr>
              <a:t>若者１５％より割合は低いが、中高年の支出は大きい。</a:t>
            </a:r>
            <a:endParaRPr kumimoji="1" lang="en-US" altLang="ja-JP" sz="2000" b="1" dirty="0">
              <a:solidFill>
                <a:schemeClr val="tx1"/>
              </a:solidFill>
              <a:latin typeface="+mj-ea"/>
              <a:ea typeface="+mj-ea"/>
            </a:endParaRPr>
          </a:p>
          <a:p>
            <a:pPr marL="0" indent="0">
              <a:buNone/>
            </a:pPr>
            <a:r>
              <a:rPr lang="en-US" altLang="ja-JP" sz="2000" b="0" i="0" dirty="0">
                <a:solidFill>
                  <a:srgbClr val="333333"/>
                </a:solidFill>
                <a:effectLst/>
                <a:latin typeface="新ゴ R JIS2004"/>
              </a:rPr>
              <a:t>2000</a:t>
            </a:r>
            <a:r>
              <a:rPr lang="ja-JP" altLang="en-US" sz="2000" b="0" i="0" dirty="0">
                <a:solidFill>
                  <a:srgbClr val="333333"/>
                </a:solidFill>
                <a:effectLst/>
                <a:latin typeface="新ゴ R JIS2004"/>
              </a:rPr>
              <a:t>年と</a:t>
            </a:r>
            <a:r>
              <a:rPr lang="en-US" altLang="ja-JP" sz="2000" b="0" i="0" dirty="0">
                <a:solidFill>
                  <a:srgbClr val="333333"/>
                </a:solidFill>
                <a:effectLst/>
                <a:latin typeface="新ゴ R JIS2004"/>
              </a:rPr>
              <a:t>2019</a:t>
            </a:r>
            <a:r>
              <a:rPr lang="ja-JP" altLang="en-US" sz="2000" b="0" i="0" dirty="0">
                <a:solidFill>
                  <a:srgbClr val="333333"/>
                </a:solidFill>
                <a:effectLst/>
                <a:latin typeface="新ゴ R JIS2004"/>
              </a:rPr>
              <a:t>年の比較で消費全体が</a:t>
            </a:r>
            <a:r>
              <a:rPr lang="en-US" altLang="ja-JP" sz="2000" b="0" i="0" dirty="0">
                <a:solidFill>
                  <a:srgbClr val="333333"/>
                </a:solidFill>
                <a:effectLst/>
                <a:latin typeface="新ゴ R JIS2004"/>
              </a:rPr>
              <a:t>7.5</a:t>
            </a:r>
            <a:r>
              <a:rPr lang="ja-JP" altLang="en-US" sz="2000" b="0" i="0" dirty="0">
                <a:solidFill>
                  <a:srgbClr val="333333"/>
                </a:solidFill>
                <a:effectLst/>
                <a:latin typeface="新ゴ R JIS2004"/>
              </a:rPr>
              <a:t>％減、しかしアパレル消費で見ると</a:t>
            </a:r>
            <a:r>
              <a:rPr lang="en-US" altLang="ja-JP" sz="2000" b="0" i="0" dirty="0">
                <a:solidFill>
                  <a:srgbClr val="333333"/>
                </a:solidFill>
                <a:effectLst/>
                <a:latin typeface="新ゴ R JIS2004"/>
              </a:rPr>
              <a:t>34.4</a:t>
            </a:r>
            <a:r>
              <a:rPr lang="ja-JP" altLang="en-US" sz="2000" b="0" i="0" dirty="0">
                <a:solidFill>
                  <a:srgbClr val="333333"/>
                </a:solidFill>
                <a:effectLst/>
                <a:latin typeface="新ゴ R JIS2004"/>
              </a:rPr>
              <a:t>％もの減、アパレル</a:t>
            </a:r>
            <a:r>
              <a:rPr lang="ja-JP" altLang="en-US" sz="2000" b="1" dirty="0"/>
              <a:t>倒産、ファッション専門学校、短大大学はほぼ皆無。デザイナー不足が懸念</a:t>
            </a:r>
            <a:endParaRPr lang="en-US" altLang="ja-JP" sz="2000" b="1" dirty="0"/>
          </a:p>
          <a:p>
            <a:pPr marL="0" indent="0">
              <a:buNone/>
            </a:pPr>
            <a:endParaRPr lang="en-US" altLang="ja-JP" sz="2000" b="1" dirty="0"/>
          </a:p>
          <a:p>
            <a:pPr marL="0" indent="0">
              <a:buNone/>
            </a:pPr>
            <a:r>
              <a:rPr lang="ja-JP" altLang="en-US" sz="2000" b="1" dirty="0"/>
              <a:t>２　リキッド消費は若者だけでなく新高齢女性にも拡大している</a:t>
            </a:r>
            <a:endParaRPr lang="en-US" altLang="ja-JP" sz="2000" b="1" dirty="0"/>
          </a:p>
          <a:p>
            <a:pPr marL="0" indent="0">
              <a:buNone/>
            </a:pPr>
            <a:r>
              <a:rPr lang="ja-JP" altLang="en-US" sz="2000" b="1" dirty="0"/>
              <a:t>高齢女性のサブスクリプション衣類は微増だが、冠婚葬祭レンタルは半数以上を高齢者が占めていて今後も増加が期待。</a:t>
            </a:r>
            <a:endParaRPr lang="en-US" altLang="ja-JP" sz="2000" b="1" dirty="0"/>
          </a:p>
          <a:p>
            <a:pPr marL="0" indent="0">
              <a:buNone/>
            </a:pPr>
            <a:r>
              <a:rPr lang="ja-JP" altLang="en-US" sz="2000" b="1" dirty="0"/>
              <a:t>３　百貨店における新高齢女性のリキッド消費の普及は限定的である。</a:t>
            </a:r>
            <a:endParaRPr lang="en-US" altLang="ja-JP" sz="2000" b="1" dirty="0"/>
          </a:p>
          <a:p>
            <a:pPr marL="0" indent="0">
              <a:buNone/>
            </a:pPr>
            <a:r>
              <a:rPr kumimoji="1" lang="ja-JP" altLang="en-US" sz="2000" b="1" dirty="0"/>
              <a:t>リキッド消費に高齢者は移行</a:t>
            </a:r>
            <a:r>
              <a:rPr lang="ja-JP" altLang="en-US" sz="2000" b="1" dirty="0"/>
              <a:t>、</a:t>
            </a:r>
            <a:r>
              <a:rPr kumimoji="1" lang="ja-JP" altLang="en-US" sz="2000" b="1" dirty="0"/>
              <a:t>支出増加を</a:t>
            </a:r>
            <a:r>
              <a:rPr lang="ja-JP" altLang="en-US" sz="2000" b="1" dirty="0"/>
              <a:t>促進するが、高齢者顧客が多い百貨店の</a:t>
            </a:r>
            <a:r>
              <a:rPr lang="en-US" altLang="ja-JP" sz="2000" b="1" dirty="0"/>
              <a:t>HP</a:t>
            </a:r>
            <a:r>
              <a:rPr lang="ja-JP" altLang="en-US" sz="2000" b="1" dirty="0"/>
              <a:t>、対策は今のところ限定的。今後高齢者用プラットホームが百貨店サイトの買収などにより普及すれば増加も。</a:t>
            </a:r>
            <a:endParaRPr lang="en-US" altLang="ja-JP" sz="2000" b="1" dirty="0"/>
          </a:p>
          <a:p>
            <a:pPr marL="0" indent="0">
              <a:buNone/>
            </a:pPr>
            <a:r>
              <a:rPr lang="ja-JP" altLang="en-US" sz="2000" b="1" dirty="0"/>
              <a:t>限界</a:t>
            </a:r>
            <a:endParaRPr lang="en-US" altLang="ja-JP" sz="2000" b="1" dirty="0"/>
          </a:p>
          <a:p>
            <a:pPr marL="0" indent="0">
              <a:buNone/>
            </a:pPr>
            <a:r>
              <a:rPr lang="ja-JP" altLang="en-US" sz="2000" b="1" dirty="0"/>
              <a:t>・</a:t>
            </a:r>
            <a:r>
              <a:rPr lang="en-US" altLang="ja-JP" sz="2000" b="1" dirty="0"/>
              <a:t>PC</a:t>
            </a:r>
            <a:r>
              <a:rPr lang="ja-JP" altLang="en-US" sz="2000" b="1" dirty="0"/>
              <a:t>スマホで購入できても視力の低下、白内障などで色の見分け方、マウスのドラッグや入力などが難しくなる</a:t>
            </a:r>
            <a:r>
              <a:rPr lang="en-US" altLang="ja-JP" sz="2000" b="1" dirty="0"/>
              <a:t>80</a:t>
            </a:r>
            <a:r>
              <a:rPr lang="ja-JP" altLang="en-US" sz="2000" b="1" dirty="0"/>
              <a:t>代には限界</a:t>
            </a:r>
            <a:endParaRPr lang="en-US" altLang="ja-JP" sz="2000" b="1" dirty="0"/>
          </a:p>
          <a:p>
            <a:pPr marL="0" indent="0">
              <a:buNone/>
            </a:pPr>
            <a:r>
              <a:rPr lang="ja-JP" altLang="en-US" sz="2000" b="1" dirty="0"/>
              <a:t>・スマホで決済への移行も限定的</a:t>
            </a:r>
            <a:endParaRPr lang="en-US" altLang="ja-JP" sz="2000" b="1" dirty="0"/>
          </a:p>
          <a:p>
            <a:pPr marL="0" indent="0">
              <a:buNone/>
            </a:pPr>
            <a:endParaRPr lang="en-US" altLang="ja-JP" sz="2000" b="1" dirty="0"/>
          </a:p>
          <a:p>
            <a:pPr marL="0" indent="0">
              <a:buNone/>
            </a:pPr>
            <a:endParaRPr kumimoji="1" lang="ja-JP" altLang="en-US" sz="2000" dirty="0"/>
          </a:p>
        </p:txBody>
      </p:sp>
    </p:spTree>
    <p:extLst>
      <p:ext uri="{BB962C8B-B14F-4D97-AF65-F5344CB8AC3E}">
        <p14:creationId xmlns:p14="http://schemas.microsoft.com/office/powerpoint/2010/main" val="28719403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D19B982-B157-47BD-8F69-D9FB3B7CD9F4}"/>
              </a:ext>
            </a:extLst>
          </p:cNvPr>
          <p:cNvSpPr>
            <a:spLocks noGrp="1"/>
          </p:cNvSpPr>
          <p:nvPr>
            <p:ph type="title"/>
          </p:nvPr>
        </p:nvSpPr>
        <p:spPr/>
        <p:txBody>
          <a:bodyPr/>
          <a:lstStyle/>
          <a:p>
            <a:r>
              <a:rPr kumimoji="1" lang="ja-JP" altLang="en-US" dirty="0"/>
              <a:t>本論文の限界</a:t>
            </a:r>
          </a:p>
        </p:txBody>
      </p:sp>
      <p:sp>
        <p:nvSpPr>
          <p:cNvPr id="3" name="コンテンツ プレースホルダー 2">
            <a:extLst>
              <a:ext uri="{FF2B5EF4-FFF2-40B4-BE49-F238E27FC236}">
                <a16:creationId xmlns:a16="http://schemas.microsoft.com/office/drawing/2014/main" id="{0892B748-E72B-43D1-929A-B85225A79F3A}"/>
              </a:ext>
            </a:extLst>
          </p:cNvPr>
          <p:cNvSpPr>
            <a:spLocks noGrp="1"/>
          </p:cNvSpPr>
          <p:nvPr>
            <p:ph idx="1"/>
          </p:nvPr>
        </p:nvSpPr>
        <p:spPr/>
        <p:txBody>
          <a:bodyPr/>
          <a:lstStyle/>
          <a:p>
            <a:r>
              <a:rPr kumimoji="1" lang="ja-JP" altLang="en-US" dirty="0"/>
              <a:t>オンラインショッピングは短期間で急増、高齢者顧客が多い百貨店販売も普及しておらず、長期的なデーターが必要</a:t>
            </a:r>
            <a:endParaRPr kumimoji="1" lang="en-US" altLang="ja-JP" dirty="0"/>
          </a:p>
          <a:p>
            <a:endParaRPr kumimoji="1" lang="ja-JP" altLang="en-US" dirty="0"/>
          </a:p>
        </p:txBody>
      </p:sp>
    </p:spTree>
    <p:extLst>
      <p:ext uri="{BB962C8B-B14F-4D97-AF65-F5344CB8AC3E}">
        <p14:creationId xmlns:p14="http://schemas.microsoft.com/office/powerpoint/2010/main" val="157077011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655805" y="172996"/>
            <a:ext cx="9848807" cy="630194"/>
          </a:xfrm>
        </p:spPr>
        <p:txBody>
          <a:bodyPr>
            <a:normAutofit fontScale="90000"/>
          </a:bodyPr>
          <a:lstStyle/>
          <a:p>
            <a:r>
              <a:rPr kumimoji="1" lang="ja-JP" altLang="en-US" dirty="0"/>
              <a:t>参考文献</a:t>
            </a:r>
          </a:p>
        </p:txBody>
      </p:sp>
      <p:sp>
        <p:nvSpPr>
          <p:cNvPr id="4" name="コンテンツ プレースホルダー 3"/>
          <p:cNvSpPr>
            <a:spLocks noGrp="1"/>
          </p:cNvSpPr>
          <p:nvPr>
            <p:ph idx="1"/>
          </p:nvPr>
        </p:nvSpPr>
        <p:spPr>
          <a:xfrm>
            <a:off x="1306872" y="803190"/>
            <a:ext cx="9848808" cy="5770106"/>
          </a:xfrm>
          <a:prstGeom prst="rect">
            <a:avLst/>
          </a:prstGeom>
        </p:spPr>
        <p:txBody>
          <a:bodyPr wrap="square">
            <a:spAutoFit/>
          </a:bodyPr>
          <a:lstStyle/>
          <a:p>
            <a:endParaRPr lang="en-US" altLang="ja-JP" sz="2000" dirty="0">
              <a:latin typeface="ＭＳ ゴシック" panose="020B0609070205080204" pitchFamily="49" charset="-128"/>
              <a:ea typeface="ＭＳ ゴシック" panose="020B0609070205080204" pitchFamily="49" charset="-128"/>
              <a:hlinkClick r:id="rId2"/>
            </a:endParaRPr>
          </a:p>
          <a:p>
            <a:r>
              <a:rPr lang="ja-JP" altLang="en-US" sz="2000" dirty="0">
                <a:latin typeface="ＭＳ ゴシック" panose="020B0609070205080204" pitchFamily="49" charset="-128"/>
                <a:ea typeface="ＭＳ ゴシック" panose="020B0609070205080204" pitchFamily="49" charset="-128"/>
              </a:rPr>
              <a:t>川口高弘（</a:t>
            </a:r>
            <a:r>
              <a:rPr lang="en-US" altLang="ja-JP" sz="2000" dirty="0">
                <a:latin typeface="ＭＳ ゴシック" panose="020B0609070205080204" pitchFamily="49" charset="-128"/>
                <a:ea typeface="ＭＳ ゴシック" panose="020B0609070205080204" pitchFamily="49" charset="-128"/>
              </a:rPr>
              <a:t>2018</a:t>
            </a:r>
            <a:r>
              <a:rPr lang="ja-JP" altLang="en-US" sz="2000" dirty="0">
                <a:latin typeface="ＭＳ ゴシック" panose="020B0609070205080204" pitchFamily="49" charset="-128"/>
                <a:ea typeface="ＭＳ ゴシック" panose="020B0609070205080204" pitchFamily="49" charset="-128"/>
              </a:rPr>
              <a:t>）</a:t>
            </a:r>
            <a:r>
              <a:rPr lang="en-US" altLang="ja-JP" sz="2000" dirty="0">
                <a:latin typeface="ＭＳ ゴシック" panose="020B0609070205080204" pitchFamily="49" charset="-128"/>
                <a:ea typeface="ＭＳ ゴシック" panose="020B0609070205080204" pitchFamily="49" charset="-128"/>
              </a:rPr>
              <a:t>『</a:t>
            </a:r>
            <a:r>
              <a:rPr lang="ja-JP" altLang="en-US" sz="2000" dirty="0">
                <a:latin typeface="ＭＳ ゴシック" panose="020B0609070205080204" pitchFamily="49" charset="-128"/>
                <a:ea typeface="ＭＳ ゴシック" panose="020B0609070205080204" pitchFamily="49" charset="-128"/>
              </a:rPr>
              <a:t>価値競争時代におけるマーケティングの可能性：消費と生産の新たな関係</a:t>
            </a:r>
            <a:r>
              <a:rPr lang="en-US" altLang="ja-JP" sz="2000" dirty="0">
                <a:latin typeface="ＭＳ ゴシック" panose="020B0609070205080204" pitchFamily="49" charset="-128"/>
                <a:ea typeface="ＭＳ ゴシック" panose="020B0609070205080204" pitchFamily="49" charset="-128"/>
              </a:rPr>
              <a:t>』</a:t>
            </a:r>
            <a:r>
              <a:rPr lang="ja-JP" altLang="en-US" sz="2000" dirty="0">
                <a:latin typeface="ＭＳ ゴシック" panose="020B0609070205080204" pitchFamily="49" charset="-128"/>
                <a:ea typeface="ＭＳ ゴシック" panose="020B0609070205080204" pitchFamily="49" charset="-128"/>
              </a:rPr>
              <a:t>ミネルヴァ書房</a:t>
            </a:r>
            <a:endParaRPr lang="en-US" altLang="ja-JP" sz="2000" dirty="0">
              <a:latin typeface="ＭＳ ゴシック" panose="020B0609070205080204" pitchFamily="49" charset="-128"/>
              <a:ea typeface="ＭＳ ゴシック" panose="020B0609070205080204" pitchFamily="49" charset="-128"/>
            </a:endParaRPr>
          </a:p>
          <a:p>
            <a:r>
              <a:rPr lang="ja-JP" altLang="en-US" sz="2000" dirty="0">
                <a:latin typeface="ＭＳ ゴシック" panose="020B0609070205080204" pitchFamily="49" charset="-128"/>
                <a:ea typeface="ＭＳ ゴシック" panose="020B0609070205080204" pitchFamily="49" charset="-128"/>
              </a:rPr>
              <a:t>川本倫子・南加恵子（２０１８）「リキッド化する消費：脱物質化と所有概念」国民経済雑誌２１７（３）３１－４４</a:t>
            </a:r>
            <a:endParaRPr lang="en-US" altLang="ja-JP" sz="2000" dirty="0">
              <a:latin typeface="ＭＳ ゴシック" panose="020B0609070205080204" pitchFamily="49" charset="-128"/>
              <a:ea typeface="ＭＳ ゴシック" panose="020B0609070205080204" pitchFamily="49" charset="-128"/>
            </a:endParaRPr>
          </a:p>
          <a:p>
            <a:r>
              <a:rPr lang="ja-JP" altLang="en-US" sz="2000" dirty="0">
                <a:latin typeface="ＭＳ ゴシック" panose="020B0609070205080204" pitchFamily="49" charset="-128"/>
                <a:ea typeface="ＭＳ ゴシック" panose="020B0609070205080204" pitchFamily="49" charset="-128"/>
              </a:rPr>
              <a:t>菅野博史（２０１１） 「リキッドモダン社会における道徳の可能性：バウマン社会理論の抱えるジレンマについて」の中で</a:t>
            </a:r>
            <a:endParaRPr lang="en-US" altLang="ja-JP" sz="2000" dirty="0">
              <a:latin typeface="ＭＳ ゴシック" panose="020B0609070205080204" pitchFamily="49" charset="-128"/>
              <a:ea typeface="ＭＳ ゴシック" panose="020B0609070205080204" pitchFamily="49" charset="-128"/>
            </a:endParaRPr>
          </a:p>
          <a:p>
            <a:r>
              <a:rPr lang="ja-JP" altLang="en-US" sz="2000" dirty="0">
                <a:latin typeface="ＭＳ ゴシック" panose="020B0609070205080204" pitchFamily="49" charset="-128"/>
                <a:ea typeface="ＭＳ ゴシック" panose="020B0609070205080204" pitchFamily="49" charset="-128"/>
              </a:rPr>
              <a:t>久保田進彦（</a:t>
            </a:r>
            <a:r>
              <a:rPr lang="en-US" altLang="ja-JP" sz="2000" dirty="0">
                <a:latin typeface="ＭＳ ゴシック" panose="020B0609070205080204" pitchFamily="49" charset="-128"/>
                <a:ea typeface="ＭＳ ゴシック" panose="020B0609070205080204" pitchFamily="49" charset="-128"/>
              </a:rPr>
              <a:t>2020</a:t>
            </a:r>
            <a:r>
              <a:rPr lang="ja-JP" altLang="en-US" sz="2000" dirty="0">
                <a:latin typeface="ＭＳ ゴシック" panose="020B0609070205080204" pitchFamily="49" charset="-128"/>
                <a:ea typeface="ＭＳ ゴシック" panose="020B0609070205080204" pitchFamily="49" charset="-128"/>
              </a:rPr>
              <a:t>） 「消費環境の変化とリキッド消費の広がり</a:t>
            </a:r>
            <a:r>
              <a:rPr lang="en-US" altLang="ja-JP" sz="2000" b="0" i="0" dirty="0">
                <a:solidFill>
                  <a:srgbClr val="454545"/>
                </a:solidFill>
                <a:effectLst/>
                <a:latin typeface="ＭＳ ゴシック" panose="020B0609070205080204" pitchFamily="49" charset="-128"/>
                <a:ea typeface="ＭＳ ゴシック" panose="020B0609070205080204" pitchFamily="49" charset="-128"/>
              </a:rPr>
              <a:t>― </a:t>
            </a:r>
            <a:r>
              <a:rPr lang="ja-JP" altLang="en-US" sz="2000" b="0" i="0" dirty="0">
                <a:solidFill>
                  <a:srgbClr val="454545"/>
                </a:solidFill>
                <a:effectLst/>
                <a:latin typeface="ＭＳ ゴシック" panose="020B0609070205080204" pitchFamily="49" charset="-128"/>
                <a:ea typeface="ＭＳ ゴシック" panose="020B0609070205080204" pitchFamily="49" charset="-128"/>
              </a:rPr>
              <a:t>デジタル社会におけるブランド戦略にむけた基盤的検討 </a:t>
            </a:r>
            <a:r>
              <a:rPr lang="en-US" altLang="ja-JP" sz="2000" b="0" i="0" dirty="0">
                <a:solidFill>
                  <a:srgbClr val="454545"/>
                </a:solidFill>
                <a:effectLst/>
                <a:latin typeface="ＭＳ ゴシック" panose="020B0609070205080204" pitchFamily="49" charset="-128"/>
                <a:ea typeface="ＭＳ ゴシック" panose="020B0609070205080204" pitchFamily="49" charset="-128"/>
              </a:rPr>
              <a:t>―</a:t>
            </a:r>
            <a:r>
              <a:rPr lang="ja-JP" altLang="en-US" sz="2000" b="0" i="0" dirty="0">
                <a:solidFill>
                  <a:srgbClr val="454545"/>
                </a:solidFill>
                <a:effectLst/>
                <a:latin typeface="ＭＳ ゴシック" panose="020B0609070205080204" pitchFamily="49" charset="-128"/>
                <a:ea typeface="ＭＳ ゴシック" panose="020B0609070205080204" pitchFamily="49" charset="-128"/>
              </a:rPr>
              <a:t>」</a:t>
            </a:r>
            <a:r>
              <a:rPr lang="en-US" altLang="ja-JP" sz="2000" b="0" i="0" dirty="0">
                <a:solidFill>
                  <a:srgbClr val="454545"/>
                </a:solidFill>
                <a:effectLst/>
                <a:latin typeface="ＭＳ ゴシック" panose="020B0609070205080204" pitchFamily="49" charset="-128"/>
                <a:ea typeface="ＭＳ ゴシック" panose="020B0609070205080204" pitchFamily="49" charset="-128"/>
              </a:rPr>
              <a:t>Japan Marketing Journal Vol.39 No3</a:t>
            </a:r>
          </a:p>
          <a:p>
            <a:r>
              <a:rPr lang="ja-JP" altLang="en-US" sz="2000" b="0" i="0" dirty="0">
                <a:solidFill>
                  <a:srgbClr val="000000"/>
                </a:solidFill>
                <a:effectLst/>
                <a:latin typeface="ＭＳ ゴシック" panose="020B0609070205080204" pitchFamily="49" charset="-128"/>
                <a:ea typeface="ＭＳ ゴシック" panose="020B0609070205080204" pitchFamily="49" charset="-128"/>
              </a:rPr>
              <a:t>デトロイトトーマツ「</a:t>
            </a:r>
            <a:r>
              <a:rPr lang="en-US" altLang="ja-JP" sz="2000" b="0" i="0" dirty="0">
                <a:solidFill>
                  <a:srgbClr val="000000"/>
                </a:solidFill>
                <a:effectLst/>
                <a:latin typeface="ＭＳ ゴシック" panose="020B0609070205080204" pitchFamily="49" charset="-128"/>
                <a:ea typeface="ＭＳ ゴシック" panose="020B0609070205080204" pitchFamily="49" charset="-128"/>
              </a:rPr>
              <a:t>COVID-19</a:t>
            </a:r>
            <a:r>
              <a:rPr lang="ja-JP" altLang="en-US" sz="2000" b="0" i="0" dirty="0">
                <a:solidFill>
                  <a:srgbClr val="000000"/>
                </a:solidFill>
                <a:effectLst/>
                <a:latin typeface="ＭＳ ゴシック" panose="020B0609070205080204" pitchFamily="49" charset="-128"/>
                <a:ea typeface="ＭＳ ゴシック" panose="020B0609070205080204" pitchFamily="49" charset="-128"/>
              </a:rPr>
              <a:t>で加速する各国のデジタル消費と日本の課題」</a:t>
            </a:r>
            <a:r>
              <a:rPr lang="en-US" altLang="ja-JP" sz="2000" b="0" i="0" dirty="0">
                <a:solidFill>
                  <a:srgbClr val="000000"/>
                </a:solidFill>
                <a:effectLst/>
                <a:latin typeface="ＭＳ ゴシック" panose="020B0609070205080204" pitchFamily="49" charset="-128"/>
                <a:ea typeface="ＭＳ ゴシック" panose="020B0609070205080204" pitchFamily="49" charset="-128"/>
              </a:rPr>
              <a:t>『</a:t>
            </a:r>
            <a:r>
              <a:rPr lang="en-US" altLang="ja-JP" sz="2000" b="0" i="0" dirty="0">
                <a:solidFill>
                  <a:schemeClr val="tx1"/>
                </a:solidFill>
                <a:effectLst/>
                <a:latin typeface="ＭＳ ゴシック" panose="020B0609070205080204" pitchFamily="49" charset="-128"/>
                <a:ea typeface="ＭＳ ゴシック" panose="020B0609070205080204" pitchFamily="49" charset="-128"/>
              </a:rPr>
              <a:t>Digital Consumer Trends 2020』</a:t>
            </a:r>
            <a:r>
              <a:rPr lang="ja-JP" altLang="en-US" sz="2000" b="0" i="0" dirty="0">
                <a:solidFill>
                  <a:schemeClr val="tx1"/>
                </a:solidFill>
                <a:effectLst/>
                <a:latin typeface="ＭＳ ゴシック" panose="020B0609070205080204" pitchFamily="49" charset="-128"/>
                <a:ea typeface="ＭＳ ゴシック" panose="020B0609070205080204" pitchFamily="49" charset="-128"/>
              </a:rPr>
              <a:t>日本版</a:t>
            </a:r>
            <a:endParaRPr lang="en-US" altLang="ja-JP" sz="2000" b="0" i="0" dirty="0">
              <a:solidFill>
                <a:schemeClr val="tx1"/>
              </a:solidFill>
              <a:effectLst/>
              <a:latin typeface="ＭＳ ゴシック" panose="020B0609070205080204" pitchFamily="49" charset="-128"/>
              <a:ea typeface="ＭＳ ゴシック" panose="020B0609070205080204" pitchFamily="49" charset="-128"/>
            </a:endParaRPr>
          </a:p>
          <a:p>
            <a:r>
              <a:rPr lang="en-US" altLang="ja-JP" sz="2000" dirty="0">
                <a:latin typeface="ＭＳ ゴシック" panose="020B0609070205080204" pitchFamily="49" charset="-128"/>
                <a:ea typeface="ＭＳ ゴシック" panose="020B0609070205080204" pitchFamily="49" charset="-128"/>
              </a:rPr>
              <a:t>Zygmunt Bauman(2000)</a:t>
            </a:r>
            <a:r>
              <a:rPr lang="ja-JP" altLang="en-US" sz="2000" dirty="0">
                <a:latin typeface="ＭＳ ゴシック" panose="020B0609070205080204" pitchFamily="49" charset="-128"/>
                <a:ea typeface="ＭＳ ゴシック" panose="020B0609070205080204" pitchFamily="49" charset="-128"/>
              </a:rPr>
              <a:t>「</a:t>
            </a:r>
            <a:r>
              <a:rPr lang="en-US" altLang="ja-JP" sz="2000" dirty="0">
                <a:latin typeface="ＭＳ ゴシック" panose="020B0609070205080204" pitchFamily="49" charset="-128"/>
                <a:ea typeface="ＭＳ ゴシック" panose="020B0609070205080204" pitchFamily="49" charset="-128"/>
              </a:rPr>
              <a:t>Liquid Modernity</a:t>
            </a:r>
            <a:r>
              <a:rPr lang="ja-JP" altLang="en-US" sz="2000" dirty="0">
                <a:latin typeface="ＭＳ ゴシック" panose="020B0609070205080204" pitchFamily="49" charset="-128"/>
                <a:ea typeface="ＭＳ ゴシック" panose="020B0609070205080204" pitchFamily="49" charset="-128"/>
              </a:rPr>
              <a:t>」</a:t>
            </a:r>
            <a:r>
              <a:rPr lang="en-US" altLang="ja-JP" sz="2000" b="0" i="0" dirty="0">
                <a:solidFill>
                  <a:srgbClr val="0F1111"/>
                </a:solidFill>
                <a:effectLst/>
                <a:latin typeface="ＭＳ ゴシック" panose="020B0609070205080204" pitchFamily="49" charset="-128"/>
                <a:ea typeface="ＭＳ ゴシック" panose="020B0609070205080204" pitchFamily="49" charset="-128"/>
              </a:rPr>
              <a:t>Polity</a:t>
            </a:r>
            <a:endParaRPr lang="en-US" altLang="ja-JP" sz="2000" dirty="0">
              <a:latin typeface="ＭＳ ゴシック" panose="020B0609070205080204" pitchFamily="49" charset="-128"/>
              <a:ea typeface="ＭＳ ゴシック" panose="020B0609070205080204" pitchFamily="49" charset="-128"/>
            </a:endParaRPr>
          </a:p>
          <a:p>
            <a:pPr marL="0" indent="0">
              <a:buNone/>
            </a:pPr>
            <a:endParaRPr lang="ja-JP" altLang="en-US" b="0" i="0" dirty="0">
              <a:solidFill>
                <a:schemeClr val="tx1"/>
              </a:solidFill>
              <a:effectLst/>
              <a:latin typeface="メイリオ" panose="020B0604030504040204" pitchFamily="50" charset="-128"/>
              <a:ea typeface="メイリオ" panose="020B0604030504040204" pitchFamily="50" charset="-128"/>
            </a:endParaRPr>
          </a:p>
          <a:p>
            <a:endParaRPr lang="en-US" altLang="ja-JP" dirty="0"/>
          </a:p>
          <a:p>
            <a:endParaRPr lang="ja-JP" altLang="en-US" sz="1050" dirty="0"/>
          </a:p>
        </p:txBody>
      </p:sp>
    </p:spTree>
    <p:extLst>
      <p:ext uri="{BB962C8B-B14F-4D97-AF65-F5344CB8AC3E}">
        <p14:creationId xmlns:p14="http://schemas.microsoft.com/office/powerpoint/2010/main" val="271337533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nvPr>
        </p:nvGraphicFramePr>
        <p:xfrm>
          <a:off x="87922" y="1149308"/>
          <a:ext cx="10598276" cy="2619064"/>
        </p:xfrm>
        <a:graphic>
          <a:graphicData uri="http://schemas.openxmlformats.org/drawingml/2006/table">
            <a:tbl>
              <a:tblPr firstRow="1" bandRow="1">
                <a:tableStyleId>{5C22544A-7EE6-4342-B048-85BDC9FD1C3A}</a:tableStyleId>
              </a:tblPr>
              <a:tblGrid>
                <a:gridCol w="1146476">
                  <a:extLst>
                    <a:ext uri="{9D8B030D-6E8A-4147-A177-3AD203B41FA5}">
                      <a16:colId xmlns:a16="http://schemas.microsoft.com/office/drawing/2014/main" val="1132304653"/>
                    </a:ext>
                  </a:extLst>
                </a:gridCol>
                <a:gridCol w="1028844">
                  <a:extLst>
                    <a:ext uri="{9D8B030D-6E8A-4147-A177-3AD203B41FA5}">
                      <a16:colId xmlns:a16="http://schemas.microsoft.com/office/drawing/2014/main" val="853350955"/>
                    </a:ext>
                  </a:extLst>
                </a:gridCol>
                <a:gridCol w="915784">
                  <a:extLst>
                    <a:ext uri="{9D8B030D-6E8A-4147-A177-3AD203B41FA5}">
                      <a16:colId xmlns:a16="http://schemas.microsoft.com/office/drawing/2014/main" val="3411134829"/>
                    </a:ext>
                  </a:extLst>
                </a:gridCol>
                <a:gridCol w="780113">
                  <a:extLst>
                    <a:ext uri="{9D8B030D-6E8A-4147-A177-3AD203B41FA5}">
                      <a16:colId xmlns:a16="http://schemas.microsoft.com/office/drawing/2014/main" val="3043858512"/>
                    </a:ext>
                  </a:extLst>
                </a:gridCol>
                <a:gridCol w="1028844">
                  <a:extLst>
                    <a:ext uri="{9D8B030D-6E8A-4147-A177-3AD203B41FA5}">
                      <a16:colId xmlns:a16="http://schemas.microsoft.com/office/drawing/2014/main" val="2965340033"/>
                    </a:ext>
                  </a:extLst>
                </a:gridCol>
                <a:gridCol w="972315">
                  <a:extLst>
                    <a:ext uri="{9D8B030D-6E8A-4147-A177-3AD203B41FA5}">
                      <a16:colId xmlns:a16="http://schemas.microsoft.com/office/drawing/2014/main" val="2294769677"/>
                    </a:ext>
                  </a:extLst>
                </a:gridCol>
                <a:gridCol w="938397">
                  <a:extLst>
                    <a:ext uri="{9D8B030D-6E8A-4147-A177-3AD203B41FA5}">
                      <a16:colId xmlns:a16="http://schemas.microsoft.com/office/drawing/2014/main" val="2532058779"/>
                    </a:ext>
                  </a:extLst>
                </a:gridCol>
                <a:gridCol w="1040150">
                  <a:extLst>
                    <a:ext uri="{9D8B030D-6E8A-4147-A177-3AD203B41FA5}">
                      <a16:colId xmlns:a16="http://schemas.microsoft.com/office/drawing/2014/main" val="4135993952"/>
                    </a:ext>
                  </a:extLst>
                </a:gridCol>
                <a:gridCol w="1027734">
                  <a:extLst>
                    <a:ext uri="{9D8B030D-6E8A-4147-A177-3AD203B41FA5}">
                      <a16:colId xmlns:a16="http://schemas.microsoft.com/office/drawing/2014/main" val="885271802"/>
                    </a:ext>
                  </a:extLst>
                </a:gridCol>
                <a:gridCol w="1719619">
                  <a:extLst>
                    <a:ext uri="{9D8B030D-6E8A-4147-A177-3AD203B41FA5}">
                      <a16:colId xmlns:a16="http://schemas.microsoft.com/office/drawing/2014/main" val="2793192917"/>
                    </a:ext>
                  </a:extLst>
                </a:gridCol>
              </a:tblGrid>
              <a:tr h="420185">
                <a:tc>
                  <a:txBody>
                    <a:bodyPr/>
                    <a:lstStyle/>
                    <a:p>
                      <a:endParaRPr kumimoji="1" lang="ja-JP" altLang="en-US" sz="16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600" b="0" dirty="0">
                          <a:solidFill>
                            <a:schemeClr val="tx1"/>
                          </a:solidFill>
                          <a:latin typeface="ＭＳ ゴシック" panose="020B0609070205080204" pitchFamily="49" charset="-128"/>
                          <a:ea typeface="ＭＳ ゴシック" panose="020B0609070205080204" pitchFamily="49" charset="-128"/>
                        </a:rPr>
                        <a:t>～</a:t>
                      </a:r>
                      <a:r>
                        <a:rPr kumimoji="1" lang="en-US" altLang="ja-JP" sz="1600" b="0" dirty="0">
                          <a:solidFill>
                            <a:schemeClr val="tx1"/>
                          </a:solidFill>
                          <a:latin typeface="ＭＳ ゴシック" panose="020B0609070205080204" pitchFamily="49" charset="-128"/>
                          <a:ea typeface="ＭＳ ゴシック" panose="020B0609070205080204" pitchFamily="49" charset="-128"/>
                        </a:rPr>
                        <a:t>34</a:t>
                      </a:r>
                      <a:r>
                        <a:rPr kumimoji="1" lang="ja-JP" altLang="en-US" sz="1600" b="0" dirty="0">
                          <a:solidFill>
                            <a:schemeClr val="tx1"/>
                          </a:solidFill>
                          <a:latin typeface="ＭＳ ゴシック" panose="020B0609070205080204" pitchFamily="49" charset="-128"/>
                          <a:ea typeface="ＭＳ ゴシック" panose="020B0609070205080204" pitchFamily="49" charset="-128"/>
                        </a:rPr>
                        <a:t>歳</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a:solidFill>
                            <a:schemeClr val="tx1"/>
                          </a:solidFill>
                          <a:latin typeface="ＭＳ ゴシック" panose="020B0609070205080204" pitchFamily="49" charset="-128"/>
                          <a:ea typeface="ＭＳ ゴシック" panose="020B0609070205080204" pitchFamily="49" charset="-128"/>
                        </a:rPr>
                        <a:t>35</a:t>
                      </a:r>
                      <a:r>
                        <a:rPr kumimoji="1" lang="ja-JP" altLang="en-US" sz="1600" b="0">
                          <a:solidFill>
                            <a:schemeClr val="tx1"/>
                          </a:solidFill>
                          <a:latin typeface="ＭＳ ゴシック" panose="020B0609070205080204" pitchFamily="49" charset="-128"/>
                          <a:ea typeface="ＭＳ ゴシック" panose="020B0609070205080204" pitchFamily="49" charset="-128"/>
                        </a:rPr>
                        <a:t>～</a:t>
                      </a:r>
                      <a:r>
                        <a:rPr kumimoji="1" lang="en-US" altLang="ja-JP" sz="1600" b="0">
                          <a:solidFill>
                            <a:schemeClr val="tx1"/>
                          </a:solidFill>
                          <a:latin typeface="ＭＳ ゴシック" panose="020B0609070205080204" pitchFamily="49" charset="-128"/>
                          <a:ea typeface="ＭＳ ゴシック" panose="020B0609070205080204" pitchFamily="49" charset="-128"/>
                        </a:rPr>
                        <a:t>39</a:t>
                      </a:r>
                      <a:endParaRPr kumimoji="1" lang="ja-JP" altLang="en-US" sz="16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a:solidFill>
                            <a:schemeClr val="tx1"/>
                          </a:solidFill>
                          <a:latin typeface="ＭＳ ゴシック" panose="020B0609070205080204" pitchFamily="49" charset="-128"/>
                          <a:ea typeface="ＭＳ ゴシック" panose="020B0609070205080204" pitchFamily="49" charset="-128"/>
                        </a:rPr>
                        <a:t>40</a:t>
                      </a:r>
                      <a:r>
                        <a:rPr kumimoji="1" lang="ja-JP" altLang="en-US" sz="1600" b="0">
                          <a:solidFill>
                            <a:schemeClr val="tx1"/>
                          </a:solidFill>
                          <a:latin typeface="ＭＳ ゴシック" panose="020B0609070205080204" pitchFamily="49" charset="-128"/>
                          <a:ea typeface="ＭＳ ゴシック" panose="020B0609070205080204" pitchFamily="49" charset="-128"/>
                        </a:rPr>
                        <a:t>～</a:t>
                      </a:r>
                      <a:r>
                        <a:rPr kumimoji="1" lang="en-US" altLang="ja-JP" sz="1600" b="0">
                          <a:solidFill>
                            <a:schemeClr val="tx1"/>
                          </a:solidFill>
                          <a:latin typeface="ＭＳ ゴシック" panose="020B0609070205080204" pitchFamily="49" charset="-128"/>
                          <a:ea typeface="ＭＳ ゴシック" panose="020B0609070205080204" pitchFamily="49" charset="-128"/>
                        </a:rPr>
                        <a:t>44</a:t>
                      </a:r>
                      <a:endParaRPr kumimoji="1" lang="ja-JP" altLang="en-US" sz="16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a:solidFill>
                            <a:schemeClr val="tx1"/>
                          </a:solidFill>
                          <a:latin typeface="ＭＳ ゴシック" panose="020B0609070205080204" pitchFamily="49" charset="-128"/>
                          <a:ea typeface="ＭＳ ゴシック" panose="020B0609070205080204" pitchFamily="49" charset="-128"/>
                        </a:rPr>
                        <a:t>45</a:t>
                      </a:r>
                      <a:r>
                        <a:rPr kumimoji="1" lang="ja-JP" altLang="en-US" sz="1600" b="0">
                          <a:solidFill>
                            <a:schemeClr val="tx1"/>
                          </a:solidFill>
                          <a:latin typeface="ＭＳ ゴシック" panose="020B0609070205080204" pitchFamily="49" charset="-128"/>
                          <a:ea typeface="ＭＳ ゴシック" panose="020B0609070205080204" pitchFamily="49" charset="-128"/>
                        </a:rPr>
                        <a:t>～</a:t>
                      </a:r>
                      <a:r>
                        <a:rPr kumimoji="1" lang="en-US" altLang="ja-JP" sz="1600" b="0">
                          <a:solidFill>
                            <a:schemeClr val="tx1"/>
                          </a:solidFill>
                          <a:latin typeface="ＭＳ ゴシック" panose="020B0609070205080204" pitchFamily="49" charset="-128"/>
                          <a:ea typeface="ＭＳ ゴシック" panose="020B0609070205080204" pitchFamily="49" charset="-128"/>
                        </a:rPr>
                        <a:t>49</a:t>
                      </a:r>
                      <a:endParaRPr kumimoji="1" lang="ja-JP" altLang="en-US" sz="16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a:solidFill>
                            <a:schemeClr val="tx1"/>
                          </a:solidFill>
                          <a:latin typeface="ＭＳ ゴシック" panose="020B0609070205080204" pitchFamily="49" charset="-128"/>
                          <a:ea typeface="ＭＳ ゴシック" panose="020B0609070205080204" pitchFamily="49" charset="-128"/>
                        </a:rPr>
                        <a:t>50</a:t>
                      </a:r>
                      <a:r>
                        <a:rPr kumimoji="1" lang="ja-JP" altLang="en-US" sz="1600" b="0">
                          <a:solidFill>
                            <a:schemeClr val="tx1"/>
                          </a:solidFill>
                          <a:latin typeface="ＭＳ ゴシック" panose="020B0609070205080204" pitchFamily="49" charset="-128"/>
                          <a:ea typeface="ＭＳ ゴシック" panose="020B0609070205080204" pitchFamily="49" charset="-128"/>
                        </a:rPr>
                        <a:t>～</a:t>
                      </a:r>
                      <a:r>
                        <a:rPr kumimoji="1" lang="en-US" altLang="ja-JP" sz="1600" b="0">
                          <a:solidFill>
                            <a:schemeClr val="tx1"/>
                          </a:solidFill>
                          <a:latin typeface="ＭＳ ゴシック" panose="020B0609070205080204" pitchFamily="49" charset="-128"/>
                          <a:ea typeface="ＭＳ ゴシック" panose="020B0609070205080204" pitchFamily="49" charset="-128"/>
                        </a:rPr>
                        <a:t>54</a:t>
                      </a:r>
                      <a:endParaRPr kumimoji="1" lang="ja-JP" altLang="en-US" sz="16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a:solidFill>
                            <a:schemeClr val="tx1"/>
                          </a:solidFill>
                          <a:latin typeface="ＭＳ ゴシック" panose="020B0609070205080204" pitchFamily="49" charset="-128"/>
                          <a:ea typeface="ＭＳ ゴシック" panose="020B0609070205080204" pitchFamily="49" charset="-128"/>
                        </a:rPr>
                        <a:t>55</a:t>
                      </a:r>
                      <a:r>
                        <a:rPr kumimoji="1" lang="ja-JP" altLang="en-US" sz="1600" b="0">
                          <a:solidFill>
                            <a:schemeClr val="tx1"/>
                          </a:solidFill>
                          <a:latin typeface="ＭＳ ゴシック" panose="020B0609070205080204" pitchFamily="49" charset="-128"/>
                          <a:ea typeface="ＭＳ ゴシック" panose="020B0609070205080204" pitchFamily="49" charset="-128"/>
                        </a:rPr>
                        <a:t>～</a:t>
                      </a:r>
                      <a:r>
                        <a:rPr kumimoji="1" lang="en-US" altLang="ja-JP" sz="1600" b="0">
                          <a:solidFill>
                            <a:schemeClr val="tx1"/>
                          </a:solidFill>
                          <a:latin typeface="ＭＳ ゴシック" panose="020B0609070205080204" pitchFamily="49" charset="-128"/>
                          <a:ea typeface="ＭＳ ゴシック" panose="020B0609070205080204" pitchFamily="49" charset="-128"/>
                        </a:rPr>
                        <a:t>59</a:t>
                      </a:r>
                      <a:endParaRPr kumimoji="1" lang="ja-JP" altLang="en-US" sz="16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a:solidFill>
                            <a:schemeClr val="tx1"/>
                          </a:solidFill>
                          <a:latin typeface="ＭＳ ゴシック" panose="020B0609070205080204" pitchFamily="49" charset="-128"/>
                          <a:ea typeface="ＭＳ ゴシック" panose="020B0609070205080204" pitchFamily="49" charset="-128"/>
                        </a:rPr>
                        <a:t>60</a:t>
                      </a:r>
                      <a:r>
                        <a:rPr kumimoji="1" lang="ja-JP" altLang="en-US" sz="1600" b="0">
                          <a:solidFill>
                            <a:schemeClr val="tx1"/>
                          </a:solidFill>
                          <a:latin typeface="ＭＳ ゴシック" panose="020B0609070205080204" pitchFamily="49" charset="-128"/>
                          <a:ea typeface="ＭＳ ゴシック" panose="020B0609070205080204" pitchFamily="49" charset="-128"/>
                        </a:rPr>
                        <a:t>～</a:t>
                      </a:r>
                      <a:r>
                        <a:rPr kumimoji="1" lang="en-US" altLang="ja-JP" sz="1600" b="0">
                          <a:solidFill>
                            <a:schemeClr val="tx1"/>
                          </a:solidFill>
                          <a:latin typeface="ＭＳ ゴシック" panose="020B0609070205080204" pitchFamily="49" charset="-128"/>
                          <a:ea typeface="ＭＳ ゴシック" panose="020B0609070205080204" pitchFamily="49" charset="-128"/>
                        </a:rPr>
                        <a:t>64</a:t>
                      </a:r>
                      <a:endParaRPr kumimoji="1" lang="ja-JP" altLang="en-US" sz="16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a:solidFill>
                            <a:schemeClr val="tx1"/>
                          </a:solidFill>
                          <a:latin typeface="ＭＳ ゴシック" panose="020B0609070205080204" pitchFamily="49" charset="-128"/>
                          <a:ea typeface="ＭＳ ゴシック" panose="020B0609070205080204" pitchFamily="49" charset="-128"/>
                        </a:rPr>
                        <a:t>65</a:t>
                      </a:r>
                      <a:r>
                        <a:rPr kumimoji="1" lang="ja-JP" altLang="en-US" sz="1600" b="0">
                          <a:solidFill>
                            <a:schemeClr val="tx1"/>
                          </a:solidFill>
                          <a:latin typeface="ＭＳ ゴシック" panose="020B0609070205080204" pitchFamily="49" charset="-128"/>
                          <a:ea typeface="ＭＳ ゴシック" panose="020B0609070205080204" pitchFamily="49" charset="-128"/>
                        </a:rPr>
                        <a:t>～</a:t>
                      </a:r>
                      <a:r>
                        <a:rPr kumimoji="1" lang="en-US" altLang="ja-JP" sz="1600" b="0">
                          <a:solidFill>
                            <a:schemeClr val="tx1"/>
                          </a:solidFill>
                          <a:latin typeface="ＭＳ ゴシック" panose="020B0609070205080204" pitchFamily="49" charset="-128"/>
                          <a:ea typeface="ＭＳ ゴシック" panose="020B0609070205080204" pitchFamily="49" charset="-128"/>
                        </a:rPr>
                        <a:t>69</a:t>
                      </a:r>
                      <a:endParaRPr kumimoji="1" lang="ja-JP" altLang="en-US" sz="16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a:solidFill>
                            <a:schemeClr val="tx1"/>
                          </a:solidFill>
                          <a:latin typeface="ＭＳ ゴシック" panose="020B0609070205080204" pitchFamily="49" charset="-128"/>
                          <a:ea typeface="ＭＳ ゴシック" panose="020B0609070205080204" pitchFamily="49" charset="-128"/>
                        </a:rPr>
                        <a:t>70</a:t>
                      </a:r>
                      <a:r>
                        <a:rPr kumimoji="1" lang="ja-JP" altLang="en-US" sz="1600" b="0">
                          <a:solidFill>
                            <a:schemeClr val="tx1"/>
                          </a:solidFill>
                          <a:latin typeface="ＭＳ ゴシック" panose="020B0609070205080204" pitchFamily="49" charset="-128"/>
                          <a:ea typeface="ＭＳ ゴシック" panose="020B0609070205080204" pitchFamily="49" charset="-128"/>
                        </a:rPr>
                        <a:t>～</a:t>
                      </a:r>
                      <a:endParaRPr kumimoji="1" lang="ja-JP" altLang="en-US" sz="16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49993553"/>
                  </a:ext>
                </a:extLst>
              </a:tr>
              <a:tr h="341194">
                <a:tc>
                  <a:txBody>
                    <a:bodyPr/>
                    <a:lstStyle/>
                    <a:p>
                      <a:r>
                        <a:rPr kumimoji="1" lang="ja-JP" altLang="en-US" sz="1600" b="0">
                          <a:latin typeface="ＭＳ ゴシック" panose="020B0609070205080204" pitchFamily="49" charset="-128"/>
                          <a:ea typeface="ＭＳ ゴシック" panose="020B0609070205080204" pitchFamily="49" charset="-128"/>
                        </a:rPr>
                        <a:t>婦人用</a:t>
                      </a:r>
                      <a:endParaRPr kumimoji="1" lang="ja-JP" altLang="en-US" sz="1600" b="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a:solidFill>
                            <a:schemeClr val="tx1"/>
                          </a:solidFill>
                          <a:latin typeface="ＭＳ ゴシック" panose="020B0609070205080204" pitchFamily="49" charset="-128"/>
                          <a:ea typeface="ＭＳ ゴシック" panose="020B0609070205080204" pitchFamily="49" charset="-128"/>
                        </a:rPr>
                        <a:t>1,070</a:t>
                      </a:r>
                      <a:endParaRPr kumimoji="1" lang="ja-JP" altLang="en-US" sz="16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a:solidFill>
                            <a:schemeClr val="tx1"/>
                          </a:solidFill>
                          <a:latin typeface="ＭＳ ゴシック" panose="020B0609070205080204" pitchFamily="49" charset="-128"/>
                          <a:ea typeface="ＭＳ ゴシック" panose="020B0609070205080204" pitchFamily="49" charset="-128"/>
                        </a:rPr>
                        <a:t>1,135</a:t>
                      </a:r>
                      <a:endParaRPr kumimoji="1" lang="ja-JP" altLang="en-US" sz="16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a:solidFill>
                            <a:schemeClr val="tx1"/>
                          </a:solidFill>
                          <a:highlight>
                            <a:srgbClr val="FFFF00"/>
                          </a:highlight>
                          <a:latin typeface="ＭＳ ゴシック" panose="020B0609070205080204" pitchFamily="49" charset="-128"/>
                          <a:ea typeface="ＭＳ ゴシック" panose="020B0609070205080204" pitchFamily="49" charset="-128"/>
                        </a:rPr>
                        <a:t>1,778</a:t>
                      </a:r>
                      <a:endParaRPr kumimoji="1" lang="ja-JP" altLang="en-US" sz="1600" b="0" dirty="0">
                        <a:solidFill>
                          <a:schemeClr val="tx1"/>
                        </a:solidFill>
                        <a:highlight>
                          <a:srgbClr val="FFFF00"/>
                        </a:highlight>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a:solidFill>
                            <a:schemeClr val="tx1"/>
                          </a:solidFill>
                          <a:highlight>
                            <a:srgbClr val="FFFF00"/>
                          </a:highlight>
                          <a:latin typeface="ＭＳ ゴシック" panose="020B0609070205080204" pitchFamily="49" charset="-128"/>
                          <a:ea typeface="ＭＳ ゴシック" panose="020B0609070205080204" pitchFamily="49" charset="-128"/>
                        </a:rPr>
                        <a:t>1,535</a:t>
                      </a:r>
                      <a:endParaRPr kumimoji="1" lang="ja-JP" altLang="en-US" sz="1600" b="0" dirty="0">
                        <a:solidFill>
                          <a:schemeClr val="tx1"/>
                        </a:solidFill>
                        <a:highlight>
                          <a:srgbClr val="FFFF00"/>
                        </a:highlight>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a:solidFill>
                            <a:schemeClr val="tx1"/>
                          </a:solidFill>
                          <a:highlight>
                            <a:srgbClr val="FFFF00"/>
                          </a:highlight>
                          <a:latin typeface="ＭＳ ゴシック" panose="020B0609070205080204" pitchFamily="49" charset="-128"/>
                          <a:ea typeface="ＭＳ ゴシック" panose="020B0609070205080204" pitchFamily="49" charset="-128"/>
                        </a:rPr>
                        <a:t>1,641</a:t>
                      </a:r>
                      <a:endParaRPr kumimoji="1" lang="ja-JP" altLang="en-US" sz="1600" b="0" dirty="0">
                        <a:solidFill>
                          <a:schemeClr val="tx1"/>
                        </a:solidFill>
                        <a:highlight>
                          <a:srgbClr val="FFFF00"/>
                        </a:highlight>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a:solidFill>
                            <a:schemeClr val="tx1"/>
                          </a:solidFill>
                          <a:highlight>
                            <a:srgbClr val="FFFF00"/>
                          </a:highlight>
                          <a:latin typeface="ＭＳ ゴシック" panose="020B0609070205080204" pitchFamily="49" charset="-128"/>
                          <a:ea typeface="ＭＳ ゴシック" panose="020B0609070205080204" pitchFamily="49" charset="-128"/>
                        </a:rPr>
                        <a:t>1,552</a:t>
                      </a:r>
                      <a:endParaRPr kumimoji="1" lang="ja-JP" altLang="en-US" sz="1600" b="0" dirty="0">
                        <a:solidFill>
                          <a:schemeClr val="tx1"/>
                        </a:solidFill>
                        <a:highlight>
                          <a:srgbClr val="FFFF00"/>
                        </a:highlight>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a:solidFill>
                            <a:schemeClr val="tx1"/>
                          </a:solidFill>
                          <a:highlight>
                            <a:srgbClr val="FFFF00"/>
                          </a:highlight>
                          <a:latin typeface="ＭＳ ゴシック" panose="020B0609070205080204" pitchFamily="49" charset="-128"/>
                          <a:ea typeface="ＭＳ ゴシック" panose="020B0609070205080204" pitchFamily="49" charset="-128"/>
                        </a:rPr>
                        <a:t>1,536</a:t>
                      </a:r>
                      <a:endParaRPr kumimoji="1" lang="ja-JP" altLang="en-US" sz="1600" b="0" dirty="0">
                        <a:solidFill>
                          <a:schemeClr val="tx1"/>
                        </a:solidFill>
                        <a:highlight>
                          <a:srgbClr val="FFFF00"/>
                        </a:highlight>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a:solidFill>
                            <a:schemeClr val="tx1"/>
                          </a:solidFill>
                          <a:latin typeface="ＭＳ ゴシック" panose="020B0609070205080204" pitchFamily="49" charset="-128"/>
                          <a:ea typeface="ＭＳ ゴシック" panose="020B0609070205080204" pitchFamily="49" charset="-128"/>
                        </a:rPr>
                        <a:t>1,382</a:t>
                      </a:r>
                      <a:endParaRPr kumimoji="1" lang="ja-JP" altLang="en-US" sz="16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a:solidFill>
                            <a:schemeClr val="tx1"/>
                          </a:solidFill>
                          <a:latin typeface="ＭＳ ゴシック" panose="020B0609070205080204" pitchFamily="49" charset="-128"/>
                          <a:ea typeface="ＭＳ ゴシック" panose="020B0609070205080204" pitchFamily="49" charset="-128"/>
                        </a:rPr>
                        <a:t>441</a:t>
                      </a:r>
                      <a:endParaRPr kumimoji="1" lang="ja-JP" altLang="en-US" sz="16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62005691"/>
                  </a:ext>
                </a:extLst>
              </a:tr>
              <a:tr h="272955">
                <a:tc>
                  <a:txBody>
                    <a:bodyPr/>
                    <a:lstStyle/>
                    <a:p>
                      <a:r>
                        <a:rPr kumimoji="1" lang="ja-JP" altLang="en-US" sz="1600" b="0">
                          <a:latin typeface="ＭＳ ゴシック" panose="020B0609070205080204" pitchFamily="49" charset="-128"/>
                          <a:ea typeface="ＭＳ ゴシック" panose="020B0609070205080204" pitchFamily="49" charset="-128"/>
                        </a:rPr>
                        <a:t>紳士服</a:t>
                      </a:r>
                      <a:endParaRPr kumimoji="1" lang="ja-JP" altLang="en-US" sz="1600" b="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a:solidFill>
                            <a:schemeClr val="tx1"/>
                          </a:solidFill>
                          <a:latin typeface="ＭＳ ゴシック" panose="020B0609070205080204" pitchFamily="49" charset="-128"/>
                          <a:ea typeface="ＭＳ ゴシック" panose="020B0609070205080204" pitchFamily="49" charset="-128"/>
                        </a:rPr>
                        <a:t>612</a:t>
                      </a:r>
                      <a:endParaRPr kumimoji="1" lang="ja-JP" altLang="en-US" sz="16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a:solidFill>
                            <a:schemeClr val="tx1"/>
                          </a:solidFill>
                          <a:latin typeface="ＭＳ ゴシック" panose="020B0609070205080204" pitchFamily="49" charset="-128"/>
                          <a:ea typeface="ＭＳ ゴシック" panose="020B0609070205080204" pitchFamily="49" charset="-128"/>
                        </a:rPr>
                        <a:t>745</a:t>
                      </a:r>
                      <a:endParaRPr kumimoji="1" lang="ja-JP" altLang="en-US" sz="16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a:solidFill>
                            <a:schemeClr val="tx1"/>
                          </a:solidFill>
                          <a:latin typeface="ＭＳ ゴシック" panose="020B0609070205080204" pitchFamily="49" charset="-128"/>
                          <a:ea typeface="ＭＳ ゴシック" panose="020B0609070205080204" pitchFamily="49" charset="-128"/>
                        </a:rPr>
                        <a:t>763</a:t>
                      </a:r>
                      <a:endParaRPr kumimoji="1" lang="ja-JP" altLang="en-US" sz="16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a:solidFill>
                            <a:schemeClr val="tx1"/>
                          </a:solidFill>
                          <a:latin typeface="ＭＳ ゴシック" panose="020B0609070205080204" pitchFamily="49" charset="-128"/>
                          <a:ea typeface="ＭＳ ゴシック" panose="020B0609070205080204" pitchFamily="49" charset="-128"/>
                        </a:rPr>
                        <a:t>772</a:t>
                      </a:r>
                      <a:endParaRPr kumimoji="1" lang="ja-JP" altLang="en-US" sz="16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a:solidFill>
                            <a:schemeClr val="tx1"/>
                          </a:solidFill>
                          <a:latin typeface="ＭＳ ゴシック" panose="020B0609070205080204" pitchFamily="49" charset="-128"/>
                          <a:ea typeface="ＭＳ ゴシック" panose="020B0609070205080204" pitchFamily="49" charset="-128"/>
                        </a:rPr>
                        <a:t>847</a:t>
                      </a:r>
                      <a:endParaRPr kumimoji="1" lang="ja-JP" altLang="en-US" sz="16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a:solidFill>
                            <a:schemeClr val="tx1"/>
                          </a:solidFill>
                          <a:latin typeface="ＭＳ ゴシック" panose="020B0609070205080204" pitchFamily="49" charset="-128"/>
                          <a:ea typeface="ＭＳ ゴシック" panose="020B0609070205080204" pitchFamily="49" charset="-128"/>
                        </a:rPr>
                        <a:t>815</a:t>
                      </a:r>
                      <a:endParaRPr kumimoji="1" lang="ja-JP" altLang="en-US" sz="16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a:solidFill>
                            <a:schemeClr val="tx1"/>
                          </a:solidFill>
                          <a:latin typeface="ＭＳ ゴシック" panose="020B0609070205080204" pitchFamily="49" charset="-128"/>
                          <a:ea typeface="ＭＳ ゴシック" panose="020B0609070205080204" pitchFamily="49" charset="-128"/>
                        </a:rPr>
                        <a:t>495</a:t>
                      </a:r>
                      <a:endParaRPr kumimoji="1" lang="ja-JP" altLang="en-US" sz="16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a:solidFill>
                            <a:schemeClr val="tx1"/>
                          </a:solidFill>
                          <a:latin typeface="ＭＳ ゴシック" panose="020B0609070205080204" pitchFamily="49" charset="-128"/>
                          <a:ea typeface="ＭＳ ゴシック" panose="020B0609070205080204" pitchFamily="49" charset="-128"/>
                        </a:rPr>
                        <a:t>284</a:t>
                      </a:r>
                      <a:endParaRPr kumimoji="1" lang="ja-JP" altLang="en-US" sz="16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a:solidFill>
                            <a:schemeClr val="tx1"/>
                          </a:solidFill>
                          <a:latin typeface="ＭＳ ゴシック" panose="020B0609070205080204" pitchFamily="49" charset="-128"/>
                          <a:ea typeface="ＭＳ ゴシック" panose="020B0609070205080204" pitchFamily="49" charset="-128"/>
                        </a:rPr>
                        <a:t>136</a:t>
                      </a:r>
                      <a:endParaRPr kumimoji="1" lang="ja-JP" altLang="en-US" sz="16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2334461"/>
                  </a:ext>
                </a:extLst>
              </a:tr>
              <a:tr h="306164">
                <a:tc>
                  <a:txBody>
                    <a:bodyPr/>
                    <a:lstStyle/>
                    <a:p>
                      <a:r>
                        <a:rPr kumimoji="1" lang="ja-JP" altLang="en-US" sz="1600" b="0">
                          <a:latin typeface="ＭＳ ゴシック" panose="020B0609070205080204" pitchFamily="49" charset="-128"/>
                          <a:ea typeface="ＭＳ ゴシック" panose="020B0609070205080204" pitchFamily="49" charset="-128"/>
                        </a:rPr>
                        <a:t>履物・他</a:t>
                      </a:r>
                      <a:endParaRPr kumimoji="1" lang="ja-JP" altLang="en-US" sz="1600" b="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a:solidFill>
                            <a:schemeClr val="tx1"/>
                          </a:solidFill>
                          <a:latin typeface="ＭＳ ゴシック" panose="020B0609070205080204" pitchFamily="49" charset="-128"/>
                          <a:ea typeface="ＭＳ ゴシック" panose="020B0609070205080204" pitchFamily="49" charset="-128"/>
                        </a:rPr>
                        <a:t>1,054</a:t>
                      </a:r>
                      <a:endParaRPr kumimoji="1" lang="ja-JP" altLang="en-US" sz="16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a:solidFill>
                            <a:schemeClr val="tx1"/>
                          </a:solidFill>
                          <a:latin typeface="ＭＳ ゴシック" panose="020B0609070205080204" pitchFamily="49" charset="-128"/>
                          <a:ea typeface="ＭＳ ゴシック" panose="020B0609070205080204" pitchFamily="49" charset="-128"/>
                        </a:rPr>
                        <a:t>1,668</a:t>
                      </a:r>
                      <a:endParaRPr kumimoji="1" lang="ja-JP" altLang="en-US" sz="16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a:solidFill>
                            <a:schemeClr val="tx1"/>
                          </a:solidFill>
                          <a:latin typeface="ＭＳ ゴシック" panose="020B0609070205080204" pitchFamily="49" charset="-128"/>
                          <a:ea typeface="ＭＳ ゴシック" panose="020B0609070205080204" pitchFamily="49" charset="-128"/>
                        </a:rPr>
                        <a:t>1,527</a:t>
                      </a:r>
                      <a:endParaRPr kumimoji="1" lang="ja-JP" altLang="en-US" sz="16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a:solidFill>
                            <a:schemeClr val="tx1"/>
                          </a:solidFill>
                          <a:latin typeface="ＭＳ ゴシック" panose="020B0609070205080204" pitchFamily="49" charset="-128"/>
                          <a:ea typeface="ＭＳ ゴシック" panose="020B0609070205080204" pitchFamily="49" charset="-128"/>
                        </a:rPr>
                        <a:t>970</a:t>
                      </a:r>
                      <a:endParaRPr kumimoji="1" lang="ja-JP" altLang="en-US" sz="16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a:solidFill>
                            <a:schemeClr val="tx1"/>
                          </a:solidFill>
                          <a:latin typeface="ＭＳ ゴシック" panose="020B0609070205080204" pitchFamily="49" charset="-128"/>
                          <a:ea typeface="ＭＳ ゴシック" panose="020B0609070205080204" pitchFamily="49" charset="-128"/>
                        </a:rPr>
                        <a:t>610</a:t>
                      </a:r>
                      <a:endParaRPr kumimoji="1" lang="ja-JP" altLang="en-US" sz="16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a:solidFill>
                            <a:schemeClr val="tx1"/>
                          </a:solidFill>
                          <a:latin typeface="ＭＳ ゴシック" panose="020B0609070205080204" pitchFamily="49" charset="-128"/>
                          <a:ea typeface="ＭＳ ゴシック" panose="020B0609070205080204" pitchFamily="49" charset="-128"/>
                        </a:rPr>
                        <a:t>539</a:t>
                      </a:r>
                      <a:endParaRPr kumimoji="1" lang="ja-JP" altLang="en-US" sz="16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a:solidFill>
                            <a:schemeClr val="tx1"/>
                          </a:solidFill>
                          <a:latin typeface="ＭＳ ゴシック" panose="020B0609070205080204" pitchFamily="49" charset="-128"/>
                          <a:ea typeface="ＭＳ ゴシック" panose="020B0609070205080204" pitchFamily="49" charset="-128"/>
                        </a:rPr>
                        <a:t>447</a:t>
                      </a:r>
                      <a:endParaRPr kumimoji="1" lang="ja-JP" altLang="en-US" sz="16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a:solidFill>
                            <a:schemeClr val="tx1"/>
                          </a:solidFill>
                          <a:latin typeface="ＭＳ ゴシック" panose="020B0609070205080204" pitchFamily="49" charset="-128"/>
                          <a:ea typeface="ＭＳ ゴシック" panose="020B0609070205080204" pitchFamily="49" charset="-128"/>
                        </a:rPr>
                        <a:t>308</a:t>
                      </a:r>
                      <a:endParaRPr kumimoji="1" lang="ja-JP" altLang="en-US" sz="16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a:solidFill>
                            <a:schemeClr val="tx1"/>
                          </a:solidFill>
                          <a:latin typeface="ＭＳ ゴシック" panose="020B0609070205080204" pitchFamily="49" charset="-128"/>
                          <a:ea typeface="ＭＳ ゴシック" panose="020B0609070205080204" pitchFamily="49" charset="-128"/>
                        </a:rPr>
                        <a:t>146</a:t>
                      </a:r>
                      <a:endParaRPr kumimoji="1" lang="ja-JP" altLang="en-US" sz="16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59132876"/>
                  </a:ext>
                </a:extLst>
              </a:tr>
              <a:tr h="407613">
                <a:tc>
                  <a:txBody>
                    <a:bodyPr/>
                    <a:lstStyle/>
                    <a:p>
                      <a:r>
                        <a:rPr kumimoji="1" lang="ja-JP" altLang="en-US" sz="1600" b="0">
                          <a:latin typeface="ＭＳ ゴシック" panose="020B0609070205080204" pitchFamily="49" charset="-128"/>
                          <a:ea typeface="ＭＳ ゴシック" panose="020B0609070205080204" pitchFamily="49" charset="-128"/>
                        </a:rPr>
                        <a:t>衣類</a:t>
                      </a:r>
                      <a:endParaRPr kumimoji="1" lang="en-US" altLang="ja-JP" sz="1600" b="0">
                        <a:latin typeface="ＭＳ ゴシック" panose="020B0609070205080204" pitchFamily="49" charset="-128"/>
                        <a:ea typeface="ＭＳ ゴシック" panose="020B0609070205080204" pitchFamily="49" charset="-128"/>
                      </a:endParaRPr>
                    </a:p>
                    <a:p>
                      <a:r>
                        <a:rPr kumimoji="1" lang="ja-JP" altLang="en-US" sz="1600" b="0">
                          <a:latin typeface="ＭＳ ゴシック" panose="020B0609070205080204" pitchFamily="49" charset="-128"/>
                          <a:ea typeface="ＭＳ ゴシック" panose="020B0609070205080204" pitchFamily="49" charset="-128"/>
                        </a:rPr>
                        <a:t>（合計）</a:t>
                      </a:r>
                      <a:endParaRPr kumimoji="1" lang="ja-JP" altLang="en-US" sz="1600" b="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a:solidFill>
                            <a:schemeClr val="tx1"/>
                          </a:solidFill>
                          <a:latin typeface="ＭＳ ゴシック" panose="020B0609070205080204" pitchFamily="49" charset="-128"/>
                          <a:ea typeface="ＭＳ ゴシック" panose="020B0609070205080204" pitchFamily="49" charset="-128"/>
                        </a:rPr>
                        <a:t>2,801</a:t>
                      </a:r>
                      <a:endParaRPr kumimoji="1" lang="ja-JP" altLang="en-US" sz="16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a:solidFill>
                            <a:srgbClr val="FF0000"/>
                          </a:solidFill>
                          <a:latin typeface="ＭＳ ゴシック" panose="020B0609070205080204" pitchFamily="49" charset="-128"/>
                          <a:ea typeface="ＭＳ ゴシック" panose="020B0609070205080204" pitchFamily="49" charset="-128"/>
                        </a:rPr>
                        <a:t>4,191</a:t>
                      </a:r>
                      <a:endParaRPr kumimoji="1" lang="ja-JP" altLang="en-US" sz="1600" b="0" dirty="0">
                        <a:solidFill>
                          <a:srgbClr val="FF0000"/>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a:solidFill>
                            <a:schemeClr val="tx1"/>
                          </a:solidFill>
                          <a:latin typeface="ＭＳ ゴシック" panose="020B0609070205080204" pitchFamily="49" charset="-128"/>
                          <a:ea typeface="ＭＳ ゴシック" panose="020B0609070205080204" pitchFamily="49" charset="-128"/>
                        </a:rPr>
                        <a:t>3,824</a:t>
                      </a:r>
                      <a:endParaRPr kumimoji="1" lang="ja-JP" altLang="en-US" sz="16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a:solidFill>
                            <a:schemeClr val="tx1"/>
                          </a:solidFill>
                          <a:latin typeface="ＭＳ ゴシック" panose="020B0609070205080204" pitchFamily="49" charset="-128"/>
                          <a:ea typeface="ＭＳ ゴシック" panose="020B0609070205080204" pitchFamily="49" charset="-128"/>
                        </a:rPr>
                        <a:t>3,383</a:t>
                      </a:r>
                      <a:endParaRPr kumimoji="1" lang="ja-JP" altLang="en-US" sz="16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a:solidFill>
                            <a:schemeClr val="tx1"/>
                          </a:solidFill>
                          <a:latin typeface="ＭＳ ゴシック" panose="020B0609070205080204" pitchFamily="49" charset="-128"/>
                          <a:ea typeface="ＭＳ ゴシック" panose="020B0609070205080204" pitchFamily="49" charset="-128"/>
                        </a:rPr>
                        <a:t>3,009</a:t>
                      </a:r>
                      <a:endParaRPr kumimoji="1" lang="ja-JP" altLang="en-US" sz="16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a:solidFill>
                            <a:schemeClr val="tx1"/>
                          </a:solidFill>
                          <a:latin typeface="ＭＳ ゴシック" panose="020B0609070205080204" pitchFamily="49" charset="-128"/>
                          <a:ea typeface="ＭＳ ゴシック" panose="020B0609070205080204" pitchFamily="49" charset="-128"/>
                        </a:rPr>
                        <a:t>2,890</a:t>
                      </a:r>
                      <a:endParaRPr kumimoji="1" lang="ja-JP" altLang="en-US" sz="16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a:solidFill>
                            <a:schemeClr val="tx1"/>
                          </a:solidFill>
                          <a:latin typeface="ＭＳ ゴシック" panose="020B0609070205080204" pitchFamily="49" charset="-128"/>
                          <a:ea typeface="ＭＳ ゴシック" panose="020B0609070205080204" pitchFamily="49" charset="-128"/>
                        </a:rPr>
                        <a:t>2,324</a:t>
                      </a:r>
                      <a:endParaRPr kumimoji="1" lang="ja-JP" altLang="en-US" sz="16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a:solidFill>
                            <a:schemeClr val="tx1"/>
                          </a:solidFill>
                          <a:latin typeface="ＭＳ ゴシック" panose="020B0609070205080204" pitchFamily="49" charset="-128"/>
                          <a:ea typeface="ＭＳ ゴシック" panose="020B0609070205080204" pitchFamily="49" charset="-128"/>
                        </a:rPr>
                        <a:t>1,241</a:t>
                      </a:r>
                      <a:endParaRPr kumimoji="1" lang="ja-JP" altLang="en-US" sz="16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a:solidFill>
                            <a:schemeClr val="tx1"/>
                          </a:solidFill>
                          <a:latin typeface="ＭＳ ゴシック" panose="020B0609070205080204" pitchFamily="49" charset="-128"/>
                          <a:ea typeface="ＭＳ ゴシック" panose="020B0609070205080204" pitchFamily="49" charset="-128"/>
                        </a:rPr>
                        <a:t>631</a:t>
                      </a:r>
                      <a:endParaRPr kumimoji="1" lang="ja-JP" altLang="en-US" sz="16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22145810"/>
                  </a:ext>
                </a:extLst>
              </a:tr>
              <a:tr h="449070">
                <a:tc>
                  <a:txBody>
                    <a:bodyPr/>
                    <a:lstStyle/>
                    <a:p>
                      <a:r>
                        <a:rPr kumimoji="1" lang="ja-JP" altLang="en-US" sz="1600" b="0">
                          <a:latin typeface="ＭＳ ゴシック" panose="020B0609070205080204" pitchFamily="49" charset="-128"/>
                          <a:ea typeface="ＭＳ ゴシック" panose="020B0609070205080204" pitchFamily="49" charset="-128"/>
                        </a:rPr>
                        <a:t>割合</a:t>
                      </a:r>
                      <a:endParaRPr kumimoji="1" lang="ja-JP" altLang="en-US" sz="1600" b="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a:solidFill>
                            <a:schemeClr val="tx1"/>
                          </a:solidFill>
                          <a:latin typeface="ＭＳ ゴシック" panose="020B0609070205080204" pitchFamily="49" charset="-128"/>
                          <a:ea typeface="ＭＳ ゴシック" panose="020B0609070205080204" pitchFamily="49" charset="-128"/>
                        </a:rPr>
                        <a:t>11</a:t>
                      </a:r>
                      <a:r>
                        <a:rPr kumimoji="1" lang="ja-JP" altLang="en-US" sz="1600" b="0">
                          <a:solidFill>
                            <a:schemeClr val="tx1"/>
                          </a:solidFill>
                          <a:latin typeface="ＭＳ ゴシック" panose="020B0609070205080204" pitchFamily="49" charset="-128"/>
                          <a:ea typeface="ＭＳ ゴシック" panose="020B0609070205080204" pitchFamily="49" charset="-128"/>
                        </a:rPr>
                        <a:t>％</a:t>
                      </a:r>
                      <a:endParaRPr kumimoji="1" lang="ja-JP" altLang="en-US" sz="16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a:solidFill>
                            <a:schemeClr val="tx1"/>
                          </a:solidFill>
                          <a:latin typeface="ＭＳ ゴシック" panose="020B0609070205080204" pitchFamily="49" charset="-128"/>
                          <a:ea typeface="ＭＳ ゴシック" panose="020B0609070205080204" pitchFamily="49" charset="-128"/>
                        </a:rPr>
                        <a:t>16</a:t>
                      </a:r>
                      <a:r>
                        <a:rPr kumimoji="1" lang="ja-JP" altLang="en-US" sz="1600" b="0">
                          <a:solidFill>
                            <a:schemeClr val="tx1"/>
                          </a:solidFill>
                          <a:latin typeface="ＭＳ ゴシック" panose="020B0609070205080204" pitchFamily="49" charset="-128"/>
                          <a:ea typeface="ＭＳ ゴシック" panose="020B0609070205080204" pitchFamily="49" charset="-128"/>
                        </a:rPr>
                        <a:t>％</a:t>
                      </a:r>
                      <a:endParaRPr kumimoji="1" lang="ja-JP" altLang="en-US" sz="16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a:solidFill>
                            <a:schemeClr val="tx1"/>
                          </a:solidFill>
                          <a:latin typeface="ＭＳ ゴシック" panose="020B0609070205080204" pitchFamily="49" charset="-128"/>
                          <a:ea typeface="ＭＳ ゴシック" panose="020B0609070205080204" pitchFamily="49" charset="-128"/>
                        </a:rPr>
                        <a:t>15</a:t>
                      </a:r>
                      <a:r>
                        <a:rPr kumimoji="1" lang="ja-JP" altLang="en-US" sz="1600" b="0">
                          <a:solidFill>
                            <a:schemeClr val="tx1"/>
                          </a:solidFill>
                          <a:latin typeface="ＭＳ ゴシック" panose="020B0609070205080204" pitchFamily="49" charset="-128"/>
                          <a:ea typeface="ＭＳ ゴシック" panose="020B0609070205080204" pitchFamily="49" charset="-128"/>
                        </a:rPr>
                        <a:t>％</a:t>
                      </a:r>
                      <a:endParaRPr kumimoji="1" lang="ja-JP" altLang="en-US" sz="16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a:solidFill>
                            <a:schemeClr val="tx1"/>
                          </a:solidFill>
                          <a:latin typeface="ＭＳ ゴシック" panose="020B0609070205080204" pitchFamily="49" charset="-128"/>
                          <a:ea typeface="ＭＳ ゴシック" panose="020B0609070205080204" pitchFamily="49" charset="-128"/>
                        </a:rPr>
                        <a:t>14</a:t>
                      </a:r>
                      <a:r>
                        <a:rPr kumimoji="1" lang="ja-JP" altLang="en-US" sz="1600" b="0">
                          <a:solidFill>
                            <a:schemeClr val="tx1"/>
                          </a:solidFill>
                          <a:latin typeface="ＭＳ ゴシック" panose="020B0609070205080204" pitchFamily="49" charset="-128"/>
                          <a:ea typeface="ＭＳ ゴシック" panose="020B0609070205080204" pitchFamily="49" charset="-128"/>
                        </a:rPr>
                        <a:t>％</a:t>
                      </a:r>
                      <a:endParaRPr kumimoji="1" lang="ja-JP" altLang="en-US" sz="16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a:solidFill>
                            <a:schemeClr val="tx1"/>
                          </a:solidFill>
                          <a:latin typeface="ＭＳ ゴシック" panose="020B0609070205080204" pitchFamily="49" charset="-128"/>
                          <a:ea typeface="ＭＳ ゴシック" panose="020B0609070205080204" pitchFamily="49" charset="-128"/>
                        </a:rPr>
                        <a:t>14</a:t>
                      </a:r>
                      <a:r>
                        <a:rPr kumimoji="1" lang="ja-JP" altLang="en-US" sz="1600" b="0">
                          <a:solidFill>
                            <a:schemeClr val="tx1"/>
                          </a:solidFill>
                          <a:latin typeface="ＭＳ ゴシック" panose="020B0609070205080204" pitchFamily="49" charset="-128"/>
                          <a:ea typeface="ＭＳ ゴシック" panose="020B0609070205080204" pitchFamily="49" charset="-128"/>
                        </a:rPr>
                        <a:t>％</a:t>
                      </a:r>
                      <a:endParaRPr kumimoji="1" lang="ja-JP" altLang="en-US" sz="16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a:solidFill>
                            <a:schemeClr val="tx1"/>
                          </a:solidFill>
                          <a:latin typeface="ＭＳ ゴシック" panose="020B0609070205080204" pitchFamily="49" charset="-128"/>
                          <a:ea typeface="ＭＳ ゴシック" panose="020B0609070205080204" pitchFamily="49" charset="-128"/>
                        </a:rPr>
                        <a:t>13</a:t>
                      </a:r>
                      <a:r>
                        <a:rPr kumimoji="1" lang="ja-JP" altLang="en-US" sz="1600" b="0">
                          <a:solidFill>
                            <a:schemeClr val="tx1"/>
                          </a:solidFill>
                          <a:latin typeface="ＭＳ ゴシック" panose="020B0609070205080204" pitchFamily="49" charset="-128"/>
                          <a:ea typeface="ＭＳ ゴシック" panose="020B0609070205080204" pitchFamily="49" charset="-128"/>
                        </a:rPr>
                        <a:t>％</a:t>
                      </a:r>
                      <a:endParaRPr kumimoji="1" lang="ja-JP" altLang="en-US" sz="16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a:solidFill>
                            <a:schemeClr val="tx1"/>
                          </a:solidFill>
                          <a:latin typeface="ＭＳ ゴシック" panose="020B0609070205080204" pitchFamily="49" charset="-128"/>
                          <a:ea typeface="ＭＳ ゴシック" panose="020B0609070205080204" pitchFamily="49" charset="-128"/>
                        </a:rPr>
                        <a:t>11</a:t>
                      </a:r>
                      <a:r>
                        <a:rPr kumimoji="1" lang="ja-JP" altLang="en-US" sz="1600" b="0">
                          <a:solidFill>
                            <a:schemeClr val="tx1"/>
                          </a:solidFill>
                          <a:latin typeface="ＭＳ ゴシック" panose="020B0609070205080204" pitchFamily="49" charset="-128"/>
                          <a:ea typeface="ＭＳ ゴシック" panose="020B0609070205080204" pitchFamily="49" charset="-128"/>
                        </a:rPr>
                        <a:t>％</a:t>
                      </a:r>
                      <a:endParaRPr kumimoji="1" lang="ja-JP" altLang="en-US" sz="16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a:solidFill>
                            <a:schemeClr val="tx1"/>
                          </a:solidFill>
                          <a:latin typeface="ＭＳ ゴシック" panose="020B0609070205080204" pitchFamily="49" charset="-128"/>
                          <a:ea typeface="ＭＳ ゴシック" panose="020B0609070205080204" pitchFamily="49" charset="-128"/>
                        </a:rPr>
                        <a:t>10</a:t>
                      </a:r>
                      <a:r>
                        <a:rPr kumimoji="1" lang="ja-JP" altLang="en-US" sz="1600" b="0">
                          <a:solidFill>
                            <a:schemeClr val="tx1"/>
                          </a:solidFill>
                          <a:latin typeface="ＭＳ ゴシック" panose="020B0609070205080204" pitchFamily="49" charset="-128"/>
                          <a:ea typeface="ＭＳ ゴシック" panose="020B0609070205080204" pitchFamily="49" charset="-128"/>
                        </a:rPr>
                        <a:t>％</a:t>
                      </a:r>
                      <a:endParaRPr kumimoji="1" lang="ja-JP" altLang="en-US" sz="16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chemeClr val="tx1"/>
                          </a:solidFill>
                          <a:latin typeface="ＭＳ ゴシック" panose="020B0609070205080204" pitchFamily="49" charset="-128"/>
                          <a:ea typeface="ＭＳ ゴシック" panose="020B0609070205080204" pitchFamily="49" charset="-128"/>
                        </a:rPr>
                        <a:t>8</a:t>
                      </a:r>
                      <a:r>
                        <a:rPr kumimoji="1" lang="ja-JP" altLang="en-US" sz="1600" b="0" dirty="0">
                          <a:solidFill>
                            <a:schemeClr val="tx1"/>
                          </a:solidFill>
                          <a:latin typeface="ＭＳ ゴシック" panose="020B0609070205080204" pitchFamily="49" charset="-128"/>
                          <a:ea typeface="ＭＳ ゴシック" panose="020B0609070205080204" pitchFamily="49"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29082481"/>
                  </a:ext>
                </a:extLst>
              </a:tr>
            </a:tbl>
          </a:graphicData>
        </a:graphic>
      </p:graphicFrame>
      <p:sp>
        <p:nvSpPr>
          <p:cNvPr id="5" name="正方形/長方形 4"/>
          <p:cNvSpPr/>
          <p:nvPr/>
        </p:nvSpPr>
        <p:spPr>
          <a:xfrm>
            <a:off x="-4265" y="0"/>
            <a:ext cx="12104078" cy="112541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dirty="0">
                <a:solidFill>
                  <a:schemeClr val="tx1"/>
                </a:solidFill>
                <a:latin typeface="ＭＳ Ｐゴシック" panose="020B0600070205080204" pitchFamily="50" charset="-128"/>
                <a:ea typeface="ＭＳ Ｐゴシック" panose="020B0600070205080204" pitchFamily="50" charset="-128"/>
              </a:rPr>
              <a:t>年齢別ネット利用</a:t>
            </a:r>
            <a:r>
              <a:rPr kumimoji="1" lang="ja-JP" altLang="en-US" sz="2400" dirty="0">
                <a:solidFill>
                  <a:srgbClr val="FF0000"/>
                </a:solidFill>
                <a:latin typeface="ＭＳ Ｐゴシック" panose="020B0600070205080204" pitchFamily="50" charset="-128"/>
                <a:ea typeface="ＭＳ Ｐゴシック" panose="020B0600070205080204" pitchFamily="50" charset="-128"/>
              </a:rPr>
              <a:t>衣類・履物の</a:t>
            </a:r>
            <a:r>
              <a:rPr kumimoji="1" lang="ja-JP" altLang="en-US" sz="2400" dirty="0">
                <a:solidFill>
                  <a:schemeClr val="tx1"/>
                </a:solidFill>
                <a:latin typeface="ＭＳ Ｐゴシック" panose="020B0600070205080204" pitchFamily="50" charset="-128"/>
                <a:ea typeface="ＭＳ Ｐゴシック" panose="020B0600070205080204" pitchFamily="50" charset="-128"/>
              </a:rPr>
              <a:t>支出総額（総務省家計調査</a:t>
            </a:r>
            <a:r>
              <a:rPr kumimoji="1" lang="en-US" altLang="ja-JP" sz="2400" dirty="0">
                <a:solidFill>
                  <a:schemeClr val="tx1"/>
                </a:solidFill>
                <a:latin typeface="ＭＳ Ｐゴシック" panose="020B0600070205080204" pitchFamily="50" charset="-128"/>
                <a:ea typeface="ＭＳ Ｐゴシック" panose="020B0600070205080204" pitchFamily="50" charset="-128"/>
              </a:rPr>
              <a:t>2021</a:t>
            </a:r>
            <a:r>
              <a:rPr kumimoji="1" lang="ja-JP" altLang="en-US" sz="2400" dirty="0">
                <a:solidFill>
                  <a:schemeClr val="tx1"/>
                </a:solidFill>
                <a:latin typeface="ＭＳ Ｐゴシック" panose="020B0600070205080204" pitchFamily="50" charset="-128"/>
                <a:ea typeface="ＭＳ Ｐゴシック" panose="020B0600070205080204" pitchFamily="50" charset="-128"/>
              </a:rPr>
              <a:t>年</a:t>
            </a:r>
            <a:r>
              <a:rPr kumimoji="1" lang="en-US" altLang="ja-JP" sz="2400" dirty="0">
                <a:solidFill>
                  <a:srgbClr val="FF0000"/>
                </a:solidFill>
                <a:latin typeface="ＭＳ Ｐゴシック" panose="020B0600070205080204" pitchFamily="50" charset="-128"/>
                <a:ea typeface="ＭＳ Ｐゴシック" panose="020B0600070205080204" pitchFamily="50" charset="-128"/>
              </a:rPr>
              <a:t>5</a:t>
            </a:r>
            <a:r>
              <a:rPr kumimoji="1" lang="ja-JP" altLang="en-US" sz="2400" dirty="0">
                <a:solidFill>
                  <a:schemeClr val="tx1"/>
                </a:solidFill>
                <a:latin typeface="ＭＳ Ｐゴシック" panose="020B0600070205080204" pitchFamily="50" charset="-128"/>
                <a:ea typeface="ＭＳ Ｐゴシック" panose="020B0600070205080204" pitchFamily="50" charset="-128"/>
              </a:rPr>
              <a:t>月）</a:t>
            </a:r>
            <a:endParaRPr kumimoji="1" lang="en-US" altLang="ja-JP" sz="2400" dirty="0">
              <a:solidFill>
                <a:schemeClr val="tx1"/>
              </a:solidFill>
              <a:latin typeface="ＭＳ Ｐゴシック" panose="020B0600070205080204" pitchFamily="50" charset="-128"/>
              <a:ea typeface="ＭＳ Ｐゴシック" panose="020B0600070205080204" pitchFamily="50" charset="-128"/>
            </a:endParaRPr>
          </a:p>
          <a:p>
            <a:r>
              <a:rPr kumimoji="1" lang="en-US" altLang="ja-JP" sz="2400" dirty="0">
                <a:solidFill>
                  <a:schemeClr val="tx1"/>
                </a:solidFill>
                <a:latin typeface="ＭＳ Ｐゴシック" panose="020B0600070205080204" pitchFamily="50" charset="-128"/>
                <a:ea typeface="ＭＳ Ｐゴシック" panose="020B0600070205080204" pitchFamily="50" charset="-128"/>
              </a:rPr>
              <a:t>2</a:t>
            </a:r>
            <a:r>
              <a:rPr kumimoji="1" lang="ja-JP" altLang="en-US" sz="2400" dirty="0">
                <a:solidFill>
                  <a:schemeClr val="tx1"/>
                </a:solidFill>
                <a:latin typeface="ＭＳ Ｐゴシック" panose="020B0600070205080204" pitchFamily="50" charset="-128"/>
                <a:ea typeface="ＭＳ Ｐゴシック" panose="020B0600070205080204" pitchFamily="50" charset="-128"/>
              </a:rPr>
              <a:t>人以上の世帯</a:t>
            </a:r>
          </a:p>
        </p:txBody>
      </p:sp>
      <p:sp>
        <p:nvSpPr>
          <p:cNvPr id="2" name="正方形/長方形 1"/>
          <p:cNvSpPr/>
          <p:nvPr/>
        </p:nvSpPr>
        <p:spPr>
          <a:xfrm>
            <a:off x="180112" y="6241478"/>
            <a:ext cx="12173082" cy="47244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chemeClr val="tx1"/>
                </a:solidFill>
              </a:rPr>
              <a:t>総務省家計調査「紳士服衣類」「婦人用衣類」「履物」「その他の衣類」</a:t>
            </a:r>
            <a:r>
              <a:rPr kumimoji="1" lang="en-US" altLang="ja-JP" sz="1000" dirty="0">
                <a:solidFill>
                  <a:schemeClr val="tx1"/>
                </a:solidFill>
              </a:rPr>
              <a:t>2021</a:t>
            </a:r>
            <a:r>
              <a:rPr kumimoji="1" lang="ja-JP" altLang="en-US" sz="1000" dirty="0">
                <a:solidFill>
                  <a:schemeClr val="tx1"/>
                </a:solidFill>
              </a:rPr>
              <a:t>年</a:t>
            </a:r>
            <a:r>
              <a:rPr kumimoji="1" lang="en-US" altLang="ja-JP" sz="1000" dirty="0">
                <a:solidFill>
                  <a:schemeClr val="tx1"/>
                </a:solidFill>
              </a:rPr>
              <a:t>5</a:t>
            </a:r>
            <a:r>
              <a:rPr kumimoji="1" lang="ja-JP" altLang="en-US" sz="1000" dirty="0">
                <a:solidFill>
                  <a:schemeClr val="tx1"/>
                </a:solidFill>
              </a:rPr>
              <a:t>月　</a:t>
            </a:r>
            <a:r>
              <a:rPr kumimoji="1" lang="en-US" altLang="ja-JP" sz="1000" dirty="0">
                <a:solidFill>
                  <a:schemeClr val="tx1"/>
                </a:solidFill>
              </a:rPr>
              <a:t>2</a:t>
            </a:r>
            <a:r>
              <a:rPr kumimoji="1" lang="ja-JP" altLang="en-US" sz="1000" dirty="0">
                <a:solidFill>
                  <a:schemeClr val="tx1"/>
                </a:solidFill>
              </a:rPr>
              <a:t>人以上の世帯（就業なし）、</a:t>
            </a:r>
            <a:r>
              <a:rPr kumimoji="1" lang="en-US" altLang="ja-JP" sz="1000" dirty="0">
                <a:solidFill>
                  <a:schemeClr val="tx1"/>
                </a:solidFill>
              </a:rPr>
              <a:t>70</a:t>
            </a:r>
            <a:r>
              <a:rPr kumimoji="1" lang="ja-JP" altLang="en-US" sz="1000" dirty="0">
                <a:solidFill>
                  <a:schemeClr val="tx1"/>
                </a:solidFill>
              </a:rPr>
              <a:t>歳以降の平均は</a:t>
            </a:r>
            <a:r>
              <a:rPr kumimoji="1" lang="en-US" altLang="ja-JP" sz="1000" dirty="0">
                <a:solidFill>
                  <a:schemeClr val="tx1"/>
                </a:solidFill>
              </a:rPr>
              <a:t>70</a:t>
            </a:r>
            <a:r>
              <a:rPr kumimoji="1" lang="ja-JP" altLang="en-US" sz="1000" dirty="0">
                <a:solidFill>
                  <a:schemeClr val="tx1"/>
                </a:solidFill>
              </a:rPr>
              <a:t>～</a:t>
            </a:r>
            <a:r>
              <a:rPr kumimoji="1" lang="en-US" altLang="ja-JP" sz="1000" dirty="0">
                <a:solidFill>
                  <a:schemeClr val="tx1"/>
                </a:solidFill>
              </a:rPr>
              <a:t>74</a:t>
            </a:r>
            <a:r>
              <a:rPr kumimoji="1" lang="ja-JP" altLang="en-US" sz="1000" dirty="0">
                <a:solidFill>
                  <a:schemeClr val="tx1"/>
                </a:solidFill>
              </a:rPr>
              <a:t>（</a:t>
            </a:r>
            <a:r>
              <a:rPr kumimoji="1" lang="en-US" altLang="ja-JP" sz="1000" dirty="0">
                <a:solidFill>
                  <a:schemeClr val="tx1"/>
                </a:solidFill>
              </a:rPr>
              <a:t>937</a:t>
            </a:r>
            <a:r>
              <a:rPr kumimoji="1" lang="ja-JP" altLang="en-US" sz="1000" dirty="0">
                <a:solidFill>
                  <a:schemeClr val="tx1"/>
                </a:solidFill>
              </a:rPr>
              <a:t>）、</a:t>
            </a:r>
            <a:r>
              <a:rPr kumimoji="1" lang="en-US" altLang="ja-JP" sz="1000" dirty="0">
                <a:solidFill>
                  <a:schemeClr val="tx1"/>
                </a:solidFill>
              </a:rPr>
              <a:t>75</a:t>
            </a:r>
            <a:r>
              <a:rPr kumimoji="1" lang="ja-JP" altLang="en-US" sz="1000" dirty="0">
                <a:solidFill>
                  <a:schemeClr val="tx1"/>
                </a:solidFill>
              </a:rPr>
              <a:t>～</a:t>
            </a:r>
            <a:r>
              <a:rPr kumimoji="1" lang="en-US" altLang="ja-JP" sz="1000" dirty="0">
                <a:solidFill>
                  <a:schemeClr val="tx1"/>
                </a:solidFill>
              </a:rPr>
              <a:t>79</a:t>
            </a:r>
            <a:r>
              <a:rPr kumimoji="1" lang="ja-JP" altLang="en-US" sz="1000" dirty="0">
                <a:solidFill>
                  <a:schemeClr val="tx1"/>
                </a:solidFill>
              </a:rPr>
              <a:t>（</a:t>
            </a:r>
            <a:r>
              <a:rPr kumimoji="1" lang="en-US" altLang="ja-JP" sz="1000" dirty="0">
                <a:solidFill>
                  <a:schemeClr val="tx1"/>
                </a:solidFill>
              </a:rPr>
              <a:t>585</a:t>
            </a:r>
            <a:r>
              <a:rPr kumimoji="1" lang="ja-JP" altLang="en-US" sz="1000" dirty="0">
                <a:solidFill>
                  <a:schemeClr val="tx1"/>
                </a:solidFill>
              </a:rPr>
              <a:t>）、</a:t>
            </a:r>
            <a:r>
              <a:rPr kumimoji="1" lang="en-US" altLang="ja-JP" sz="1000" dirty="0">
                <a:solidFill>
                  <a:schemeClr val="tx1"/>
                </a:solidFill>
              </a:rPr>
              <a:t>80</a:t>
            </a:r>
            <a:r>
              <a:rPr kumimoji="1" lang="ja-JP" altLang="en-US" sz="1000" dirty="0">
                <a:solidFill>
                  <a:schemeClr val="tx1"/>
                </a:solidFill>
              </a:rPr>
              <a:t>～</a:t>
            </a:r>
            <a:r>
              <a:rPr kumimoji="1" lang="en-US" altLang="ja-JP" sz="1000" dirty="0">
                <a:solidFill>
                  <a:schemeClr val="tx1"/>
                </a:solidFill>
              </a:rPr>
              <a:t>84</a:t>
            </a:r>
            <a:r>
              <a:rPr kumimoji="1" lang="ja-JP" altLang="en-US" sz="1000" dirty="0">
                <a:solidFill>
                  <a:schemeClr val="tx1"/>
                </a:solidFill>
              </a:rPr>
              <a:t>（</a:t>
            </a:r>
            <a:r>
              <a:rPr kumimoji="1" lang="en-US" altLang="ja-JP" sz="1000" dirty="0">
                <a:solidFill>
                  <a:schemeClr val="tx1"/>
                </a:solidFill>
              </a:rPr>
              <a:t>425</a:t>
            </a:r>
            <a:r>
              <a:rPr kumimoji="1" lang="ja-JP" altLang="en-US" sz="1000" dirty="0">
                <a:solidFill>
                  <a:schemeClr val="tx1"/>
                </a:solidFill>
              </a:rPr>
              <a:t>）、</a:t>
            </a:r>
            <a:r>
              <a:rPr kumimoji="1" lang="en-US" altLang="ja-JP" sz="1000" dirty="0">
                <a:solidFill>
                  <a:schemeClr val="tx1"/>
                </a:solidFill>
              </a:rPr>
              <a:t>85</a:t>
            </a:r>
            <a:r>
              <a:rPr kumimoji="1" lang="ja-JP" altLang="en-US" sz="1000" dirty="0">
                <a:solidFill>
                  <a:schemeClr val="tx1"/>
                </a:solidFill>
              </a:rPr>
              <a:t>～（</a:t>
            </a:r>
            <a:r>
              <a:rPr kumimoji="1" lang="en-US" altLang="ja-JP" sz="1000" dirty="0">
                <a:solidFill>
                  <a:schemeClr val="tx1"/>
                </a:solidFill>
              </a:rPr>
              <a:t>580</a:t>
            </a:r>
            <a:r>
              <a:rPr kumimoji="1" lang="ja-JP" altLang="en-US" sz="1000" dirty="0">
                <a:solidFill>
                  <a:schemeClr val="tx1"/>
                </a:solidFill>
              </a:rPr>
              <a:t>）</a:t>
            </a:r>
          </a:p>
        </p:txBody>
      </p:sp>
      <p:sp>
        <p:nvSpPr>
          <p:cNvPr id="7" name="正方形/長方形 6"/>
          <p:cNvSpPr/>
          <p:nvPr/>
        </p:nvSpPr>
        <p:spPr>
          <a:xfrm>
            <a:off x="0" y="4749352"/>
            <a:ext cx="12192000" cy="134253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tx1"/>
                </a:solidFill>
                <a:latin typeface="ＭＳ ゴシック" panose="020B0609070205080204" pitchFamily="49" charset="-128"/>
                <a:ea typeface="ＭＳ ゴシック" panose="020B0609070205080204" pitchFamily="49" charset="-128"/>
              </a:rPr>
              <a:t>衣類の購入は</a:t>
            </a:r>
            <a:r>
              <a:rPr kumimoji="1" lang="en-US" altLang="ja-JP" sz="2000" b="1" dirty="0">
                <a:solidFill>
                  <a:schemeClr val="tx1"/>
                </a:solidFill>
                <a:latin typeface="ＭＳ ゴシック" panose="020B0609070205080204" pitchFamily="49" charset="-128"/>
                <a:ea typeface="ＭＳ ゴシック" panose="020B0609070205080204" pitchFamily="49" charset="-128"/>
              </a:rPr>
              <a:t>30</a:t>
            </a:r>
            <a:r>
              <a:rPr kumimoji="1" lang="ja-JP" altLang="en-US" sz="2000" b="1" dirty="0">
                <a:solidFill>
                  <a:schemeClr val="tx1"/>
                </a:solidFill>
                <a:latin typeface="ＭＳ ゴシック" panose="020B0609070205080204" pitchFamily="49" charset="-128"/>
                <a:ea typeface="ＭＳ ゴシック" panose="020B0609070205080204" pitchFamily="49" charset="-128"/>
              </a:rPr>
              <a:t>代後半（育児・専業主婦）が多く、次に</a:t>
            </a:r>
            <a:r>
              <a:rPr kumimoji="1" lang="en-US" altLang="ja-JP" sz="2000" b="1" dirty="0">
                <a:solidFill>
                  <a:schemeClr val="tx1"/>
                </a:solidFill>
                <a:latin typeface="ＭＳ ゴシック" panose="020B0609070205080204" pitchFamily="49" charset="-128"/>
                <a:ea typeface="ＭＳ ゴシック" panose="020B0609070205080204" pitchFamily="49" charset="-128"/>
              </a:rPr>
              <a:t>40</a:t>
            </a:r>
            <a:r>
              <a:rPr kumimoji="1" lang="ja-JP" altLang="en-US" sz="2000" b="1" dirty="0">
                <a:solidFill>
                  <a:schemeClr val="tx1"/>
                </a:solidFill>
                <a:latin typeface="ＭＳ ゴシック" panose="020B0609070205080204" pitchFamily="49" charset="-128"/>
                <a:ea typeface="ＭＳ ゴシック" panose="020B0609070205080204" pitchFamily="49" charset="-128"/>
              </a:rPr>
              <a:t>代、</a:t>
            </a:r>
            <a:r>
              <a:rPr kumimoji="1" lang="en-US" altLang="ja-JP" sz="2000" b="1" dirty="0">
                <a:solidFill>
                  <a:schemeClr val="tx1"/>
                </a:solidFill>
                <a:latin typeface="ＭＳ ゴシック" panose="020B0609070205080204" pitchFamily="49" charset="-128"/>
                <a:ea typeface="ＭＳ ゴシック" panose="020B0609070205080204" pitchFamily="49" charset="-128"/>
              </a:rPr>
              <a:t>50</a:t>
            </a:r>
            <a:r>
              <a:rPr kumimoji="1" lang="ja-JP" altLang="en-US" sz="2000" b="1" dirty="0">
                <a:solidFill>
                  <a:schemeClr val="tx1"/>
                </a:solidFill>
                <a:latin typeface="ＭＳ ゴシック" panose="020B0609070205080204" pitchFamily="49" charset="-128"/>
                <a:ea typeface="ＭＳ ゴシック" panose="020B0609070205080204" pitchFamily="49" charset="-128"/>
              </a:rPr>
              <a:t>代後半。</a:t>
            </a:r>
            <a:endParaRPr kumimoji="1" lang="en-US" altLang="ja-JP" sz="2000" b="1" dirty="0">
              <a:solidFill>
                <a:schemeClr val="tx1"/>
              </a:solidFill>
              <a:latin typeface="ＭＳ ゴシック" panose="020B0609070205080204" pitchFamily="49" charset="-128"/>
              <a:ea typeface="ＭＳ ゴシック" panose="020B0609070205080204" pitchFamily="49" charset="-128"/>
            </a:endParaRPr>
          </a:p>
          <a:p>
            <a:r>
              <a:rPr kumimoji="1" lang="ja-JP" altLang="en-US" sz="2000" b="1" dirty="0">
                <a:solidFill>
                  <a:srgbClr val="FF0000"/>
                </a:solidFill>
                <a:latin typeface="ＭＳ ゴシック" panose="020B0609070205080204" pitchFamily="49" charset="-128"/>
                <a:ea typeface="ＭＳ ゴシック" panose="020B0609070205080204" pitchFamily="49" charset="-128"/>
              </a:rPr>
              <a:t>婦人服は</a:t>
            </a:r>
            <a:r>
              <a:rPr kumimoji="1" lang="en-US" altLang="ja-JP" sz="2000" b="1" dirty="0">
                <a:solidFill>
                  <a:srgbClr val="FF0000"/>
                </a:solidFill>
                <a:latin typeface="ＭＳ ゴシック" panose="020B0609070205080204" pitchFamily="49" charset="-128"/>
                <a:ea typeface="ＭＳ ゴシック" panose="020B0609070205080204" pitchFamily="49" charset="-128"/>
              </a:rPr>
              <a:t>30</a:t>
            </a:r>
            <a:r>
              <a:rPr kumimoji="1" lang="ja-JP" altLang="en-US" sz="2000" b="1" dirty="0">
                <a:solidFill>
                  <a:srgbClr val="FF0000"/>
                </a:solidFill>
                <a:latin typeface="ＭＳ ゴシック" panose="020B0609070205080204" pitchFamily="49" charset="-128"/>
                <a:ea typeface="ＭＳ ゴシック" panose="020B0609070205080204" pitchFamily="49" charset="-128"/>
              </a:rPr>
              <a:t>代よりも</a:t>
            </a:r>
            <a:r>
              <a:rPr kumimoji="1" lang="en-US" altLang="ja-JP" sz="2000" b="1" dirty="0">
                <a:solidFill>
                  <a:srgbClr val="FF0000"/>
                </a:solidFill>
                <a:latin typeface="ＭＳ ゴシック" panose="020B0609070205080204" pitchFamily="49" charset="-128"/>
                <a:ea typeface="ＭＳ ゴシック" panose="020B0609070205080204" pitchFamily="49" charset="-128"/>
              </a:rPr>
              <a:t>40</a:t>
            </a:r>
            <a:r>
              <a:rPr kumimoji="1" lang="ja-JP" altLang="en-US" sz="2000" b="1" dirty="0">
                <a:solidFill>
                  <a:srgbClr val="FF0000"/>
                </a:solidFill>
                <a:latin typeface="ＭＳ ゴシック" panose="020B0609070205080204" pitchFamily="49" charset="-128"/>
                <a:ea typeface="ＭＳ ゴシック" panose="020B0609070205080204" pitchFamily="49" charset="-128"/>
              </a:rPr>
              <a:t>代前半、</a:t>
            </a:r>
            <a:r>
              <a:rPr kumimoji="1" lang="en-US" altLang="ja-JP" sz="2000" b="1" dirty="0">
                <a:solidFill>
                  <a:srgbClr val="FF0000"/>
                </a:solidFill>
                <a:latin typeface="ＭＳ ゴシック" panose="020B0609070205080204" pitchFamily="49" charset="-128"/>
                <a:ea typeface="ＭＳ ゴシック" panose="020B0609070205080204" pitchFamily="49" charset="-128"/>
              </a:rPr>
              <a:t>50</a:t>
            </a:r>
            <a:r>
              <a:rPr kumimoji="1" lang="ja-JP" altLang="en-US" sz="2000" b="1" dirty="0">
                <a:solidFill>
                  <a:srgbClr val="FF0000"/>
                </a:solidFill>
                <a:latin typeface="ＭＳ ゴシック" panose="020B0609070205080204" pitchFamily="49" charset="-128"/>
                <a:ea typeface="ＭＳ ゴシック" panose="020B0609070205080204" pitchFamily="49" charset="-128"/>
              </a:rPr>
              <a:t>代、</a:t>
            </a:r>
            <a:r>
              <a:rPr kumimoji="1" lang="en-US" altLang="ja-JP" sz="2000" b="1" dirty="0">
                <a:solidFill>
                  <a:srgbClr val="FF0000"/>
                </a:solidFill>
                <a:latin typeface="ＭＳ ゴシック" panose="020B0609070205080204" pitchFamily="49" charset="-128"/>
                <a:ea typeface="ＭＳ ゴシック" panose="020B0609070205080204" pitchFamily="49" charset="-128"/>
              </a:rPr>
              <a:t>60</a:t>
            </a:r>
            <a:r>
              <a:rPr kumimoji="1" lang="ja-JP" altLang="en-US" sz="2000" b="1" dirty="0">
                <a:solidFill>
                  <a:srgbClr val="FF0000"/>
                </a:solidFill>
                <a:latin typeface="ＭＳ ゴシック" panose="020B0609070205080204" pitchFamily="49" charset="-128"/>
                <a:ea typeface="ＭＳ ゴシック" panose="020B0609070205080204" pitchFamily="49" charset="-128"/>
              </a:rPr>
              <a:t>代ともに多く、男性の</a:t>
            </a:r>
            <a:r>
              <a:rPr kumimoji="1" lang="en-US" altLang="ja-JP" sz="2000" b="1" dirty="0">
                <a:solidFill>
                  <a:srgbClr val="FF0000"/>
                </a:solidFill>
                <a:latin typeface="ＭＳ ゴシック" panose="020B0609070205080204" pitchFamily="49" charset="-128"/>
                <a:ea typeface="ＭＳ ゴシック" panose="020B0609070205080204" pitchFamily="49" charset="-128"/>
              </a:rPr>
              <a:t>2</a:t>
            </a:r>
            <a:r>
              <a:rPr kumimoji="1" lang="ja-JP" altLang="en-US" sz="2000" b="1" dirty="0">
                <a:solidFill>
                  <a:srgbClr val="FF0000"/>
                </a:solidFill>
                <a:latin typeface="ＭＳ ゴシック" panose="020B0609070205080204" pitchFamily="49" charset="-128"/>
                <a:ea typeface="ＭＳ ゴシック" panose="020B0609070205080204" pitchFamily="49" charset="-128"/>
              </a:rPr>
              <a:t>倍。</a:t>
            </a:r>
            <a:endParaRPr kumimoji="1" lang="en-US" altLang="ja-JP" sz="2000" b="1" dirty="0">
              <a:solidFill>
                <a:srgbClr val="FF0000"/>
              </a:solidFill>
              <a:latin typeface="ＭＳ ゴシック" panose="020B0609070205080204" pitchFamily="49" charset="-128"/>
              <a:ea typeface="ＭＳ ゴシック" panose="020B0609070205080204" pitchFamily="49" charset="-128"/>
            </a:endParaRPr>
          </a:p>
          <a:p>
            <a:r>
              <a:rPr kumimoji="1" lang="en-US" altLang="ja-JP" sz="2000" dirty="0">
                <a:solidFill>
                  <a:schemeClr val="tx1"/>
                </a:solidFill>
              </a:rPr>
              <a:t>2021</a:t>
            </a:r>
            <a:r>
              <a:rPr kumimoji="1" lang="ja-JP" altLang="en-US" sz="2000" dirty="0">
                <a:solidFill>
                  <a:schemeClr val="tx1"/>
                </a:solidFill>
              </a:rPr>
              <a:t>年</a:t>
            </a:r>
            <a:r>
              <a:rPr kumimoji="1" lang="en-US" altLang="ja-JP" sz="2000" dirty="0">
                <a:solidFill>
                  <a:schemeClr val="tx1"/>
                </a:solidFill>
              </a:rPr>
              <a:t>5</a:t>
            </a:r>
            <a:r>
              <a:rPr kumimoji="1" lang="ja-JP" altLang="en-US" sz="2000" dirty="0">
                <a:solidFill>
                  <a:schemeClr val="tx1"/>
                </a:solidFill>
              </a:rPr>
              <a:t>月は前年同月比で</a:t>
            </a:r>
            <a:r>
              <a:rPr kumimoji="1" lang="ja-JP" altLang="en-US" sz="2000" dirty="0">
                <a:solidFill>
                  <a:srgbClr val="FF0000"/>
                </a:solidFill>
              </a:rPr>
              <a:t>衣類１％</a:t>
            </a:r>
            <a:r>
              <a:rPr kumimoji="1" lang="ja-JP" altLang="en-US" sz="2000" dirty="0">
                <a:solidFill>
                  <a:schemeClr val="tx1"/>
                </a:solidFill>
              </a:rPr>
              <a:t>、食料３％、旅行</a:t>
            </a:r>
            <a:r>
              <a:rPr kumimoji="1" lang="en-US" altLang="ja-JP" sz="2000" dirty="0">
                <a:solidFill>
                  <a:schemeClr val="tx1"/>
                </a:solidFill>
              </a:rPr>
              <a:t>5</a:t>
            </a:r>
            <a:r>
              <a:rPr kumimoji="1" lang="ja-JP" altLang="en-US" sz="2000" dirty="0">
                <a:solidFill>
                  <a:schemeClr val="tx1"/>
                </a:solidFill>
              </a:rPr>
              <a:t>％増加</a:t>
            </a:r>
            <a:endParaRPr kumimoji="1" lang="en-US" altLang="ja-JP" sz="2000" b="1" dirty="0">
              <a:solidFill>
                <a:srgbClr val="FF0000"/>
              </a:solidFill>
              <a:latin typeface="ＭＳ ゴシック" panose="020B0609070205080204" pitchFamily="49" charset="-128"/>
              <a:ea typeface="ＭＳ ゴシック" panose="020B0609070205080204" pitchFamily="49" charset="-128"/>
            </a:endParaRPr>
          </a:p>
          <a:p>
            <a:r>
              <a:rPr kumimoji="1" lang="en-US" altLang="ja-JP" sz="1200" dirty="0">
                <a:solidFill>
                  <a:schemeClr val="tx1"/>
                </a:solidFill>
                <a:latin typeface="ＭＳ ゴシック" panose="020B0609070205080204" pitchFamily="49" charset="-128"/>
                <a:ea typeface="ＭＳ ゴシック" panose="020B0609070205080204" pitchFamily="49" charset="-128"/>
              </a:rPr>
              <a:t>70</a:t>
            </a:r>
            <a:r>
              <a:rPr kumimoji="1" lang="ja-JP" altLang="en-US" sz="1200" dirty="0">
                <a:solidFill>
                  <a:schemeClr val="tx1"/>
                </a:solidFill>
                <a:latin typeface="ＭＳ ゴシック" panose="020B0609070205080204" pitchFamily="49" charset="-128"/>
                <a:ea typeface="ＭＳ ゴシック" panose="020B0609070205080204" pitchFamily="49" charset="-128"/>
              </a:rPr>
              <a:t>歳以上</a:t>
            </a:r>
            <a:r>
              <a:rPr kumimoji="1" lang="en-US" altLang="ja-JP" sz="1200" dirty="0">
                <a:solidFill>
                  <a:schemeClr val="tx1"/>
                </a:solidFill>
                <a:latin typeface="ＭＳ ゴシック" panose="020B0609070205080204" pitchFamily="49" charset="-128"/>
                <a:ea typeface="ＭＳ ゴシック" panose="020B0609070205080204" pitchFamily="49" charset="-128"/>
              </a:rPr>
              <a:t>85</a:t>
            </a:r>
            <a:r>
              <a:rPr kumimoji="1" lang="ja-JP" altLang="en-US" sz="1200" dirty="0">
                <a:solidFill>
                  <a:schemeClr val="tx1"/>
                </a:solidFill>
                <a:latin typeface="ＭＳ ゴシック" panose="020B0609070205080204" pitchFamily="49" charset="-128"/>
                <a:ea typeface="ＭＳ ゴシック" panose="020B0609070205080204" pitchFamily="49" charset="-128"/>
              </a:rPr>
              <a:t>歳までの平均は、衣類</a:t>
            </a:r>
            <a:r>
              <a:rPr kumimoji="1" lang="en-US" altLang="ja-JP" sz="1200" dirty="0">
                <a:solidFill>
                  <a:schemeClr val="tx1"/>
                </a:solidFill>
                <a:latin typeface="ＭＳ ゴシック" panose="020B0609070205080204" pitchFamily="49" charset="-128"/>
                <a:ea typeface="ＭＳ ゴシック" panose="020B0609070205080204" pitchFamily="49" charset="-128"/>
              </a:rPr>
              <a:t>632</a:t>
            </a:r>
            <a:r>
              <a:rPr kumimoji="1" lang="ja-JP" altLang="en-US" sz="1200" dirty="0">
                <a:solidFill>
                  <a:schemeClr val="tx1"/>
                </a:solidFill>
                <a:latin typeface="ＭＳ ゴシック" panose="020B0609070205080204" pitchFamily="49" charset="-128"/>
                <a:ea typeface="ＭＳ ゴシック" panose="020B0609070205080204" pitchFamily="49" charset="-128"/>
              </a:rPr>
              <a:t>、婦人用衣類</a:t>
            </a:r>
            <a:r>
              <a:rPr kumimoji="1" lang="en-US" altLang="ja-JP" sz="1200" dirty="0">
                <a:solidFill>
                  <a:schemeClr val="tx1"/>
                </a:solidFill>
                <a:latin typeface="ＭＳ ゴシック" panose="020B0609070205080204" pitchFamily="49" charset="-128"/>
                <a:ea typeface="ＭＳ ゴシック" panose="020B0609070205080204" pitchFamily="49" charset="-128"/>
              </a:rPr>
              <a:t>441</a:t>
            </a:r>
            <a:r>
              <a:rPr kumimoji="1" lang="ja-JP" altLang="en-US" sz="1200" dirty="0">
                <a:solidFill>
                  <a:schemeClr val="tx1"/>
                </a:solidFill>
                <a:latin typeface="ＭＳ ゴシック" panose="020B0609070205080204" pitchFamily="49" charset="-128"/>
                <a:ea typeface="ＭＳ ゴシック" panose="020B0609070205080204" pitchFamily="49" charset="-128"/>
              </a:rPr>
              <a:t>、履物・その他</a:t>
            </a:r>
            <a:r>
              <a:rPr kumimoji="1" lang="en-US" altLang="ja-JP" sz="1200" dirty="0">
                <a:solidFill>
                  <a:schemeClr val="tx1"/>
                </a:solidFill>
                <a:latin typeface="ＭＳ ゴシック" panose="020B0609070205080204" pitchFamily="49" charset="-128"/>
                <a:ea typeface="ＭＳ ゴシック" panose="020B0609070205080204" pitchFamily="49" charset="-128"/>
              </a:rPr>
              <a:t>146</a:t>
            </a:r>
            <a:r>
              <a:rPr kumimoji="1" lang="ja-JP" altLang="en-US" sz="1200" dirty="0">
                <a:solidFill>
                  <a:schemeClr val="tx1"/>
                </a:solidFill>
                <a:latin typeface="ＭＳ ゴシック" panose="020B0609070205080204" pitchFamily="49" charset="-128"/>
                <a:ea typeface="ＭＳ ゴシック" panose="020B0609070205080204" pitchFamily="49" charset="-128"/>
              </a:rPr>
              <a:t>で合計</a:t>
            </a:r>
            <a:r>
              <a:rPr kumimoji="1" lang="en-US" altLang="ja-JP" sz="1200" dirty="0">
                <a:solidFill>
                  <a:schemeClr val="tx1"/>
                </a:solidFill>
                <a:latin typeface="ＭＳ ゴシック" panose="020B0609070205080204" pitchFamily="49" charset="-128"/>
                <a:ea typeface="ＭＳ ゴシック" panose="020B0609070205080204" pitchFamily="49" charset="-128"/>
              </a:rPr>
              <a:t>1219</a:t>
            </a:r>
          </a:p>
          <a:p>
            <a:endParaRPr kumimoji="1" lang="ja-JP" altLang="en-US"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34725395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65205AE-82C5-405F-9FF1-47FB0014FBC1}"/>
              </a:ext>
            </a:extLst>
          </p:cNvPr>
          <p:cNvSpPr>
            <a:spLocks noGrp="1"/>
          </p:cNvSpPr>
          <p:nvPr>
            <p:ph type="title"/>
          </p:nvPr>
        </p:nvSpPr>
        <p:spPr/>
        <p:txBody>
          <a:bodyPr/>
          <a:lstStyle/>
          <a:p>
            <a:r>
              <a:rPr kumimoji="1" lang="ja-JP" altLang="en-US" dirty="0"/>
              <a:t>はん</a:t>
            </a:r>
          </a:p>
        </p:txBody>
      </p:sp>
      <p:sp>
        <p:nvSpPr>
          <p:cNvPr id="3" name="コンテンツ プレースホルダー 2">
            <a:extLst>
              <a:ext uri="{FF2B5EF4-FFF2-40B4-BE49-F238E27FC236}">
                <a16:creationId xmlns:a16="http://schemas.microsoft.com/office/drawing/2014/main" id="{F1B2A646-E46C-494A-9985-52C1F8E0BD5D}"/>
              </a:ext>
            </a:extLst>
          </p:cNvPr>
          <p:cNvSpPr>
            <a:spLocks noGrp="1"/>
          </p:cNvSpPr>
          <p:nvPr>
            <p:ph idx="1"/>
          </p:nvPr>
        </p:nvSpPr>
        <p:spPr/>
        <p:txBody>
          <a:bodyPr/>
          <a:lstStyle/>
          <a:p>
            <a:endParaRPr kumimoji="1" lang="ja-JP" altLang="en-US"/>
          </a:p>
        </p:txBody>
      </p:sp>
      <p:graphicFrame>
        <p:nvGraphicFramePr>
          <p:cNvPr id="4" name="表 3">
            <a:extLst>
              <a:ext uri="{FF2B5EF4-FFF2-40B4-BE49-F238E27FC236}">
                <a16:creationId xmlns:a16="http://schemas.microsoft.com/office/drawing/2014/main" id="{41F8BC59-0ED1-4CF7-9A54-BF302D0666A2}"/>
              </a:ext>
            </a:extLst>
          </p:cNvPr>
          <p:cNvGraphicFramePr>
            <a:graphicFrameLocks noGrp="1"/>
          </p:cNvGraphicFramePr>
          <p:nvPr/>
        </p:nvGraphicFramePr>
        <p:xfrm>
          <a:off x="-341194" y="1298144"/>
          <a:ext cx="11845808" cy="3840155"/>
        </p:xfrm>
        <a:graphic>
          <a:graphicData uri="http://schemas.openxmlformats.org/drawingml/2006/table">
            <a:tbl>
              <a:tblPr firstRow="1" bandRow="1">
                <a:tableStyleId>{5C22544A-7EE6-4342-B048-85BDC9FD1C3A}</a:tableStyleId>
              </a:tblPr>
              <a:tblGrid>
                <a:gridCol w="1543805">
                  <a:extLst>
                    <a:ext uri="{9D8B030D-6E8A-4147-A177-3AD203B41FA5}">
                      <a16:colId xmlns:a16="http://schemas.microsoft.com/office/drawing/2014/main" val="2423979817"/>
                    </a:ext>
                  </a:extLst>
                </a:gridCol>
                <a:gridCol w="940756">
                  <a:extLst>
                    <a:ext uri="{9D8B030D-6E8A-4147-A177-3AD203B41FA5}">
                      <a16:colId xmlns:a16="http://schemas.microsoft.com/office/drawing/2014/main" val="2296540373"/>
                    </a:ext>
                  </a:extLst>
                </a:gridCol>
                <a:gridCol w="1278463">
                  <a:extLst>
                    <a:ext uri="{9D8B030D-6E8A-4147-A177-3AD203B41FA5}">
                      <a16:colId xmlns:a16="http://schemas.microsoft.com/office/drawing/2014/main" val="2384773943"/>
                    </a:ext>
                  </a:extLst>
                </a:gridCol>
                <a:gridCol w="1097549">
                  <a:extLst>
                    <a:ext uri="{9D8B030D-6E8A-4147-A177-3AD203B41FA5}">
                      <a16:colId xmlns:a16="http://schemas.microsoft.com/office/drawing/2014/main" val="2499857472"/>
                    </a:ext>
                  </a:extLst>
                </a:gridCol>
                <a:gridCol w="952817">
                  <a:extLst>
                    <a:ext uri="{9D8B030D-6E8A-4147-A177-3AD203B41FA5}">
                      <a16:colId xmlns:a16="http://schemas.microsoft.com/office/drawing/2014/main" val="584477294"/>
                    </a:ext>
                  </a:extLst>
                </a:gridCol>
                <a:gridCol w="1350829">
                  <a:extLst>
                    <a:ext uri="{9D8B030D-6E8A-4147-A177-3AD203B41FA5}">
                      <a16:colId xmlns:a16="http://schemas.microsoft.com/office/drawing/2014/main" val="2916495800"/>
                    </a:ext>
                  </a:extLst>
                </a:gridCol>
                <a:gridCol w="1097548">
                  <a:extLst>
                    <a:ext uri="{9D8B030D-6E8A-4147-A177-3AD203B41FA5}">
                      <a16:colId xmlns:a16="http://schemas.microsoft.com/office/drawing/2014/main" val="3127709622"/>
                    </a:ext>
                  </a:extLst>
                </a:gridCol>
                <a:gridCol w="1194036">
                  <a:extLst>
                    <a:ext uri="{9D8B030D-6E8A-4147-A177-3AD203B41FA5}">
                      <a16:colId xmlns:a16="http://schemas.microsoft.com/office/drawing/2014/main" val="2841522953"/>
                    </a:ext>
                  </a:extLst>
                </a:gridCol>
                <a:gridCol w="1266403">
                  <a:extLst>
                    <a:ext uri="{9D8B030D-6E8A-4147-A177-3AD203B41FA5}">
                      <a16:colId xmlns:a16="http://schemas.microsoft.com/office/drawing/2014/main" val="1496790899"/>
                    </a:ext>
                  </a:extLst>
                </a:gridCol>
                <a:gridCol w="1123602">
                  <a:extLst>
                    <a:ext uri="{9D8B030D-6E8A-4147-A177-3AD203B41FA5}">
                      <a16:colId xmlns:a16="http://schemas.microsoft.com/office/drawing/2014/main" val="592634424"/>
                    </a:ext>
                  </a:extLst>
                </a:gridCol>
              </a:tblGrid>
              <a:tr h="467883">
                <a:tc>
                  <a:txBody>
                    <a:bodyPr/>
                    <a:lstStyle/>
                    <a:p>
                      <a:endParaRPr kumimoji="1" lang="ja-JP" altLang="en-US" sz="2000" b="0"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2000" b="0" dirty="0">
                          <a:solidFill>
                            <a:schemeClr val="tx1"/>
                          </a:solidFill>
                          <a:latin typeface="ＭＳ Ｐゴシック" panose="020B0600070205080204" pitchFamily="50" charset="-128"/>
                          <a:ea typeface="ＭＳ Ｐゴシック" panose="020B0600070205080204" pitchFamily="50" charset="-128"/>
                        </a:rPr>
                        <a:t>～</a:t>
                      </a:r>
                      <a:r>
                        <a:rPr kumimoji="1" lang="en-US" altLang="ja-JP" sz="2000" b="0" dirty="0">
                          <a:solidFill>
                            <a:schemeClr val="tx1"/>
                          </a:solidFill>
                          <a:latin typeface="ＭＳ Ｐゴシック" panose="020B0600070205080204" pitchFamily="50" charset="-128"/>
                          <a:ea typeface="ＭＳ Ｐゴシック" panose="020B0600070205080204" pitchFamily="50" charset="-128"/>
                        </a:rPr>
                        <a:t>34</a:t>
                      </a:r>
                      <a:r>
                        <a:rPr kumimoji="1" lang="ja-JP" altLang="en-US" sz="2000" b="0" dirty="0">
                          <a:solidFill>
                            <a:schemeClr val="tx1"/>
                          </a:solidFill>
                          <a:latin typeface="ＭＳ Ｐゴシック" panose="020B0600070205080204" pitchFamily="50" charset="-128"/>
                          <a:ea typeface="ＭＳ Ｐゴシック" panose="020B0600070205080204" pitchFamily="50" charset="-128"/>
                        </a:rPr>
                        <a:t>歳</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0" dirty="0">
                          <a:solidFill>
                            <a:schemeClr val="tx1"/>
                          </a:solidFill>
                          <a:latin typeface="ＭＳ Ｐゴシック" panose="020B0600070205080204" pitchFamily="50" charset="-128"/>
                          <a:ea typeface="ＭＳ Ｐゴシック" panose="020B0600070205080204" pitchFamily="50" charset="-128"/>
                        </a:rPr>
                        <a:t>35</a:t>
                      </a:r>
                      <a:r>
                        <a:rPr kumimoji="1" lang="ja-JP" altLang="en-US" sz="2000" b="0" dirty="0">
                          <a:solidFill>
                            <a:schemeClr val="tx1"/>
                          </a:solidFill>
                          <a:latin typeface="ＭＳ Ｐゴシック" panose="020B0600070205080204" pitchFamily="50" charset="-128"/>
                          <a:ea typeface="ＭＳ Ｐゴシック" panose="020B0600070205080204" pitchFamily="50" charset="-128"/>
                        </a:rPr>
                        <a:t>～</a:t>
                      </a:r>
                      <a:r>
                        <a:rPr kumimoji="1" lang="en-US" altLang="ja-JP" sz="2000" b="0" dirty="0">
                          <a:solidFill>
                            <a:schemeClr val="tx1"/>
                          </a:solidFill>
                          <a:latin typeface="ＭＳ Ｐゴシック" panose="020B0600070205080204" pitchFamily="50" charset="-128"/>
                          <a:ea typeface="ＭＳ Ｐゴシック" panose="020B0600070205080204" pitchFamily="50" charset="-128"/>
                        </a:rPr>
                        <a:t>39</a:t>
                      </a:r>
                      <a:endParaRPr kumimoji="1" lang="ja-JP" altLang="en-US" sz="2000" b="0"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0" dirty="0">
                          <a:solidFill>
                            <a:schemeClr val="tx1"/>
                          </a:solidFill>
                          <a:latin typeface="ＭＳ Ｐゴシック" panose="020B0600070205080204" pitchFamily="50" charset="-128"/>
                          <a:ea typeface="ＭＳ Ｐゴシック" panose="020B0600070205080204" pitchFamily="50" charset="-128"/>
                        </a:rPr>
                        <a:t>40</a:t>
                      </a:r>
                      <a:r>
                        <a:rPr kumimoji="1" lang="ja-JP" altLang="en-US" sz="2000" b="0" dirty="0">
                          <a:solidFill>
                            <a:schemeClr val="tx1"/>
                          </a:solidFill>
                          <a:latin typeface="ＭＳ Ｐゴシック" panose="020B0600070205080204" pitchFamily="50" charset="-128"/>
                          <a:ea typeface="ＭＳ Ｐゴシック" panose="020B0600070205080204" pitchFamily="50" charset="-128"/>
                        </a:rPr>
                        <a:t>～</a:t>
                      </a:r>
                      <a:r>
                        <a:rPr kumimoji="1" lang="en-US" altLang="ja-JP" sz="2000" b="0" dirty="0">
                          <a:solidFill>
                            <a:schemeClr val="tx1"/>
                          </a:solidFill>
                          <a:latin typeface="ＭＳ Ｐゴシック" panose="020B0600070205080204" pitchFamily="50" charset="-128"/>
                          <a:ea typeface="ＭＳ Ｐゴシック" panose="020B0600070205080204" pitchFamily="50" charset="-128"/>
                        </a:rPr>
                        <a:t>44</a:t>
                      </a:r>
                      <a:endParaRPr kumimoji="1" lang="ja-JP" altLang="en-US" sz="2000" b="0"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0" dirty="0">
                          <a:solidFill>
                            <a:schemeClr val="tx1"/>
                          </a:solidFill>
                          <a:latin typeface="ＭＳ Ｐゴシック" panose="020B0600070205080204" pitchFamily="50" charset="-128"/>
                          <a:ea typeface="ＭＳ Ｐゴシック" panose="020B0600070205080204" pitchFamily="50" charset="-128"/>
                        </a:rPr>
                        <a:t>45</a:t>
                      </a:r>
                      <a:r>
                        <a:rPr kumimoji="1" lang="ja-JP" altLang="en-US" sz="2000" b="0" dirty="0">
                          <a:solidFill>
                            <a:schemeClr val="tx1"/>
                          </a:solidFill>
                          <a:latin typeface="ＭＳ Ｐゴシック" panose="020B0600070205080204" pitchFamily="50" charset="-128"/>
                          <a:ea typeface="ＭＳ Ｐゴシック" panose="020B0600070205080204" pitchFamily="50" charset="-128"/>
                        </a:rPr>
                        <a:t>～</a:t>
                      </a:r>
                      <a:r>
                        <a:rPr kumimoji="1" lang="en-US" altLang="ja-JP" sz="2000" b="0" dirty="0">
                          <a:solidFill>
                            <a:schemeClr val="tx1"/>
                          </a:solidFill>
                          <a:latin typeface="ＭＳ Ｐゴシック" panose="020B0600070205080204" pitchFamily="50" charset="-128"/>
                          <a:ea typeface="ＭＳ Ｐゴシック" panose="020B0600070205080204" pitchFamily="50" charset="-128"/>
                        </a:rPr>
                        <a:t>49</a:t>
                      </a:r>
                      <a:endParaRPr kumimoji="1" lang="ja-JP" altLang="en-US" sz="2000" b="0"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0" dirty="0">
                          <a:solidFill>
                            <a:schemeClr val="tx1"/>
                          </a:solidFill>
                          <a:latin typeface="ＭＳ Ｐゴシック" panose="020B0600070205080204" pitchFamily="50" charset="-128"/>
                          <a:ea typeface="ＭＳ Ｐゴシック" panose="020B0600070205080204" pitchFamily="50" charset="-128"/>
                        </a:rPr>
                        <a:t>50</a:t>
                      </a:r>
                      <a:r>
                        <a:rPr kumimoji="1" lang="ja-JP" altLang="en-US" sz="2000" b="0" dirty="0">
                          <a:solidFill>
                            <a:schemeClr val="tx1"/>
                          </a:solidFill>
                          <a:latin typeface="ＭＳ Ｐゴシック" panose="020B0600070205080204" pitchFamily="50" charset="-128"/>
                          <a:ea typeface="ＭＳ Ｐゴシック" panose="020B0600070205080204" pitchFamily="50" charset="-128"/>
                        </a:rPr>
                        <a:t>～</a:t>
                      </a:r>
                      <a:r>
                        <a:rPr kumimoji="1" lang="en-US" altLang="ja-JP" sz="2000" b="0" dirty="0">
                          <a:solidFill>
                            <a:schemeClr val="tx1"/>
                          </a:solidFill>
                          <a:latin typeface="ＭＳ Ｐゴシック" panose="020B0600070205080204" pitchFamily="50" charset="-128"/>
                          <a:ea typeface="ＭＳ Ｐゴシック" panose="020B0600070205080204" pitchFamily="50" charset="-128"/>
                        </a:rPr>
                        <a:t>54</a:t>
                      </a:r>
                      <a:endParaRPr kumimoji="1" lang="ja-JP" altLang="en-US" sz="2000" b="0"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0" dirty="0">
                          <a:solidFill>
                            <a:schemeClr val="tx1"/>
                          </a:solidFill>
                          <a:latin typeface="ＭＳ Ｐゴシック" panose="020B0600070205080204" pitchFamily="50" charset="-128"/>
                          <a:ea typeface="ＭＳ Ｐゴシック" panose="020B0600070205080204" pitchFamily="50" charset="-128"/>
                        </a:rPr>
                        <a:t>55</a:t>
                      </a:r>
                      <a:r>
                        <a:rPr kumimoji="1" lang="ja-JP" altLang="en-US" sz="2000" b="0" dirty="0">
                          <a:solidFill>
                            <a:schemeClr val="tx1"/>
                          </a:solidFill>
                          <a:latin typeface="ＭＳ Ｐゴシック" panose="020B0600070205080204" pitchFamily="50" charset="-128"/>
                          <a:ea typeface="ＭＳ Ｐゴシック" panose="020B0600070205080204" pitchFamily="50" charset="-128"/>
                        </a:rPr>
                        <a:t>～</a:t>
                      </a:r>
                      <a:r>
                        <a:rPr kumimoji="1" lang="en-US" altLang="ja-JP" sz="2000" b="0" dirty="0">
                          <a:solidFill>
                            <a:schemeClr val="tx1"/>
                          </a:solidFill>
                          <a:latin typeface="ＭＳ Ｐゴシック" panose="020B0600070205080204" pitchFamily="50" charset="-128"/>
                          <a:ea typeface="ＭＳ Ｐゴシック" panose="020B0600070205080204" pitchFamily="50" charset="-128"/>
                        </a:rPr>
                        <a:t>59</a:t>
                      </a:r>
                      <a:endParaRPr kumimoji="1" lang="ja-JP" altLang="en-US" sz="2000" b="0"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0" dirty="0">
                          <a:solidFill>
                            <a:schemeClr val="tx1"/>
                          </a:solidFill>
                          <a:latin typeface="ＭＳ Ｐゴシック" panose="020B0600070205080204" pitchFamily="50" charset="-128"/>
                          <a:ea typeface="ＭＳ Ｐゴシック" panose="020B0600070205080204" pitchFamily="50" charset="-128"/>
                        </a:rPr>
                        <a:t>60</a:t>
                      </a:r>
                      <a:r>
                        <a:rPr kumimoji="1" lang="ja-JP" altLang="en-US" sz="2000" b="0" dirty="0">
                          <a:solidFill>
                            <a:schemeClr val="tx1"/>
                          </a:solidFill>
                          <a:latin typeface="ＭＳ Ｐゴシック" panose="020B0600070205080204" pitchFamily="50" charset="-128"/>
                          <a:ea typeface="ＭＳ Ｐゴシック" panose="020B0600070205080204" pitchFamily="50" charset="-128"/>
                        </a:rPr>
                        <a:t>～</a:t>
                      </a:r>
                      <a:r>
                        <a:rPr kumimoji="1" lang="en-US" altLang="ja-JP" sz="2000" b="0" dirty="0">
                          <a:solidFill>
                            <a:schemeClr val="tx1"/>
                          </a:solidFill>
                          <a:latin typeface="ＭＳ Ｐゴシック" panose="020B0600070205080204" pitchFamily="50" charset="-128"/>
                          <a:ea typeface="ＭＳ Ｐゴシック" panose="020B0600070205080204" pitchFamily="50" charset="-128"/>
                        </a:rPr>
                        <a:t>64</a:t>
                      </a:r>
                      <a:endParaRPr kumimoji="1" lang="ja-JP" altLang="en-US" sz="2000" b="0"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b="0" dirty="0">
                          <a:solidFill>
                            <a:schemeClr val="tx1"/>
                          </a:solidFill>
                          <a:latin typeface="ＭＳ Ｐゴシック" panose="020B0600070205080204" pitchFamily="50" charset="-128"/>
                          <a:ea typeface="ＭＳ Ｐゴシック" panose="020B0600070205080204" pitchFamily="50" charset="-128"/>
                        </a:rPr>
                        <a:t>65</a:t>
                      </a:r>
                      <a:r>
                        <a:rPr kumimoji="1" lang="ja-JP" altLang="en-US" sz="2000" b="0" dirty="0">
                          <a:solidFill>
                            <a:schemeClr val="tx1"/>
                          </a:solidFill>
                          <a:latin typeface="ＭＳ Ｐゴシック" panose="020B0600070205080204" pitchFamily="50" charset="-128"/>
                          <a:ea typeface="ＭＳ Ｐゴシック" panose="020B0600070205080204" pitchFamily="50" charset="-128"/>
                        </a:rPr>
                        <a:t>～</a:t>
                      </a:r>
                      <a:r>
                        <a:rPr kumimoji="1" lang="en-US" altLang="ja-JP" sz="2000" b="0" dirty="0">
                          <a:solidFill>
                            <a:schemeClr val="tx1"/>
                          </a:solidFill>
                          <a:latin typeface="ＭＳ Ｐゴシック" panose="020B0600070205080204" pitchFamily="50" charset="-128"/>
                          <a:ea typeface="ＭＳ Ｐゴシック" panose="020B0600070205080204" pitchFamily="50" charset="-128"/>
                        </a:rPr>
                        <a:t>69</a:t>
                      </a:r>
                      <a:endParaRPr kumimoji="1" lang="ja-JP" altLang="en-US" sz="2000" b="0"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2000" dirty="0">
                          <a:solidFill>
                            <a:schemeClr val="tx1"/>
                          </a:solidFill>
                          <a:latin typeface="ＭＳ Ｐゴシック" panose="020B0600070205080204" pitchFamily="50" charset="-128"/>
                          <a:ea typeface="ＭＳ Ｐゴシック" panose="020B0600070205080204" pitchFamily="50" charset="-128"/>
                        </a:rPr>
                        <a:t>70</a:t>
                      </a:r>
                      <a:r>
                        <a:rPr kumimoji="1" lang="ja-JP" altLang="en-US" sz="2000" dirty="0">
                          <a:solidFill>
                            <a:schemeClr val="tx1"/>
                          </a:solidFill>
                          <a:latin typeface="ＭＳ Ｐゴシック" panose="020B0600070205080204" pitchFamily="50" charset="-128"/>
                          <a:ea typeface="ＭＳ Ｐゴシック" panose="020B0600070205080204"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24139622"/>
                  </a:ext>
                </a:extLst>
              </a:tr>
              <a:tr h="35153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latin typeface="ＭＳ ゴシック" panose="020B0609070205080204" pitchFamily="49" charset="-128"/>
                          <a:ea typeface="ＭＳ ゴシック" panose="020B0609070205080204" pitchFamily="49" charset="-128"/>
                        </a:rPr>
                        <a:t>婦人用</a:t>
                      </a:r>
                    </a:p>
                    <a:p>
                      <a:endParaRPr kumimoji="1" lang="ja-JP" altLang="en-US" sz="16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1,098</a:t>
                      </a:r>
                      <a:endParaRPr kumimoji="1" lang="ja-JP" altLang="en-US" sz="16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1" dirty="0">
                          <a:solidFill>
                            <a:schemeClr val="tx1"/>
                          </a:solidFill>
                          <a:highlight>
                            <a:srgbClr val="FFFF00"/>
                          </a:highlight>
                          <a:latin typeface="ＭＳ ゴシック" panose="020B0609070205080204" pitchFamily="49" charset="-128"/>
                          <a:ea typeface="ＭＳ ゴシック" panose="020B0609070205080204" pitchFamily="49" charset="-128"/>
                        </a:rPr>
                        <a:t>1,818</a:t>
                      </a:r>
                      <a:endParaRPr kumimoji="1" lang="ja-JP" altLang="en-US" sz="1600" b="1" dirty="0">
                        <a:solidFill>
                          <a:schemeClr val="tx1"/>
                        </a:solidFill>
                        <a:highlight>
                          <a:srgbClr val="FFFF00"/>
                        </a:highlight>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dirty="0">
                          <a:solidFill>
                            <a:schemeClr val="tx1"/>
                          </a:solidFill>
                          <a:highlight>
                            <a:srgbClr val="FFFF00"/>
                          </a:highlight>
                          <a:latin typeface="ＭＳ ゴシック" panose="020B0609070205080204" pitchFamily="49" charset="-128"/>
                          <a:ea typeface="ＭＳ ゴシック" panose="020B0609070205080204" pitchFamily="49" charset="-128"/>
                        </a:rPr>
                        <a:t>1,521</a:t>
                      </a:r>
                      <a:endParaRPr kumimoji="1" lang="ja-JP" altLang="en-US" sz="1600" dirty="0">
                        <a:solidFill>
                          <a:schemeClr val="tx1"/>
                        </a:solidFill>
                        <a:highlight>
                          <a:srgbClr val="FFFF00"/>
                        </a:highlight>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dirty="0">
                          <a:solidFill>
                            <a:schemeClr val="tx1"/>
                          </a:solidFill>
                          <a:highlight>
                            <a:srgbClr val="FFFF00"/>
                          </a:highlight>
                          <a:latin typeface="ＭＳ ゴシック" panose="020B0609070205080204" pitchFamily="49" charset="-128"/>
                          <a:ea typeface="ＭＳ ゴシック" panose="020B0609070205080204" pitchFamily="49" charset="-128"/>
                        </a:rPr>
                        <a:t>1,601</a:t>
                      </a:r>
                      <a:endParaRPr kumimoji="1" lang="ja-JP" altLang="en-US" sz="1600" dirty="0">
                        <a:solidFill>
                          <a:schemeClr val="tx1"/>
                        </a:solidFill>
                        <a:highlight>
                          <a:srgbClr val="FFFF00"/>
                        </a:highlight>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1,464</a:t>
                      </a:r>
                      <a:endParaRPr kumimoji="1" lang="ja-JP" altLang="en-US" sz="16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1,425</a:t>
                      </a:r>
                      <a:endParaRPr kumimoji="1" lang="ja-JP" altLang="en-US" sz="16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dirty="0">
                          <a:solidFill>
                            <a:srgbClr val="FF0000"/>
                          </a:solidFill>
                          <a:highlight>
                            <a:srgbClr val="FFFF00"/>
                          </a:highlight>
                          <a:latin typeface="ＭＳ ゴシック" panose="020B0609070205080204" pitchFamily="49" charset="-128"/>
                          <a:ea typeface="ＭＳ ゴシック" panose="020B0609070205080204" pitchFamily="49" charset="-128"/>
                        </a:rPr>
                        <a:t>1,189</a:t>
                      </a:r>
                      <a:endParaRPr kumimoji="1" lang="ja-JP" altLang="en-US" sz="1600" dirty="0">
                        <a:solidFill>
                          <a:srgbClr val="FF0000"/>
                        </a:solidFill>
                        <a:highlight>
                          <a:srgbClr val="FFFF00"/>
                        </a:highlight>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dirty="0">
                          <a:solidFill>
                            <a:srgbClr val="FF0000"/>
                          </a:solidFill>
                          <a:highlight>
                            <a:srgbClr val="FFFF00"/>
                          </a:highlight>
                          <a:latin typeface="ＭＳ ゴシック" panose="020B0609070205080204" pitchFamily="49" charset="-128"/>
                          <a:ea typeface="ＭＳ ゴシック" panose="020B0609070205080204" pitchFamily="49" charset="-128"/>
                        </a:rPr>
                        <a:t>541</a:t>
                      </a:r>
                      <a:endParaRPr kumimoji="1" lang="ja-JP" altLang="en-US" sz="1600" dirty="0">
                        <a:solidFill>
                          <a:srgbClr val="FF0000"/>
                        </a:solidFill>
                        <a:highlight>
                          <a:srgbClr val="FFFF00"/>
                        </a:highlight>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rgbClr val="FF0000"/>
                          </a:solidFill>
                          <a:highlight>
                            <a:srgbClr val="FFFF00"/>
                          </a:highlight>
                          <a:latin typeface="ＭＳ ゴシック" panose="020B0609070205080204" pitchFamily="49" charset="-128"/>
                          <a:ea typeface="ＭＳ ゴシック" panose="020B0609070205080204" pitchFamily="49" charset="-128"/>
                        </a:rPr>
                        <a:t>502</a:t>
                      </a:r>
                      <a:endParaRPr kumimoji="1" lang="ja-JP" altLang="en-US" sz="1600" b="0" dirty="0">
                        <a:solidFill>
                          <a:srgbClr val="FF0000"/>
                        </a:solidFill>
                        <a:highlight>
                          <a:srgbClr val="FFFF00"/>
                        </a:highlight>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80481054"/>
                  </a:ext>
                </a:extLst>
              </a:tr>
              <a:tr h="454690">
                <a:tc>
                  <a:txBody>
                    <a:bodyPr/>
                    <a:lstStyle/>
                    <a:p>
                      <a:r>
                        <a:rPr kumimoji="1" lang="ja-JP" altLang="en-US" sz="1600" dirty="0">
                          <a:latin typeface="ＭＳ ゴシック" panose="020B0609070205080204" pitchFamily="49" charset="-128"/>
                          <a:ea typeface="ＭＳ ゴシック" panose="020B0609070205080204" pitchFamily="49" charset="-128"/>
                        </a:rPr>
                        <a:t>紳士服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630</a:t>
                      </a:r>
                      <a:endParaRPr kumimoji="1" lang="ja-JP" altLang="en-US" sz="16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1" dirty="0">
                          <a:solidFill>
                            <a:schemeClr val="tx1"/>
                          </a:solidFill>
                          <a:latin typeface="ＭＳ ゴシック" panose="020B0609070205080204" pitchFamily="49" charset="-128"/>
                          <a:ea typeface="ＭＳ ゴシック" panose="020B0609070205080204" pitchFamily="49" charset="-128"/>
                        </a:rPr>
                        <a:t>747</a:t>
                      </a:r>
                      <a:endParaRPr kumimoji="1" lang="ja-JP" altLang="en-US" sz="1600" b="1"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763</a:t>
                      </a:r>
                      <a:endParaRPr kumimoji="1" lang="ja-JP" altLang="en-US" sz="16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753</a:t>
                      </a:r>
                      <a:endParaRPr kumimoji="1" lang="ja-JP" altLang="en-US" sz="16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780</a:t>
                      </a:r>
                      <a:endParaRPr kumimoji="1" lang="ja-JP" altLang="en-US" sz="16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734</a:t>
                      </a:r>
                      <a:endParaRPr kumimoji="1" lang="ja-JP" altLang="en-US" sz="16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359</a:t>
                      </a:r>
                      <a:endParaRPr kumimoji="1" lang="ja-JP" altLang="en-US" sz="16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dirty="0">
                          <a:latin typeface="ＭＳ ゴシック" panose="020B0609070205080204" pitchFamily="49" charset="-128"/>
                          <a:ea typeface="ＭＳ ゴシック" panose="020B0609070205080204" pitchFamily="49" charset="-128"/>
                        </a:rPr>
                        <a:t>256</a:t>
                      </a:r>
                      <a:endParaRPr kumimoji="1" lang="ja-JP" altLang="en-US" sz="16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chemeClr val="tx1"/>
                          </a:solidFill>
                          <a:latin typeface="ＭＳ ゴシック" panose="020B0609070205080204" pitchFamily="49" charset="-128"/>
                          <a:ea typeface="ＭＳ ゴシック" panose="020B0609070205080204" pitchFamily="49" charset="-128"/>
                        </a:rPr>
                        <a:t>240</a:t>
                      </a:r>
                      <a:endParaRPr kumimoji="1" lang="ja-JP" altLang="en-US" sz="16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50594733"/>
                  </a:ext>
                </a:extLst>
              </a:tr>
              <a:tr h="4231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latin typeface="ＭＳ ゴシック" panose="020B0609070205080204" pitchFamily="49" charset="-128"/>
                          <a:ea typeface="ＭＳ ゴシック" panose="020B0609070205080204" pitchFamily="49" charset="-128"/>
                        </a:rPr>
                        <a:t>履物・その他</a:t>
                      </a:r>
                    </a:p>
                    <a:p>
                      <a:endParaRPr kumimoji="1" lang="ja-JP" altLang="en-US" sz="16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1,049</a:t>
                      </a:r>
                      <a:endParaRPr kumimoji="1" lang="ja-JP" altLang="en-US" sz="16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1,714</a:t>
                      </a:r>
                      <a:endParaRPr kumimoji="1" lang="ja-JP" altLang="en-US" sz="16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1,483</a:t>
                      </a:r>
                      <a:endParaRPr kumimoji="1" lang="ja-JP" altLang="en-US" sz="16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974</a:t>
                      </a:r>
                      <a:endParaRPr kumimoji="1" lang="ja-JP" altLang="en-US" sz="16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653</a:t>
                      </a:r>
                      <a:endParaRPr kumimoji="1" lang="ja-JP" altLang="en-US" sz="16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489</a:t>
                      </a:r>
                      <a:endParaRPr kumimoji="1" lang="ja-JP" altLang="en-US" sz="16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418</a:t>
                      </a:r>
                      <a:endParaRPr kumimoji="1" lang="ja-JP" altLang="en-US" sz="16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dirty="0">
                          <a:latin typeface="ＭＳ ゴシック" panose="020B0609070205080204" pitchFamily="49" charset="-128"/>
                          <a:ea typeface="ＭＳ ゴシック" panose="020B0609070205080204" pitchFamily="49" charset="-128"/>
                        </a:rPr>
                        <a:t>343</a:t>
                      </a:r>
                      <a:endParaRPr kumimoji="1" lang="ja-JP" altLang="en-US" sz="16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chemeClr val="tx1"/>
                          </a:solidFill>
                          <a:latin typeface="ＭＳ ゴシック" panose="020B0609070205080204" pitchFamily="49" charset="-128"/>
                          <a:ea typeface="ＭＳ ゴシック" panose="020B0609070205080204" pitchFamily="49" charset="-128"/>
                        </a:rPr>
                        <a:t>167</a:t>
                      </a:r>
                      <a:endParaRPr kumimoji="1" lang="ja-JP" altLang="en-US" sz="16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14807107"/>
                  </a:ext>
                </a:extLst>
              </a:tr>
              <a:tr h="4309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latin typeface="ＭＳ ゴシック" panose="020B0609070205080204" pitchFamily="49" charset="-128"/>
                          <a:ea typeface="ＭＳ ゴシック" panose="020B0609070205080204" pitchFamily="49" charset="-128"/>
                        </a:rPr>
                        <a:t>衣類</a:t>
                      </a:r>
                      <a:endParaRPr kumimoji="1" lang="en-US" altLang="ja-JP" sz="1600" dirty="0">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latin typeface="ＭＳ ゴシック" panose="020B0609070205080204" pitchFamily="49" charset="-128"/>
                          <a:ea typeface="ＭＳ ゴシック" panose="020B0609070205080204" pitchFamily="49" charset="-128"/>
                        </a:rPr>
                        <a:t>（合計）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2,776</a:t>
                      </a:r>
                      <a:endParaRPr kumimoji="1" lang="ja-JP" altLang="en-US" sz="16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4,279</a:t>
                      </a:r>
                      <a:endParaRPr kumimoji="1" lang="ja-JP" altLang="en-US" sz="16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3,767</a:t>
                      </a:r>
                      <a:endParaRPr kumimoji="1" lang="ja-JP" altLang="en-US" sz="16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3,328</a:t>
                      </a:r>
                      <a:endParaRPr kumimoji="1" lang="ja-JP" altLang="en-US" sz="16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2,896</a:t>
                      </a:r>
                      <a:endParaRPr kumimoji="1" lang="ja-JP" altLang="en-US" sz="16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1" dirty="0">
                          <a:solidFill>
                            <a:schemeClr val="tx1"/>
                          </a:solidFill>
                          <a:latin typeface="ＭＳ ゴシック" panose="020B0609070205080204" pitchFamily="49" charset="-128"/>
                          <a:ea typeface="ＭＳ ゴシック" panose="020B0609070205080204" pitchFamily="49" charset="-128"/>
                        </a:rPr>
                        <a:t>2,647</a:t>
                      </a:r>
                      <a:endParaRPr kumimoji="1" lang="ja-JP" altLang="en-US" sz="1600" b="1"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1,965</a:t>
                      </a:r>
                      <a:endParaRPr kumimoji="1" lang="ja-JP" altLang="en-US" sz="16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dirty="0">
                          <a:latin typeface="ＭＳ ゴシック" panose="020B0609070205080204" pitchFamily="49" charset="-128"/>
                          <a:ea typeface="ＭＳ ゴシック" panose="020B0609070205080204" pitchFamily="49" charset="-128"/>
                        </a:rPr>
                        <a:t>1,140</a:t>
                      </a:r>
                      <a:endParaRPr kumimoji="1" lang="ja-JP" altLang="en-US" sz="16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chemeClr val="tx1"/>
                          </a:solidFill>
                          <a:latin typeface="ＭＳ ゴシック" panose="020B0609070205080204" pitchFamily="49" charset="-128"/>
                          <a:ea typeface="ＭＳ ゴシック" panose="020B0609070205080204" pitchFamily="49" charset="-128"/>
                        </a:rPr>
                        <a:t>908</a:t>
                      </a:r>
                      <a:endParaRPr kumimoji="1" lang="ja-JP" altLang="en-US" sz="16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2744910"/>
                  </a:ext>
                </a:extLst>
              </a:tr>
              <a:tr h="94706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latin typeface="ＭＳ ゴシック" panose="020B0609070205080204" pitchFamily="49" charset="-128"/>
                          <a:ea typeface="ＭＳ ゴシック" panose="020B0609070205080204" pitchFamily="49" charset="-128"/>
                        </a:rPr>
                        <a:t>ネット支出に占める割合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10</a:t>
                      </a:r>
                      <a:r>
                        <a:rPr kumimoji="1" lang="ja-JP" altLang="en-US" sz="1600" dirty="0">
                          <a:solidFill>
                            <a:schemeClr val="tx1"/>
                          </a:solidFill>
                          <a:latin typeface="ＭＳ ゴシック" panose="020B0609070205080204" pitchFamily="49" charset="-128"/>
                          <a:ea typeface="ＭＳ ゴシック" panose="020B0609070205080204" pitchFamily="49"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16</a:t>
                      </a:r>
                      <a:r>
                        <a:rPr kumimoji="1" lang="ja-JP" altLang="en-US" sz="1600" dirty="0">
                          <a:solidFill>
                            <a:schemeClr val="tx1"/>
                          </a:solidFill>
                          <a:latin typeface="ＭＳ ゴシック" panose="020B0609070205080204" pitchFamily="49" charset="-128"/>
                          <a:ea typeface="ＭＳ ゴシック" panose="020B0609070205080204" pitchFamily="49"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15</a:t>
                      </a:r>
                      <a:r>
                        <a:rPr kumimoji="1" lang="ja-JP" altLang="en-US" sz="1600" dirty="0">
                          <a:solidFill>
                            <a:schemeClr val="tx1"/>
                          </a:solidFill>
                          <a:latin typeface="ＭＳ ゴシック" panose="020B0609070205080204" pitchFamily="49" charset="-128"/>
                          <a:ea typeface="ＭＳ ゴシック" panose="020B0609070205080204" pitchFamily="49"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14</a:t>
                      </a:r>
                      <a:r>
                        <a:rPr kumimoji="1" lang="ja-JP" altLang="en-US" sz="1600" dirty="0">
                          <a:solidFill>
                            <a:schemeClr val="tx1"/>
                          </a:solidFill>
                          <a:latin typeface="ＭＳ ゴシック" panose="020B0609070205080204" pitchFamily="49" charset="-128"/>
                          <a:ea typeface="ＭＳ ゴシック" panose="020B0609070205080204" pitchFamily="49"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13</a:t>
                      </a:r>
                      <a:r>
                        <a:rPr kumimoji="1" lang="ja-JP" altLang="en-US" sz="1600" dirty="0">
                          <a:solidFill>
                            <a:schemeClr val="tx1"/>
                          </a:solidFill>
                          <a:latin typeface="ＭＳ ゴシック" panose="020B0609070205080204" pitchFamily="49" charset="-128"/>
                          <a:ea typeface="ＭＳ ゴシック" panose="020B0609070205080204" pitchFamily="49"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1" dirty="0">
                          <a:solidFill>
                            <a:schemeClr val="tx1"/>
                          </a:solidFill>
                          <a:latin typeface="ＭＳ ゴシック" panose="020B0609070205080204" pitchFamily="49" charset="-128"/>
                          <a:ea typeface="ＭＳ ゴシック" panose="020B0609070205080204" pitchFamily="49" charset="-128"/>
                        </a:rPr>
                        <a:t>12</a:t>
                      </a:r>
                      <a:r>
                        <a:rPr kumimoji="1" lang="ja-JP" altLang="en-US" sz="1600" b="1" dirty="0">
                          <a:solidFill>
                            <a:schemeClr val="tx1"/>
                          </a:solidFill>
                          <a:latin typeface="ＭＳ ゴシック" panose="020B0609070205080204" pitchFamily="49" charset="-128"/>
                          <a:ea typeface="ＭＳ ゴシック" panose="020B0609070205080204" pitchFamily="49"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10</a:t>
                      </a:r>
                      <a:r>
                        <a:rPr kumimoji="1" lang="ja-JP" altLang="en-US" sz="1600" dirty="0">
                          <a:solidFill>
                            <a:schemeClr val="tx1"/>
                          </a:solidFill>
                          <a:latin typeface="ＭＳ ゴシック" panose="020B0609070205080204" pitchFamily="49" charset="-128"/>
                          <a:ea typeface="ＭＳ ゴシック" panose="020B0609070205080204" pitchFamily="49"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dirty="0">
                          <a:latin typeface="ＭＳ ゴシック" panose="020B0609070205080204" pitchFamily="49" charset="-128"/>
                          <a:ea typeface="ＭＳ ゴシック" panose="020B0609070205080204" pitchFamily="49" charset="-128"/>
                        </a:rPr>
                        <a:t>9</a:t>
                      </a:r>
                      <a:r>
                        <a:rPr kumimoji="1" lang="ja-JP" altLang="en-US" sz="1600" dirty="0">
                          <a:latin typeface="ＭＳ ゴシック" panose="020B0609070205080204" pitchFamily="49" charset="-128"/>
                          <a:ea typeface="ＭＳ ゴシック" panose="020B0609070205080204" pitchFamily="49"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chemeClr val="tx1"/>
                          </a:solidFill>
                          <a:latin typeface="ＭＳ ゴシック" panose="020B0609070205080204" pitchFamily="49" charset="-128"/>
                          <a:ea typeface="ＭＳ ゴシック" panose="020B0609070205080204" pitchFamily="49" charset="-128"/>
                        </a:rPr>
                        <a:t>9</a:t>
                      </a:r>
                      <a:r>
                        <a:rPr kumimoji="1" lang="ja-JP" altLang="en-US" sz="1600" b="0" dirty="0">
                          <a:solidFill>
                            <a:schemeClr val="tx1"/>
                          </a:solidFill>
                          <a:latin typeface="ＭＳ ゴシック" panose="020B0609070205080204" pitchFamily="49" charset="-128"/>
                          <a:ea typeface="ＭＳ ゴシック" panose="020B0609070205080204" pitchFamily="49"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98627523"/>
                  </a:ext>
                </a:extLst>
              </a:tr>
            </a:tbl>
          </a:graphicData>
        </a:graphic>
      </p:graphicFrame>
      <p:sp>
        <p:nvSpPr>
          <p:cNvPr id="5" name="正方形/長方形 4">
            <a:extLst>
              <a:ext uri="{FF2B5EF4-FFF2-40B4-BE49-F238E27FC236}">
                <a16:creationId xmlns:a16="http://schemas.microsoft.com/office/drawing/2014/main" id="{4254CC31-F194-4016-B968-76321E2D7BEC}"/>
              </a:ext>
            </a:extLst>
          </p:cNvPr>
          <p:cNvSpPr/>
          <p:nvPr/>
        </p:nvSpPr>
        <p:spPr>
          <a:xfrm>
            <a:off x="-98853" y="185351"/>
            <a:ext cx="12290854" cy="86497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2000" dirty="0">
                <a:solidFill>
                  <a:schemeClr val="tx1"/>
                </a:solidFill>
                <a:latin typeface="ＭＳ Ｐゴシック" panose="020B0600070205080204" pitchFamily="50" charset="-128"/>
                <a:ea typeface="ＭＳ Ｐゴシック" panose="020B0600070205080204" pitchFamily="50" charset="-128"/>
              </a:rPr>
              <a:t>年齢別ネット利用</a:t>
            </a:r>
            <a:r>
              <a:rPr kumimoji="1" lang="ja-JP" altLang="en-US" sz="2000" dirty="0">
                <a:solidFill>
                  <a:srgbClr val="FF0000"/>
                </a:solidFill>
                <a:latin typeface="ＭＳ Ｐゴシック" panose="020B0600070205080204" pitchFamily="50" charset="-128"/>
                <a:ea typeface="ＭＳ Ｐゴシック" panose="020B0600070205080204" pitchFamily="50" charset="-128"/>
              </a:rPr>
              <a:t>衣類・履物の</a:t>
            </a:r>
            <a:r>
              <a:rPr kumimoji="1" lang="ja-JP" altLang="en-US" sz="2000" dirty="0">
                <a:solidFill>
                  <a:schemeClr val="tx1"/>
                </a:solidFill>
                <a:latin typeface="ＭＳ Ｐゴシック" panose="020B0600070205080204" pitchFamily="50" charset="-128"/>
                <a:ea typeface="ＭＳ Ｐゴシック" panose="020B0600070205080204" pitchFamily="50" charset="-128"/>
              </a:rPr>
              <a:t>支出総額（総務省家計調査</a:t>
            </a:r>
            <a:r>
              <a:rPr kumimoji="1" lang="en-US" altLang="ja-JP" sz="2000" dirty="0">
                <a:solidFill>
                  <a:schemeClr val="tx1"/>
                </a:solidFill>
                <a:latin typeface="ＭＳ Ｐゴシック" panose="020B0600070205080204" pitchFamily="50" charset="-128"/>
                <a:ea typeface="ＭＳ Ｐゴシック" panose="020B0600070205080204" pitchFamily="50" charset="-128"/>
              </a:rPr>
              <a:t>2021</a:t>
            </a:r>
            <a:r>
              <a:rPr kumimoji="1" lang="ja-JP" altLang="en-US" sz="2000" dirty="0">
                <a:solidFill>
                  <a:schemeClr val="tx1"/>
                </a:solidFill>
                <a:latin typeface="ＭＳ Ｐゴシック" panose="020B0600070205080204" pitchFamily="50" charset="-128"/>
                <a:ea typeface="ＭＳ Ｐゴシック" panose="020B0600070205080204" pitchFamily="50" charset="-128"/>
              </a:rPr>
              <a:t>年</a:t>
            </a:r>
            <a:r>
              <a:rPr kumimoji="1" lang="en-US" altLang="ja-JP" sz="2000" dirty="0">
                <a:solidFill>
                  <a:schemeClr val="tx1"/>
                </a:solidFill>
                <a:latin typeface="ＭＳ Ｐゴシック" panose="020B0600070205080204" pitchFamily="50" charset="-128"/>
                <a:ea typeface="ＭＳ Ｐゴシック" panose="020B0600070205080204" pitchFamily="50" charset="-128"/>
              </a:rPr>
              <a:t>5</a:t>
            </a:r>
            <a:r>
              <a:rPr kumimoji="1" lang="ja-JP" altLang="en-US" sz="2000" dirty="0">
                <a:solidFill>
                  <a:schemeClr val="tx1"/>
                </a:solidFill>
                <a:latin typeface="ＭＳ Ｐゴシック" panose="020B0600070205080204" pitchFamily="50" charset="-128"/>
                <a:ea typeface="ＭＳ Ｐゴシック" panose="020B0600070205080204" pitchFamily="50" charset="-128"/>
              </a:rPr>
              <a:t>月）</a:t>
            </a:r>
            <a:r>
              <a:rPr kumimoji="1" lang="en-US" altLang="ja-JP" sz="2000" dirty="0">
                <a:solidFill>
                  <a:schemeClr val="tx1"/>
                </a:solidFill>
                <a:latin typeface="ＭＳ Ｐゴシック" panose="020B0600070205080204" pitchFamily="50" charset="-128"/>
                <a:ea typeface="ＭＳ Ｐゴシック" panose="020B0600070205080204" pitchFamily="50" charset="-128"/>
              </a:rPr>
              <a:t>2</a:t>
            </a:r>
            <a:r>
              <a:rPr kumimoji="1" lang="ja-JP" altLang="en-US" sz="2000" dirty="0">
                <a:solidFill>
                  <a:schemeClr val="tx1"/>
                </a:solidFill>
                <a:latin typeface="ＭＳ Ｐゴシック" panose="020B0600070205080204" pitchFamily="50" charset="-128"/>
                <a:ea typeface="ＭＳ Ｐゴシック" panose="020B0600070205080204" pitchFamily="50" charset="-128"/>
              </a:rPr>
              <a:t>人以上の世帯（</a:t>
            </a:r>
            <a:r>
              <a:rPr kumimoji="1" lang="ja-JP" altLang="en-US" sz="2000" dirty="0">
                <a:solidFill>
                  <a:srgbClr val="FF0000"/>
                </a:solidFill>
                <a:latin typeface="ＭＳ Ｐゴシック" panose="020B0600070205080204" pitchFamily="50" charset="-128"/>
                <a:ea typeface="ＭＳ Ｐゴシック" panose="020B0600070205080204" pitchFamily="50" charset="-128"/>
              </a:rPr>
              <a:t>勤労</a:t>
            </a:r>
            <a:r>
              <a:rPr kumimoji="1" lang="ja-JP" altLang="en-US" sz="2000" dirty="0">
                <a:solidFill>
                  <a:schemeClr val="tx1"/>
                </a:solidFill>
                <a:latin typeface="ＭＳ Ｐゴシック" panose="020B0600070205080204" pitchFamily="50" charset="-128"/>
                <a:ea typeface="ＭＳ Ｐゴシック" panose="020B0600070205080204" pitchFamily="50" charset="-128"/>
              </a:rPr>
              <a:t>）</a:t>
            </a:r>
          </a:p>
        </p:txBody>
      </p:sp>
      <p:sp>
        <p:nvSpPr>
          <p:cNvPr id="6" name="正方形/長方形 5">
            <a:extLst>
              <a:ext uri="{FF2B5EF4-FFF2-40B4-BE49-F238E27FC236}">
                <a16:creationId xmlns:a16="http://schemas.microsoft.com/office/drawing/2014/main" id="{B2B7A05F-A186-4888-9EE8-02C8C1664E39}"/>
              </a:ext>
            </a:extLst>
          </p:cNvPr>
          <p:cNvSpPr/>
          <p:nvPr/>
        </p:nvSpPr>
        <p:spPr>
          <a:xfrm>
            <a:off x="124424" y="6672649"/>
            <a:ext cx="12067575" cy="1853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tx1"/>
                </a:solidFill>
                <a:latin typeface="ＭＳ Ｐゴシック" panose="020B0600070205080204" pitchFamily="50" charset="-128"/>
                <a:ea typeface="ＭＳ Ｐゴシック" panose="020B0600070205080204" pitchFamily="50" charset="-128"/>
              </a:rPr>
              <a:t>総務省家計調査の項目「紳士服衣類」「婦人用衣類」「履物」「その他の衣類」</a:t>
            </a:r>
            <a:r>
              <a:rPr kumimoji="1" lang="en-US" altLang="ja-JP" sz="1200" dirty="0">
                <a:solidFill>
                  <a:schemeClr val="tx1"/>
                </a:solidFill>
                <a:latin typeface="ＭＳ Ｐゴシック" panose="020B0600070205080204" pitchFamily="50" charset="-128"/>
                <a:ea typeface="ＭＳ Ｐゴシック" panose="020B0600070205080204" pitchFamily="50" charset="-128"/>
              </a:rPr>
              <a:t>2021</a:t>
            </a:r>
            <a:r>
              <a:rPr kumimoji="1" lang="ja-JP" altLang="en-US" sz="1200" dirty="0">
                <a:solidFill>
                  <a:schemeClr val="tx1"/>
                </a:solidFill>
                <a:latin typeface="ＭＳ Ｐゴシック" panose="020B0600070205080204" pitchFamily="50" charset="-128"/>
                <a:ea typeface="ＭＳ Ｐゴシック" panose="020B0600070205080204" pitchFamily="50" charset="-128"/>
              </a:rPr>
              <a:t>年</a:t>
            </a:r>
            <a:r>
              <a:rPr kumimoji="1" lang="en-US" altLang="ja-JP" sz="1200" dirty="0">
                <a:solidFill>
                  <a:schemeClr val="tx1"/>
                </a:solidFill>
                <a:latin typeface="ＭＳ Ｐゴシック" panose="020B0600070205080204" pitchFamily="50" charset="-128"/>
                <a:ea typeface="ＭＳ Ｐゴシック" panose="020B0600070205080204" pitchFamily="50" charset="-128"/>
              </a:rPr>
              <a:t>5</a:t>
            </a:r>
            <a:r>
              <a:rPr kumimoji="1" lang="ja-JP" altLang="en-US" sz="1200" dirty="0">
                <a:solidFill>
                  <a:schemeClr val="tx1"/>
                </a:solidFill>
                <a:latin typeface="ＭＳ Ｐゴシック" panose="020B0600070205080204" pitchFamily="50" charset="-128"/>
                <a:ea typeface="ＭＳ Ｐゴシック" panose="020B0600070205080204" pitchFamily="50" charset="-128"/>
              </a:rPr>
              <a:t>月　</a:t>
            </a:r>
            <a:r>
              <a:rPr kumimoji="1" lang="en-US" altLang="ja-JP" sz="1200" dirty="0">
                <a:solidFill>
                  <a:schemeClr val="tx1"/>
                </a:solidFill>
                <a:latin typeface="ＭＳ Ｐゴシック" panose="020B0600070205080204" pitchFamily="50" charset="-128"/>
                <a:ea typeface="ＭＳ Ｐゴシック" panose="020B0600070205080204" pitchFamily="50" charset="-128"/>
              </a:rPr>
              <a:t>2</a:t>
            </a:r>
            <a:r>
              <a:rPr kumimoji="1" lang="ja-JP" altLang="en-US" sz="1200" dirty="0">
                <a:solidFill>
                  <a:schemeClr val="tx1"/>
                </a:solidFill>
                <a:latin typeface="ＭＳ Ｐゴシック" panose="020B0600070205080204" pitchFamily="50" charset="-128"/>
                <a:ea typeface="ＭＳ Ｐゴシック" panose="020B0600070205080204" pitchFamily="50" charset="-128"/>
              </a:rPr>
              <a:t>人以上の世帯（就業あり</a:t>
            </a:r>
            <a:r>
              <a:rPr kumimoji="1" lang="ja-JP" altLang="en-US" sz="1200" dirty="0">
                <a:solidFill>
                  <a:schemeClr val="tx1"/>
                </a:solidFill>
              </a:rPr>
              <a:t>）</a:t>
            </a:r>
          </a:p>
        </p:txBody>
      </p:sp>
      <p:sp>
        <p:nvSpPr>
          <p:cNvPr id="7" name="正方形/長方形 6">
            <a:extLst>
              <a:ext uri="{FF2B5EF4-FFF2-40B4-BE49-F238E27FC236}">
                <a16:creationId xmlns:a16="http://schemas.microsoft.com/office/drawing/2014/main" id="{32429C05-DA59-4218-B663-77EA7FF3CD50}"/>
              </a:ext>
            </a:extLst>
          </p:cNvPr>
          <p:cNvSpPr/>
          <p:nvPr/>
        </p:nvSpPr>
        <p:spPr>
          <a:xfrm>
            <a:off x="0" y="5446455"/>
            <a:ext cx="12011890" cy="1060695"/>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a:solidFill>
                  <a:schemeClr val="tx1"/>
                </a:solidFill>
                <a:latin typeface="ＭＳ Ｐゴシック" panose="020B0600070205080204" pitchFamily="50" charset="-128"/>
                <a:ea typeface="ＭＳ Ｐゴシック" panose="020B0600070205080204" pitchFamily="50" charset="-128"/>
              </a:rPr>
              <a:t>全体的に勤労世帯のほうが支出額が小さい。大きいのは、</a:t>
            </a:r>
            <a:r>
              <a:rPr kumimoji="1" lang="en-US" altLang="ja-JP" sz="2000" dirty="0">
                <a:solidFill>
                  <a:schemeClr val="tx1"/>
                </a:solidFill>
                <a:latin typeface="ＭＳ Ｐゴシック" panose="020B0600070205080204" pitchFamily="50" charset="-128"/>
                <a:ea typeface="ＭＳ Ｐゴシック" panose="020B0600070205080204" pitchFamily="50" charset="-128"/>
              </a:rPr>
              <a:t>30</a:t>
            </a:r>
            <a:r>
              <a:rPr kumimoji="1" lang="ja-JP" altLang="en-US" sz="2000" dirty="0">
                <a:solidFill>
                  <a:schemeClr val="tx1"/>
                </a:solidFill>
                <a:latin typeface="ＭＳ Ｐゴシック" panose="020B0600070205080204" pitchFamily="50" charset="-128"/>
                <a:ea typeface="ＭＳ Ｐゴシック" panose="020B0600070205080204" pitchFamily="50" charset="-128"/>
              </a:rPr>
              <a:t>代後半、</a:t>
            </a:r>
            <a:r>
              <a:rPr kumimoji="1" lang="en-US" altLang="ja-JP" sz="2000" dirty="0">
                <a:solidFill>
                  <a:schemeClr val="tx1"/>
                </a:solidFill>
                <a:latin typeface="ＭＳ Ｐゴシック" panose="020B0600070205080204" pitchFamily="50" charset="-128"/>
                <a:ea typeface="ＭＳ Ｐゴシック" panose="020B0600070205080204" pitchFamily="50" charset="-128"/>
              </a:rPr>
              <a:t>70</a:t>
            </a:r>
            <a:r>
              <a:rPr kumimoji="1" lang="ja-JP" altLang="en-US" sz="2000" dirty="0">
                <a:solidFill>
                  <a:schemeClr val="tx1"/>
                </a:solidFill>
                <a:latin typeface="ＭＳ Ｐゴシック" panose="020B0600070205080204" pitchFamily="50" charset="-128"/>
                <a:ea typeface="ＭＳ Ｐゴシック" panose="020B0600070205080204" pitchFamily="50" charset="-128"/>
              </a:rPr>
              <a:t>歳以上の世代のみ。</a:t>
            </a:r>
            <a:endParaRPr kumimoji="1" lang="en-US" altLang="ja-JP" sz="2000" dirty="0">
              <a:solidFill>
                <a:schemeClr val="tx1"/>
              </a:solidFill>
              <a:latin typeface="ＭＳ Ｐゴシック" panose="020B0600070205080204" pitchFamily="50" charset="-128"/>
              <a:ea typeface="ＭＳ Ｐゴシック" panose="020B0600070205080204" pitchFamily="50" charset="-128"/>
            </a:endParaRPr>
          </a:p>
          <a:p>
            <a:r>
              <a:rPr kumimoji="1" lang="en-US" altLang="ja-JP" sz="2000" dirty="0">
                <a:solidFill>
                  <a:schemeClr val="tx1"/>
                </a:solidFill>
                <a:latin typeface="ＭＳ Ｐゴシック" panose="020B0600070205080204" pitchFamily="50" charset="-128"/>
                <a:ea typeface="ＭＳ Ｐゴシック" panose="020B0600070205080204" pitchFamily="50" charset="-128"/>
              </a:rPr>
              <a:t>60</a:t>
            </a:r>
            <a:r>
              <a:rPr kumimoji="1" lang="ja-JP" altLang="en-US" sz="2000" dirty="0">
                <a:solidFill>
                  <a:schemeClr val="tx1"/>
                </a:solidFill>
                <a:latin typeface="ＭＳ Ｐゴシック" panose="020B0600070205080204" pitchFamily="50" charset="-128"/>
                <a:ea typeface="ＭＳ Ｐゴシック" panose="020B0600070205080204" pitchFamily="50" charset="-128"/>
              </a:rPr>
              <a:t>歳以上の「婦人服」「勤労世帯」より「</a:t>
            </a:r>
            <a:r>
              <a:rPr kumimoji="1" lang="en-US" altLang="ja-JP" sz="2000" dirty="0">
                <a:solidFill>
                  <a:schemeClr val="tx1"/>
                </a:solidFill>
                <a:latin typeface="ＭＳ Ｐゴシック" panose="020B0600070205080204" pitchFamily="50" charset="-128"/>
                <a:ea typeface="ＭＳ Ｐゴシック" panose="020B0600070205080204" pitchFamily="50" charset="-128"/>
              </a:rPr>
              <a:t>2</a:t>
            </a:r>
            <a:r>
              <a:rPr kumimoji="1" lang="ja-JP" altLang="en-US" sz="2000" dirty="0">
                <a:solidFill>
                  <a:schemeClr val="tx1"/>
                </a:solidFill>
                <a:latin typeface="ＭＳ Ｐゴシック" panose="020B0600070205080204" pitchFamily="50" charset="-128"/>
                <a:ea typeface="ＭＳ Ｐゴシック" panose="020B0600070205080204" pitchFamily="50" charset="-128"/>
              </a:rPr>
              <a:t>人以上の世帯」のほうが支出が多い</a:t>
            </a:r>
            <a:endParaRPr kumimoji="1" lang="en-US" altLang="ja-JP" sz="2000" dirty="0">
              <a:solidFill>
                <a:schemeClr val="tx1"/>
              </a:solidFill>
              <a:latin typeface="ＭＳ Ｐゴシック" panose="020B0600070205080204" pitchFamily="50" charset="-128"/>
              <a:ea typeface="ＭＳ Ｐゴシック" panose="020B0600070205080204" pitchFamily="50" charset="-128"/>
            </a:endParaRPr>
          </a:p>
          <a:p>
            <a:r>
              <a:rPr kumimoji="1" lang="ja-JP" altLang="en-US" sz="2000" dirty="0">
                <a:solidFill>
                  <a:srgbClr val="FF0000"/>
                </a:solidFill>
                <a:latin typeface="ＭＳ Ｐゴシック" panose="020B0600070205080204" pitchFamily="50" charset="-128"/>
                <a:ea typeface="ＭＳ Ｐゴシック" panose="020B0600070205080204" pitchFamily="50" charset="-128"/>
              </a:rPr>
              <a:t>婦人服は、勤労世帯は、</a:t>
            </a:r>
            <a:r>
              <a:rPr kumimoji="1" lang="en-US" altLang="ja-JP" sz="2000" dirty="0">
                <a:solidFill>
                  <a:srgbClr val="FF0000"/>
                </a:solidFill>
                <a:latin typeface="ＭＳ Ｐゴシック" panose="020B0600070205080204" pitchFamily="50" charset="-128"/>
                <a:ea typeface="ＭＳ Ｐゴシック" panose="020B0600070205080204" pitchFamily="50" charset="-128"/>
              </a:rPr>
              <a:t>30</a:t>
            </a:r>
            <a:r>
              <a:rPr kumimoji="1" lang="ja-JP" altLang="en-US" sz="2000" dirty="0">
                <a:solidFill>
                  <a:srgbClr val="FF0000"/>
                </a:solidFill>
                <a:latin typeface="ＭＳ Ｐゴシック" panose="020B0600070205080204" pitchFamily="50" charset="-128"/>
                <a:ea typeface="ＭＳ Ｐゴシック" panose="020B0600070205080204" pitchFamily="50" charset="-128"/>
              </a:rPr>
              <a:t>代後半がピーク、</a:t>
            </a:r>
            <a:r>
              <a:rPr kumimoji="1" lang="en-US" altLang="ja-JP" sz="2000" dirty="0">
                <a:solidFill>
                  <a:srgbClr val="FF0000"/>
                </a:solidFill>
                <a:latin typeface="ＭＳ Ｐゴシック" panose="020B0600070205080204" pitchFamily="50" charset="-128"/>
                <a:ea typeface="ＭＳ Ｐゴシック" panose="020B0600070205080204" pitchFamily="50" charset="-128"/>
              </a:rPr>
              <a:t>40</a:t>
            </a:r>
            <a:r>
              <a:rPr kumimoji="1" lang="ja-JP" altLang="en-US" sz="2000" dirty="0">
                <a:solidFill>
                  <a:srgbClr val="FF0000"/>
                </a:solidFill>
                <a:latin typeface="ＭＳ Ｐゴシック" panose="020B0600070205080204" pitchFamily="50" charset="-128"/>
                <a:ea typeface="ＭＳ Ｐゴシック" panose="020B0600070205080204" pitchFamily="50" charset="-128"/>
              </a:rPr>
              <a:t>代、</a:t>
            </a:r>
            <a:r>
              <a:rPr kumimoji="1" lang="en-US" altLang="ja-JP" sz="2000" dirty="0">
                <a:solidFill>
                  <a:srgbClr val="FF0000"/>
                </a:solidFill>
                <a:latin typeface="ＭＳ Ｐゴシック" panose="020B0600070205080204" pitchFamily="50" charset="-128"/>
                <a:ea typeface="ＭＳ Ｐゴシック" panose="020B0600070205080204" pitchFamily="50" charset="-128"/>
              </a:rPr>
              <a:t>50</a:t>
            </a:r>
            <a:r>
              <a:rPr kumimoji="1" lang="ja-JP" altLang="en-US" sz="2000" dirty="0">
                <a:solidFill>
                  <a:srgbClr val="FF0000"/>
                </a:solidFill>
                <a:latin typeface="ＭＳ Ｐゴシック" panose="020B0600070205080204" pitchFamily="50" charset="-128"/>
                <a:ea typeface="ＭＳ Ｐゴシック" panose="020B0600070205080204" pitchFamily="50" charset="-128"/>
              </a:rPr>
              <a:t>代と続く。</a:t>
            </a:r>
            <a:endParaRPr kumimoji="1" lang="en-US" altLang="ja-JP" sz="2000" dirty="0">
              <a:solidFill>
                <a:srgbClr val="FF0000"/>
              </a:solidFill>
              <a:latin typeface="ＭＳ Ｐゴシック" panose="020B0600070205080204" pitchFamily="50" charset="-128"/>
              <a:ea typeface="ＭＳ Ｐゴシック" panose="020B0600070205080204" pitchFamily="50" charset="-128"/>
            </a:endParaRPr>
          </a:p>
          <a:p>
            <a:endParaRPr kumimoji="1" lang="en-US" altLang="ja-JP" sz="2000" dirty="0">
              <a:solidFill>
                <a:schemeClr val="tx1"/>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59042523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nvPr>
        </p:nvGraphicFramePr>
        <p:xfrm>
          <a:off x="-4266" y="778475"/>
          <a:ext cx="12011893" cy="3502474"/>
        </p:xfrm>
        <a:graphic>
          <a:graphicData uri="http://schemas.openxmlformats.org/drawingml/2006/table">
            <a:tbl>
              <a:tblPr firstRow="1" bandRow="1">
                <a:tableStyleId>{5C22544A-7EE6-4342-B048-85BDC9FD1C3A}</a:tableStyleId>
              </a:tblPr>
              <a:tblGrid>
                <a:gridCol w="1299395">
                  <a:extLst>
                    <a:ext uri="{9D8B030D-6E8A-4147-A177-3AD203B41FA5}">
                      <a16:colId xmlns:a16="http://schemas.microsoft.com/office/drawing/2014/main" val="1132304653"/>
                    </a:ext>
                  </a:extLst>
                </a:gridCol>
                <a:gridCol w="1172602">
                  <a:extLst>
                    <a:ext uri="{9D8B030D-6E8A-4147-A177-3AD203B41FA5}">
                      <a16:colId xmlns:a16="http://schemas.microsoft.com/office/drawing/2014/main" val="853350955"/>
                    </a:ext>
                  </a:extLst>
                </a:gridCol>
                <a:gridCol w="1095174">
                  <a:extLst>
                    <a:ext uri="{9D8B030D-6E8A-4147-A177-3AD203B41FA5}">
                      <a16:colId xmlns:a16="http://schemas.microsoft.com/office/drawing/2014/main" val="3411134829"/>
                    </a:ext>
                  </a:extLst>
                </a:gridCol>
                <a:gridCol w="950032">
                  <a:extLst>
                    <a:ext uri="{9D8B030D-6E8A-4147-A177-3AD203B41FA5}">
                      <a16:colId xmlns:a16="http://schemas.microsoft.com/office/drawing/2014/main" val="3043858512"/>
                    </a:ext>
                  </a:extLst>
                </a:gridCol>
                <a:gridCol w="1319487">
                  <a:extLst>
                    <a:ext uri="{9D8B030D-6E8A-4147-A177-3AD203B41FA5}">
                      <a16:colId xmlns:a16="http://schemas.microsoft.com/office/drawing/2014/main" val="2965340033"/>
                    </a:ext>
                  </a:extLst>
                </a:gridCol>
                <a:gridCol w="1121565">
                  <a:extLst>
                    <a:ext uri="{9D8B030D-6E8A-4147-A177-3AD203B41FA5}">
                      <a16:colId xmlns:a16="http://schemas.microsoft.com/office/drawing/2014/main" val="2294769677"/>
                    </a:ext>
                  </a:extLst>
                </a:gridCol>
                <a:gridCol w="1108369">
                  <a:extLst>
                    <a:ext uri="{9D8B030D-6E8A-4147-A177-3AD203B41FA5}">
                      <a16:colId xmlns:a16="http://schemas.microsoft.com/office/drawing/2014/main" val="2532058779"/>
                    </a:ext>
                  </a:extLst>
                </a:gridCol>
                <a:gridCol w="1240319">
                  <a:extLst>
                    <a:ext uri="{9D8B030D-6E8A-4147-A177-3AD203B41FA5}">
                      <a16:colId xmlns:a16="http://schemas.microsoft.com/office/drawing/2014/main" val="4135993952"/>
                    </a:ext>
                  </a:extLst>
                </a:gridCol>
                <a:gridCol w="1293098">
                  <a:extLst>
                    <a:ext uri="{9D8B030D-6E8A-4147-A177-3AD203B41FA5}">
                      <a16:colId xmlns:a16="http://schemas.microsoft.com/office/drawing/2014/main" val="885271802"/>
                    </a:ext>
                  </a:extLst>
                </a:gridCol>
                <a:gridCol w="1411852">
                  <a:extLst>
                    <a:ext uri="{9D8B030D-6E8A-4147-A177-3AD203B41FA5}">
                      <a16:colId xmlns:a16="http://schemas.microsoft.com/office/drawing/2014/main" val="2793192917"/>
                    </a:ext>
                  </a:extLst>
                </a:gridCol>
              </a:tblGrid>
              <a:tr h="822777">
                <a:tc>
                  <a:txBody>
                    <a:bodyPr/>
                    <a:lstStyle/>
                    <a:p>
                      <a:endParaRPr kumimoji="1" lang="ja-JP" altLang="en-US" sz="16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600" b="0" dirty="0">
                          <a:solidFill>
                            <a:schemeClr val="tx1"/>
                          </a:solidFill>
                          <a:latin typeface="ＭＳ ゴシック" panose="020B0609070205080204" pitchFamily="49" charset="-128"/>
                          <a:ea typeface="ＭＳ ゴシック" panose="020B0609070205080204" pitchFamily="49" charset="-128"/>
                        </a:rPr>
                        <a:t>～</a:t>
                      </a:r>
                      <a:r>
                        <a:rPr kumimoji="1" lang="en-US" altLang="ja-JP" sz="1600" b="0" dirty="0">
                          <a:solidFill>
                            <a:schemeClr val="tx1"/>
                          </a:solidFill>
                          <a:latin typeface="ＭＳ ゴシック" panose="020B0609070205080204" pitchFamily="49" charset="-128"/>
                          <a:ea typeface="ＭＳ ゴシック" panose="020B0609070205080204" pitchFamily="49" charset="-128"/>
                        </a:rPr>
                        <a:t>34</a:t>
                      </a:r>
                      <a:r>
                        <a:rPr kumimoji="1" lang="ja-JP" altLang="en-US" sz="1600" b="0" dirty="0">
                          <a:solidFill>
                            <a:schemeClr val="tx1"/>
                          </a:solidFill>
                          <a:latin typeface="ＭＳ ゴシック" panose="020B0609070205080204" pitchFamily="49" charset="-128"/>
                          <a:ea typeface="ＭＳ ゴシック" panose="020B0609070205080204" pitchFamily="49" charset="-128"/>
                        </a:rPr>
                        <a:t>歳</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chemeClr val="tx1"/>
                          </a:solidFill>
                          <a:latin typeface="ＭＳ ゴシック" panose="020B0609070205080204" pitchFamily="49" charset="-128"/>
                          <a:ea typeface="ＭＳ ゴシック" panose="020B0609070205080204" pitchFamily="49" charset="-128"/>
                        </a:rPr>
                        <a:t>35</a:t>
                      </a:r>
                      <a:r>
                        <a:rPr kumimoji="1" lang="ja-JP" altLang="en-US" sz="1600" b="0" dirty="0">
                          <a:solidFill>
                            <a:schemeClr val="tx1"/>
                          </a:solidFill>
                          <a:latin typeface="ＭＳ ゴシック" panose="020B0609070205080204" pitchFamily="49" charset="-128"/>
                          <a:ea typeface="ＭＳ ゴシック" panose="020B0609070205080204" pitchFamily="49" charset="-128"/>
                        </a:rPr>
                        <a:t>～</a:t>
                      </a:r>
                      <a:r>
                        <a:rPr kumimoji="1" lang="en-US" altLang="ja-JP" sz="1600" b="0" dirty="0">
                          <a:solidFill>
                            <a:schemeClr val="tx1"/>
                          </a:solidFill>
                          <a:latin typeface="ＭＳ ゴシック" panose="020B0609070205080204" pitchFamily="49" charset="-128"/>
                          <a:ea typeface="ＭＳ ゴシック" panose="020B0609070205080204" pitchFamily="49" charset="-128"/>
                        </a:rPr>
                        <a:t>39</a:t>
                      </a:r>
                      <a:endParaRPr kumimoji="1" lang="ja-JP" altLang="en-US" sz="16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chemeClr val="tx1"/>
                          </a:solidFill>
                          <a:latin typeface="ＭＳ ゴシック" panose="020B0609070205080204" pitchFamily="49" charset="-128"/>
                          <a:ea typeface="ＭＳ ゴシック" panose="020B0609070205080204" pitchFamily="49" charset="-128"/>
                        </a:rPr>
                        <a:t>40</a:t>
                      </a:r>
                      <a:r>
                        <a:rPr kumimoji="1" lang="ja-JP" altLang="en-US" sz="1600" b="0" dirty="0">
                          <a:solidFill>
                            <a:schemeClr val="tx1"/>
                          </a:solidFill>
                          <a:latin typeface="ＭＳ ゴシック" panose="020B0609070205080204" pitchFamily="49" charset="-128"/>
                          <a:ea typeface="ＭＳ ゴシック" panose="020B0609070205080204" pitchFamily="49" charset="-128"/>
                        </a:rPr>
                        <a:t>～</a:t>
                      </a:r>
                      <a:r>
                        <a:rPr kumimoji="1" lang="en-US" altLang="ja-JP" sz="1600" b="0" dirty="0">
                          <a:solidFill>
                            <a:schemeClr val="tx1"/>
                          </a:solidFill>
                          <a:latin typeface="ＭＳ ゴシック" panose="020B0609070205080204" pitchFamily="49" charset="-128"/>
                          <a:ea typeface="ＭＳ ゴシック" panose="020B0609070205080204" pitchFamily="49" charset="-128"/>
                        </a:rPr>
                        <a:t>44</a:t>
                      </a:r>
                      <a:endParaRPr kumimoji="1" lang="ja-JP" altLang="en-US" sz="16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chemeClr val="tx1"/>
                          </a:solidFill>
                          <a:latin typeface="ＭＳ ゴシック" panose="020B0609070205080204" pitchFamily="49" charset="-128"/>
                          <a:ea typeface="ＭＳ ゴシック" panose="020B0609070205080204" pitchFamily="49" charset="-128"/>
                        </a:rPr>
                        <a:t>45</a:t>
                      </a:r>
                      <a:r>
                        <a:rPr kumimoji="1" lang="ja-JP" altLang="en-US" sz="1600" b="0" dirty="0">
                          <a:solidFill>
                            <a:schemeClr val="tx1"/>
                          </a:solidFill>
                          <a:latin typeface="ＭＳ ゴシック" panose="020B0609070205080204" pitchFamily="49" charset="-128"/>
                          <a:ea typeface="ＭＳ ゴシック" panose="020B0609070205080204" pitchFamily="49" charset="-128"/>
                        </a:rPr>
                        <a:t>～</a:t>
                      </a:r>
                      <a:r>
                        <a:rPr kumimoji="1" lang="en-US" altLang="ja-JP" sz="1600" b="0" dirty="0">
                          <a:solidFill>
                            <a:schemeClr val="tx1"/>
                          </a:solidFill>
                          <a:latin typeface="ＭＳ ゴシック" panose="020B0609070205080204" pitchFamily="49" charset="-128"/>
                          <a:ea typeface="ＭＳ ゴシック" panose="020B0609070205080204" pitchFamily="49" charset="-128"/>
                        </a:rPr>
                        <a:t>49</a:t>
                      </a:r>
                      <a:endParaRPr kumimoji="1" lang="ja-JP" altLang="en-US" sz="16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chemeClr val="tx1"/>
                          </a:solidFill>
                          <a:latin typeface="ＭＳ ゴシック" panose="020B0609070205080204" pitchFamily="49" charset="-128"/>
                          <a:ea typeface="ＭＳ ゴシック" panose="020B0609070205080204" pitchFamily="49" charset="-128"/>
                        </a:rPr>
                        <a:t>50</a:t>
                      </a:r>
                      <a:r>
                        <a:rPr kumimoji="1" lang="ja-JP" altLang="en-US" sz="1600" b="0" dirty="0">
                          <a:solidFill>
                            <a:schemeClr val="tx1"/>
                          </a:solidFill>
                          <a:latin typeface="ＭＳ ゴシック" panose="020B0609070205080204" pitchFamily="49" charset="-128"/>
                          <a:ea typeface="ＭＳ ゴシック" panose="020B0609070205080204" pitchFamily="49" charset="-128"/>
                        </a:rPr>
                        <a:t>～</a:t>
                      </a:r>
                      <a:r>
                        <a:rPr kumimoji="1" lang="en-US" altLang="ja-JP" sz="1600" b="0" dirty="0">
                          <a:solidFill>
                            <a:schemeClr val="tx1"/>
                          </a:solidFill>
                          <a:latin typeface="ＭＳ ゴシック" panose="020B0609070205080204" pitchFamily="49" charset="-128"/>
                          <a:ea typeface="ＭＳ ゴシック" panose="020B0609070205080204" pitchFamily="49" charset="-128"/>
                        </a:rPr>
                        <a:t>54</a:t>
                      </a:r>
                      <a:endParaRPr kumimoji="1" lang="ja-JP" altLang="en-US" sz="16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chemeClr val="tx1"/>
                          </a:solidFill>
                          <a:latin typeface="ＭＳ ゴシック" panose="020B0609070205080204" pitchFamily="49" charset="-128"/>
                          <a:ea typeface="ＭＳ ゴシック" panose="020B0609070205080204" pitchFamily="49" charset="-128"/>
                        </a:rPr>
                        <a:t>55</a:t>
                      </a:r>
                      <a:r>
                        <a:rPr kumimoji="1" lang="ja-JP" altLang="en-US" sz="1600" b="0" dirty="0">
                          <a:solidFill>
                            <a:schemeClr val="tx1"/>
                          </a:solidFill>
                          <a:latin typeface="ＭＳ ゴシック" panose="020B0609070205080204" pitchFamily="49" charset="-128"/>
                          <a:ea typeface="ＭＳ ゴシック" panose="020B0609070205080204" pitchFamily="49" charset="-128"/>
                        </a:rPr>
                        <a:t>～</a:t>
                      </a:r>
                      <a:r>
                        <a:rPr kumimoji="1" lang="en-US" altLang="ja-JP" sz="1600" b="0" dirty="0">
                          <a:solidFill>
                            <a:schemeClr val="tx1"/>
                          </a:solidFill>
                          <a:latin typeface="ＭＳ ゴシック" panose="020B0609070205080204" pitchFamily="49" charset="-128"/>
                          <a:ea typeface="ＭＳ ゴシック" panose="020B0609070205080204" pitchFamily="49" charset="-128"/>
                        </a:rPr>
                        <a:t>59</a:t>
                      </a:r>
                      <a:endParaRPr kumimoji="1" lang="ja-JP" altLang="en-US" sz="16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chemeClr val="tx1"/>
                          </a:solidFill>
                          <a:latin typeface="ＭＳ ゴシック" panose="020B0609070205080204" pitchFamily="49" charset="-128"/>
                          <a:ea typeface="ＭＳ ゴシック" panose="020B0609070205080204" pitchFamily="49" charset="-128"/>
                        </a:rPr>
                        <a:t>60</a:t>
                      </a:r>
                      <a:r>
                        <a:rPr kumimoji="1" lang="ja-JP" altLang="en-US" sz="1600" b="0" dirty="0">
                          <a:solidFill>
                            <a:schemeClr val="tx1"/>
                          </a:solidFill>
                          <a:latin typeface="ＭＳ ゴシック" panose="020B0609070205080204" pitchFamily="49" charset="-128"/>
                          <a:ea typeface="ＭＳ ゴシック" panose="020B0609070205080204" pitchFamily="49" charset="-128"/>
                        </a:rPr>
                        <a:t>～</a:t>
                      </a:r>
                      <a:r>
                        <a:rPr kumimoji="1" lang="en-US" altLang="ja-JP" sz="1600" b="0" dirty="0">
                          <a:solidFill>
                            <a:schemeClr val="tx1"/>
                          </a:solidFill>
                          <a:latin typeface="ＭＳ ゴシック" panose="020B0609070205080204" pitchFamily="49" charset="-128"/>
                          <a:ea typeface="ＭＳ ゴシック" panose="020B0609070205080204" pitchFamily="49" charset="-128"/>
                        </a:rPr>
                        <a:t>64</a:t>
                      </a:r>
                      <a:endParaRPr kumimoji="1" lang="ja-JP" altLang="en-US" sz="16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chemeClr val="tx1"/>
                          </a:solidFill>
                          <a:latin typeface="ＭＳ ゴシック" panose="020B0609070205080204" pitchFamily="49" charset="-128"/>
                          <a:ea typeface="ＭＳ ゴシック" panose="020B0609070205080204" pitchFamily="49" charset="-128"/>
                        </a:rPr>
                        <a:t>65</a:t>
                      </a:r>
                      <a:r>
                        <a:rPr kumimoji="1" lang="ja-JP" altLang="en-US" sz="1600" b="0" dirty="0">
                          <a:solidFill>
                            <a:schemeClr val="tx1"/>
                          </a:solidFill>
                          <a:latin typeface="ＭＳ ゴシック" panose="020B0609070205080204" pitchFamily="49" charset="-128"/>
                          <a:ea typeface="ＭＳ ゴシック" panose="020B0609070205080204" pitchFamily="49" charset="-128"/>
                        </a:rPr>
                        <a:t>～</a:t>
                      </a:r>
                      <a:r>
                        <a:rPr kumimoji="1" lang="en-US" altLang="ja-JP" sz="1600" b="0" dirty="0">
                          <a:solidFill>
                            <a:schemeClr val="tx1"/>
                          </a:solidFill>
                          <a:latin typeface="ＭＳ ゴシック" panose="020B0609070205080204" pitchFamily="49" charset="-128"/>
                          <a:ea typeface="ＭＳ ゴシック" panose="020B0609070205080204" pitchFamily="49" charset="-128"/>
                        </a:rPr>
                        <a:t>69</a:t>
                      </a:r>
                      <a:endParaRPr kumimoji="1" lang="ja-JP" altLang="en-US" sz="16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chemeClr val="tx1"/>
                          </a:solidFill>
                          <a:latin typeface="ＭＳ ゴシック" panose="020B0609070205080204" pitchFamily="49" charset="-128"/>
                          <a:ea typeface="ＭＳ ゴシック" panose="020B0609070205080204" pitchFamily="49" charset="-128"/>
                        </a:rPr>
                        <a:t>70</a:t>
                      </a:r>
                      <a:r>
                        <a:rPr kumimoji="1" lang="ja-JP" altLang="en-US" sz="1600" b="0" dirty="0">
                          <a:solidFill>
                            <a:schemeClr val="tx1"/>
                          </a:solidFill>
                          <a:latin typeface="ＭＳ ゴシック" panose="020B0609070205080204" pitchFamily="49" charset="-128"/>
                          <a:ea typeface="ＭＳ ゴシック" panose="020B0609070205080204" pitchFamily="49"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49993553"/>
                  </a:ext>
                </a:extLst>
              </a:tr>
              <a:tr h="553837">
                <a:tc>
                  <a:txBody>
                    <a:bodyPr/>
                    <a:lstStyle/>
                    <a:p>
                      <a:r>
                        <a:rPr kumimoji="1" lang="ja-JP" altLang="en-US" sz="1600" b="0" dirty="0">
                          <a:latin typeface="ＭＳ ゴシック" panose="020B0609070205080204" pitchFamily="49" charset="-128"/>
                          <a:ea typeface="ＭＳ ゴシック" panose="020B0609070205080204" pitchFamily="49" charset="-128"/>
                        </a:rPr>
                        <a:t>婦人用</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chemeClr val="tx1"/>
                          </a:solidFill>
                          <a:latin typeface="ＭＳ ゴシック" panose="020B0609070205080204" pitchFamily="49" charset="-128"/>
                          <a:ea typeface="ＭＳ ゴシック" panose="020B0609070205080204" pitchFamily="49" charset="-128"/>
                        </a:rPr>
                        <a:t>196</a:t>
                      </a:r>
                      <a:endParaRPr kumimoji="1" lang="ja-JP" altLang="en-US" sz="16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chemeClr val="tx1"/>
                          </a:solidFill>
                          <a:latin typeface="ＭＳ ゴシック" panose="020B0609070205080204" pitchFamily="49" charset="-128"/>
                          <a:ea typeface="ＭＳ ゴシック" panose="020B0609070205080204" pitchFamily="49" charset="-128"/>
                        </a:rPr>
                        <a:t>416</a:t>
                      </a:r>
                      <a:endParaRPr kumimoji="1" lang="ja-JP" altLang="en-US" sz="16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chemeClr val="tx1"/>
                          </a:solidFill>
                          <a:latin typeface="ＭＳ ゴシック" panose="020B0609070205080204" pitchFamily="49" charset="-128"/>
                          <a:ea typeface="ＭＳ ゴシック" panose="020B0609070205080204" pitchFamily="49" charset="-128"/>
                        </a:rPr>
                        <a:t>472</a:t>
                      </a:r>
                      <a:endParaRPr kumimoji="1" lang="ja-JP" altLang="en-US" sz="16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chemeClr val="tx1"/>
                          </a:solidFill>
                          <a:latin typeface="ＭＳ ゴシック" panose="020B0609070205080204" pitchFamily="49" charset="-128"/>
                          <a:ea typeface="ＭＳ ゴシック" panose="020B0609070205080204" pitchFamily="49" charset="-128"/>
                        </a:rPr>
                        <a:t>486</a:t>
                      </a:r>
                      <a:endParaRPr kumimoji="1" lang="ja-JP" altLang="en-US" sz="16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rgbClr val="FF0000"/>
                          </a:solidFill>
                          <a:latin typeface="ＭＳ ゴシック" panose="020B0609070205080204" pitchFamily="49" charset="-128"/>
                          <a:ea typeface="ＭＳ ゴシック" panose="020B0609070205080204" pitchFamily="49" charset="-128"/>
                        </a:rPr>
                        <a:t>677</a:t>
                      </a:r>
                      <a:endParaRPr kumimoji="1" lang="ja-JP" altLang="en-US" sz="1600" b="0" dirty="0">
                        <a:solidFill>
                          <a:srgbClr val="FF0000"/>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rgbClr val="FF0000"/>
                          </a:solidFill>
                          <a:latin typeface="ＭＳ ゴシック" panose="020B0609070205080204" pitchFamily="49" charset="-128"/>
                          <a:ea typeface="ＭＳ ゴシック" panose="020B0609070205080204" pitchFamily="49" charset="-128"/>
                        </a:rPr>
                        <a:t>633</a:t>
                      </a:r>
                      <a:endParaRPr kumimoji="1" lang="ja-JP" altLang="en-US" sz="1600" b="0" dirty="0">
                        <a:solidFill>
                          <a:srgbClr val="FF0000"/>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rgbClr val="FF0000"/>
                          </a:solidFill>
                          <a:latin typeface="ＭＳ ゴシック" panose="020B0609070205080204" pitchFamily="49" charset="-128"/>
                          <a:ea typeface="ＭＳ ゴシック" panose="020B0609070205080204" pitchFamily="49" charset="-128"/>
                        </a:rPr>
                        <a:t>762</a:t>
                      </a:r>
                      <a:endParaRPr kumimoji="1" lang="ja-JP" altLang="en-US" sz="1600" b="0" dirty="0">
                        <a:solidFill>
                          <a:srgbClr val="FF0000"/>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chemeClr val="tx1"/>
                          </a:solidFill>
                          <a:latin typeface="ＭＳ ゴシック" panose="020B0609070205080204" pitchFamily="49" charset="-128"/>
                          <a:ea typeface="ＭＳ ゴシック" panose="020B0609070205080204" pitchFamily="49" charset="-128"/>
                        </a:rPr>
                        <a:t>370</a:t>
                      </a:r>
                      <a:endParaRPr kumimoji="1" lang="ja-JP" altLang="en-US" sz="16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chemeClr val="tx1"/>
                          </a:solidFill>
                          <a:latin typeface="ＭＳ ゴシック" panose="020B0609070205080204" pitchFamily="49" charset="-128"/>
                          <a:ea typeface="ＭＳ ゴシック" panose="020B0609070205080204" pitchFamily="49" charset="-128"/>
                        </a:rPr>
                        <a:t>359</a:t>
                      </a:r>
                      <a:endParaRPr kumimoji="1" lang="ja-JP" altLang="en-US" sz="16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62005691"/>
                  </a:ext>
                </a:extLst>
              </a:tr>
              <a:tr h="553837">
                <a:tc>
                  <a:txBody>
                    <a:bodyPr/>
                    <a:lstStyle/>
                    <a:p>
                      <a:r>
                        <a:rPr kumimoji="1" lang="ja-JP" altLang="en-US" sz="1600" b="0" dirty="0">
                          <a:latin typeface="ＭＳ ゴシック" panose="020B0609070205080204" pitchFamily="49" charset="-128"/>
                          <a:ea typeface="ＭＳ ゴシック" panose="020B0609070205080204" pitchFamily="49" charset="-128"/>
                        </a:rPr>
                        <a:t>紳士服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rgbClr val="FF0000"/>
                          </a:solidFill>
                          <a:latin typeface="ＭＳ ゴシック" panose="020B0609070205080204" pitchFamily="49" charset="-128"/>
                          <a:ea typeface="ＭＳ ゴシック" panose="020B0609070205080204" pitchFamily="49" charset="-128"/>
                        </a:rPr>
                        <a:t>609</a:t>
                      </a:r>
                      <a:endParaRPr kumimoji="1" lang="ja-JP" altLang="en-US" sz="1600" b="0" dirty="0">
                        <a:solidFill>
                          <a:srgbClr val="FF0000"/>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chemeClr val="tx1"/>
                          </a:solidFill>
                          <a:latin typeface="ＭＳ ゴシック" panose="020B0609070205080204" pitchFamily="49" charset="-128"/>
                          <a:ea typeface="ＭＳ ゴシック" panose="020B0609070205080204" pitchFamily="49" charset="-128"/>
                        </a:rPr>
                        <a:t>342</a:t>
                      </a:r>
                      <a:endParaRPr kumimoji="1" lang="ja-JP" altLang="en-US" sz="16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chemeClr val="tx1"/>
                          </a:solidFill>
                          <a:latin typeface="ＭＳ ゴシック" panose="020B0609070205080204" pitchFamily="49" charset="-128"/>
                          <a:ea typeface="ＭＳ ゴシック" panose="020B0609070205080204" pitchFamily="49" charset="-128"/>
                        </a:rPr>
                        <a:t>416</a:t>
                      </a:r>
                      <a:endParaRPr kumimoji="1" lang="ja-JP" altLang="en-US" sz="16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chemeClr val="tx1"/>
                          </a:solidFill>
                          <a:latin typeface="ＭＳ ゴシック" panose="020B0609070205080204" pitchFamily="49" charset="-128"/>
                          <a:ea typeface="ＭＳ ゴシック" panose="020B0609070205080204" pitchFamily="49" charset="-128"/>
                        </a:rPr>
                        <a:t>523</a:t>
                      </a:r>
                      <a:endParaRPr kumimoji="1" lang="ja-JP" altLang="en-US" sz="16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chemeClr val="tx1"/>
                          </a:solidFill>
                          <a:latin typeface="ＭＳ ゴシック" panose="020B0609070205080204" pitchFamily="49" charset="-128"/>
                          <a:ea typeface="ＭＳ ゴシック" panose="020B0609070205080204" pitchFamily="49" charset="-128"/>
                        </a:rPr>
                        <a:t>546</a:t>
                      </a:r>
                      <a:endParaRPr kumimoji="1" lang="ja-JP" altLang="en-US" sz="16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rgbClr val="FF0000"/>
                          </a:solidFill>
                          <a:latin typeface="ＭＳ ゴシック" panose="020B0609070205080204" pitchFamily="49" charset="-128"/>
                          <a:ea typeface="ＭＳ ゴシック" panose="020B0609070205080204" pitchFamily="49" charset="-128"/>
                        </a:rPr>
                        <a:t>828</a:t>
                      </a:r>
                      <a:endParaRPr kumimoji="1" lang="ja-JP" altLang="en-US" sz="1600" b="0" dirty="0">
                        <a:solidFill>
                          <a:srgbClr val="FF0000"/>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chemeClr val="tx1"/>
                          </a:solidFill>
                          <a:latin typeface="ＭＳ ゴシック" panose="020B0609070205080204" pitchFamily="49" charset="-128"/>
                          <a:ea typeface="ＭＳ ゴシック" panose="020B0609070205080204" pitchFamily="49" charset="-128"/>
                        </a:rPr>
                        <a:t>289</a:t>
                      </a:r>
                      <a:endParaRPr kumimoji="1" lang="ja-JP" altLang="en-US" sz="16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chemeClr val="tx1"/>
                          </a:solidFill>
                          <a:latin typeface="ＭＳ ゴシック" panose="020B0609070205080204" pitchFamily="49" charset="-128"/>
                          <a:ea typeface="ＭＳ ゴシック" panose="020B0609070205080204" pitchFamily="49" charset="-128"/>
                        </a:rPr>
                        <a:t>313</a:t>
                      </a:r>
                      <a:endParaRPr kumimoji="1" lang="ja-JP" altLang="en-US" sz="16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chemeClr val="tx1"/>
                          </a:solidFill>
                          <a:latin typeface="ＭＳ ゴシック" panose="020B0609070205080204" pitchFamily="49" charset="-128"/>
                          <a:ea typeface="ＭＳ ゴシック" panose="020B0609070205080204" pitchFamily="49" charset="-128"/>
                        </a:rPr>
                        <a:t>82</a:t>
                      </a:r>
                      <a:endParaRPr kumimoji="1" lang="ja-JP" altLang="en-US" sz="16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2334461"/>
                  </a:ext>
                </a:extLst>
              </a:tr>
              <a:tr h="553837">
                <a:tc>
                  <a:txBody>
                    <a:bodyPr/>
                    <a:lstStyle/>
                    <a:p>
                      <a:r>
                        <a:rPr kumimoji="1" lang="ja-JP" altLang="en-US" sz="1600" b="0" dirty="0">
                          <a:latin typeface="ＭＳ ゴシック" panose="020B0609070205080204" pitchFamily="49" charset="-128"/>
                          <a:ea typeface="ＭＳ ゴシック" panose="020B0609070205080204" pitchFamily="49" charset="-128"/>
                        </a:rPr>
                        <a:t>和服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chemeClr val="tx1"/>
                          </a:solidFill>
                          <a:latin typeface="ＭＳ ゴシック" panose="020B0609070205080204" pitchFamily="49" charset="-128"/>
                          <a:ea typeface="ＭＳ ゴシック" panose="020B0609070205080204" pitchFamily="49" charset="-128"/>
                        </a:rPr>
                        <a:t>6</a:t>
                      </a:r>
                      <a:endParaRPr kumimoji="1" lang="ja-JP" altLang="en-US" sz="16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chemeClr val="tx1"/>
                          </a:solidFill>
                          <a:latin typeface="ＭＳ ゴシック" panose="020B0609070205080204" pitchFamily="49" charset="-128"/>
                          <a:ea typeface="ＭＳ ゴシック" panose="020B0609070205080204" pitchFamily="49" charset="-128"/>
                        </a:rPr>
                        <a:t>50</a:t>
                      </a:r>
                      <a:endParaRPr kumimoji="1" lang="ja-JP" altLang="en-US" sz="16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chemeClr val="tx1"/>
                          </a:solidFill>
                          <a:latin typeface="ＭＳ ゴシック" panose="020B0609070205080204" pitchFamily="49" charset="-128"/>
                          <a:ea typeface="ＭＳ ゴシック" panose="020B0609070205080204" pitchFamily="49" charset="-128"/>
                        </a:rPr>
                        <a:t>4</a:t>
                      </a:r>
                      <a:endParaRPr kumimoji="1" lang="ja-JP" altLang="en-US" sz="16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chemeClr val="tx1"/>
                          </a:solidFill>
                          <a:latin typeface="ＭＳ ゴシック" panose="020B0609070205080204" pitchFamily="49" charset="-128"/>
                          <a:ea typeface="ＭＳ ゴシック" panose="020B0609070205080204" pitchFamily="49" charset="-128"/>
                        </a:rPr>
                        <a:t>246</a:t>
                      </a:r>
                      <a:endParaRPr kumimoji="1" lang="ja-JP" altLang="en-US" sz="16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chemeClr val="tx1"/>
                          </a:solidFill>
                          <a:latin typeface="ＭＳ ゴシック" panose="020B0609070205080204" pitchFamily="49" charset="-128"/>
                          <a:ea typeface="ＭＳ ゴシック" panose="020B0609070205080204" pitchFamily="49" charset="-128"/>
                        </a:rPr>
                        <a:t>523</a:t>
                      </a:r>
                      <a:endParaRPr kumimoji="1" lang="ja-JP" altLang="en-US" sz="16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chemeClr val="tx1"/>
                          </a:solidFill>
                          <a:latin typeface="ＭＳ ゴシック" panose="020B0609070205080204" pitchFamily="49" charset="-128"/>
                          <a:ea typeface="ＭＳ ゴシック" panose="020B0609070205080204" pitchFamily="49" charset="-128"/>
                        </a:rPr>
                        <a:t>688</a:t>
                      </a:r>
                      <a:endParaRPr kumimoji="1" lang="ja-JP" altLang="en-US" sz="16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chemeClr val="tx1"/>
                          </a:solidFill>
                          <a:latin typeface="ＭＳ ゴシック" panose="020B0609070205080204" pitchFamily="49" charset="-128"/>
                          <a:ea typeface="ＭＳ ゴシック" panose="020B0609070205080204" pitchFamily="49" charset="-128"/>
                        </a:rPr>
                        <a:t>150</a:t>
                      </a:r>
                      <a:endParaRPr kumimoji="1" lang="ja-JP" altLang="en-US" sz="16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chemeClr val="tx1"/>
                          </a:solidFill>
                          <a:latin typeface="ＭＳ ゴシック" panose="020B0609070205080204" pitchFamily="49" charset="-128"/>
                          <a:ea typeface="ＭＳ ゴシック" panose="020B0609070205080204" pitchFamily="49" charset="-128"/>
                        </a:rPr>
                        <a:t>278</a:t>
                      </a:r>
                      <a:endParaRPr kumimoji="1" lang="ja-JP" altLang="en-US" sz="16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chemeClr val="tx1"/>
                          </a:solidFill>
                          <a:latin typeface="ＭＳ ゴシック" panose="020B0609070205080204" pitchFamily="49" charset="-128"/>
                          <a:ea typeface="ＭＳ ゴシック" panose="020B0609070205080204" pitchFamily="49" charset="-128"/>
                        </a:rPr>
                        <a:t>83</a:t>
                      </a:r>
                      <a:endParaRPr kumimoji="1" lang="ja-JP" altLang="en-US" sz="16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59132876"/>
                  </a:ext>
                </a:extLst>
              </a:tr>
              <a:tr h="1018186">
                <a:tc>
                  <a:txBody>
                    <a:bodyPr/>
                    <a:lstStyle/>
                    <a:p>
                      <a:r>
                        <a:rPr kumimoji="1" lang="ja-JP" altLang="en-US" sz="1600" b="0" dirty="0">
                          <a:latin typeface="ＭＳ ゴシック" panose="020B0609070205080204" pitchFamily="49" charset="-128"/>
                          <a:ea typeface="ＭＳ ゴシック" panose="020B0609070205080204" pitchFamily="49" charset="-128"/>
                        </a:rPr>
                        <a:t>衣類</a:t>
                      </a:r>
                      <a:endParaRPr kumimoji="1" lang="en-US" altLang="ja-JP" sz="1600" b="0" dirty="0">
                        <a:latin typeface="ＭＳ ゴシック" panose="020B0609070205080204" pitchFamily="49" charset="-128"/>
                        <a:ea typeface="ＭＳ ゴシック" panose="020B0609070205080204" pitchFamily="49" charset="-128"/>
                      </a:endParaRPr>
                    </a:p>
                    <a:p>
                      <a:r>
                        <a:rPr kumimoji="1" lang="ja-JP" altLang="en-US" sz="1600" b="0" dirty="0">
                          <a:latin typeface="ＭＳ ゴシック" panose="020B0609070205080204" pitchFamily="49" charset="-128"/>
                          <a:ea typeface="ＭＳ ゴシック" panose="020B0609070205080204" pitchFamily="49" charset="-128"/>
                        </a:rPr>
                        <a:t>（合計）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chemeClr val="tx1"/>
                          </a:solidFill>
                          <a:latin typeface="ＭＳ ゴシック" panose="020B0609070205080204" pitchFamily="49" charset="-128"/>
                          <a:ea typeface="ＭＳ ゴシック" panose="020B0609070205080204" pitchFamily="49" charset="-128"/>
                        </a:rPr>
                        <a:t>811</a:t>
                      </a:r>
                      <a:endParaRPr kumimoji="1" lang="ja-JP" altLang="en-US" sz="16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chemeClr val="tx1"/>
                          </a:solidFill>
                          <a:latin typeface="ＭＳ ゴシック" panose="020B0609070205080204" pitchFamily="49" charset="-128"/>
                          <a:ea typeface="ＭＳ ゴシック" panose="020B0609070205080204" pitchFamily="49" charset="-128"/>
                        </a:rPr>
                        <a:t>808</a:t>
                      </a:r>
                      <a:endParaRPr kumimoji="1" lang="ja-JP" altLang="en-US" sz="16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chemeClr val="tx1"/>
                          </a:solidFill>
                          <a:latin typeface="ＭＳ ゴシック" panose="020B0609070205080204" pitchFamily="49" charset="-128"/>
                          <a:ea typeface="ＭＳ ゴシック" panose="020B0609070205080204" pitchFamily="49" charset="-128"/>
                        </a:rPr>
                        <a:t>892</a:t>
                      </a:r>
                      <a:endParaRPr kumimoji="1" lang="ja-JP" altLang="en-US" sz="16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chemeClr val="tx1"/>
                          </a:solidFill>
                          <a:latin typeface="ＭＳ ゴシック" panose="020B0609070205080204" pitchFamily="49" charset="-128"/>
                          <a:ea typeface="ＭＳ ゴシック" panose="020B0609070205080204" pitchFamily="49" charset="-128"/>
                        </a:rPr>
                        <a:t>1255</a:t>
                      </a:r>
                      <a:endParaRPr kumimoji="1" lang="ja-JP" altLang="en-US" sz="16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chemeClr val="tx1"/>
                          </a:solidFill>
                          <a:latin typeface="ＭＳ ゴシック" panose="020B0609070205080204" pitchFamily="49" charset="-128"/>
                          <a:ea typeface="ＭＳ ゴシック" panose="020B0609070205080204" pitchFamily="49" charset="-128"/>
                        </a:rPr>
                        <a:t>1746</a:t>
                      </a:r>
                      <a:endParaRPr kumimoji="1" lang="ja-JP" altLang="en-US" sz="16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chemeClr val="tx1"/>
                          </a:solidFill>
                          <a:latin typeface="ＭＳ ゴシック" panose="020B0609070205080204" pitchFamily="49" charset="-128"/>
                          <a:ea typeface="ＭＳ ゴシック" panose="020B0609070205080204" pitchFamily="49" charset="-128"/>
                        </a:rPr>
                        <a:t>2149</a:t>
                      </a:r>
                      <a:endParaRPr kumimoji="1" lang="ja-JP" altLang="en-US" sz="16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chemeClr val="tx1"/>
                          </a:solidFill>
                          <a:latin typeface="ＭＳ ゴシック" panose="020B0609070205080204" pitchFamily="49" charset="-128"/>
                          <a:ea typeface="ＭＳ ゴシック" panose="020B0609070205080204" pitchFamily="49" charset="-128"/>
                        </a:rPr>
                        <a:t>1201</a:t>
                      </a:r>
                      <a:endParaRPr kumimoji="1" lang="ja-JP" altLang="en-US" sz="16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chemeClr val="tx1"/>
                          </a:solidFill>
                          <a:latin typeface="ＭＳ ゴシック" panose="020B0609070205080204" pitchFamily="49" charset="-128"/>
                          <a:ea typeface="ＭＳ ゴシック" panose="020B0609070205080204" pitchFamily="49" charset="-128"/>
                        </a:rPr>
                        <a:t>961</a:t>
                      </a:r>
                      <a:endParaRPr kumimoji="1" lang="ja-JP" altLang="en-US" sz="16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chemeClr val="tx1"/>
                          </a:solidFill>
                          <a:latin typeface="ＭＳ ゴシック" panose="020B0609070205080204" pitchFamily="49" charset="-128"/>
                          <a:ea typeface="ＭＳ ゴシック" panose="020B0609070205080204" pitchFamily="49" charset="-128"/>
                        </a:rPr>
                        <a:t>524</a:t>
                      </a:r>
                      <a:endParaRPr kumimoji="1" lang="ja-JP" altLang="en-US" sz="16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22145810"/>
                  </a:ext>
                </a:extLst>
              </a:tr>
            </a:tbl>
          </a:graphicData>
        </a:graphic>
      </p:graphicFrame>
      <p:sp>
        <p:nvSpPr>
          <p:cNvPr id="5" name="正方形/長方形 4"/>
          <p:cNvSpPr/>
          <p:nvPr/>
        </p:nvSpPr>
        <p:spPr>
          <a:xfrm>
            <a:off x="-4265" y="0"/>
            <a:ext cx="12104078" cy="7784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dirty="0">
                <a:solidFill>
                  <a:schemeClr val="tx1"/>
                </a:solidFill>
                <a:latin typeface="ＭＳ Ｐゴシック" panose="020B0600070205080204" pitchFamily="50" charset="-128"/>
                <a:ea typeface="ＭＳ Ｐゴシック" panose="020B0600070205080204" pitchFamily="50" charset="-128"/>
              </a:rPr>
              <a:t>年齢別ネット利用</a:t>
            </a:r>
            <a:r>
              <a:rPr kumimoji="1" lang="ja-JP" altLang="en-US" sz="2400" dirty="0">
                <a:solidFill>
                  <a:srgbClr val="FF0000"/>
                </a:solidFill>
                <a:latin typeface="ＭＳ Ｐゴシック" panose="020B0600070205080204" pitchFamily="50" charset="-128"/>
                <a:ea typeface="ＭＳ Ｐゴシック" panose="020B0600070205080204" pitchFamily="50" charset="-128"/>
              </a:rPr>
              <a:t>衣類・履物の</a:t>
            </a:r>
            <a:r>
              <a:rPr kumimoji="1" lang="ja-JP" altLang="en-US" sz="2400" dirty="0">
                <a:solidFill>
                  <a:schemeClr val="tx1"/>
                </a:solidFill>
                <a:latin typeface="ＭＳ Ｐゴシック" panose="020B0600070205080204" pitchFamily="50" charset="-128"/>
                <a:ea typeface="ＭＳ Ｐゴシック" panose="020B0600070205080204" pitchFamily="50" charset="-128"/>
              </a:rPr>
              <a:t>支出総額（総務省家計調査</a:t>
            </a:r>
            <a:r>
              <a:rPr kumimoji="1" lang="en-US" altLang="ja-JP" sz="2400" dirty="0">
                <a:solidFill>
                  <a:schemeClr val="tx1"/>
                </a:solidFill>
                <a:latin typeface="ＭＳ Ｐゴシック" panose="020B0600070205080204" pitchFamily="50" charset="-128"/>
                <a:ea typeface="ＭＳ Ｐゴシック" panose="020B0600070205080204" pitchFamily="50" charset="-128"/>
              </a:rPr>
              <a:t>2021</a:t>
            </a:r>
            <a:r>
              <a:rPr kumimoji="1" lang="ja-JP" altLang="en-US" sz="2400" dirty="0">
                <a:solidFill>
                  <a:schemeClr val="tx1"/>
                </a:solidFill>
                <a:latin typeface="ＭＳ Ｐゴシック" panose="020B0600070205080204" pitchFamily="50" charset="-128"/>
                <a:ea typeface="ＭＳ Ｐゴシック" panose="020B0600070205080204" pitchFamily="50" charset="-128"/>
              </a:rPr>
              <a:t>年</a:t>
            </a:r>
            <a:r>
              <a:rPr kumimoji="1" lang="ja-JP" altLang="en-US" sz="2400" dirty="0">
                <a:solidFill>
                  <a:srgbClr val="FF0000"/>
                </a:solidFill>
                <a:latin typeface="ＭＳ Ｐゴシック" panose="020B0600070205080204" pitchFamily="50" charset="-128"/>
                <a:ea typeface="ＭＳ Ｐゴシック" panose="020B0600070205080204" pitchFamily="50" charset="-128"/>
              </a:rPr>
              <a:t>６</a:t>
            </a:r>
            <a:r>
              <a:rPr kumimoji="1" lang="ja-JP" altLang="en-US" sz="2400" dirty="0">
                <a:solidFill>
                  <a:schemeClr val="tx1"/>
                </a:solidFill>
                <a:latin typeface="ＭＳ Ｐゴシック" panose="020B0600070205080204" pitchFamily="50" charset="-128"/>
                <a:ea typeface="ＭＳ Ｐゴシック" panose="020B0600070205080204" pitchFamily="50" charset="-128"/>
              </a:rPr>
              <a:t>月）</a:t>
            </a:r>
            <a:r>
              <a:rPr kumimoji="1" lang="en-US" altLang="ja-JP" sz="2400" dirty="0">
                <a:solidFill>
                  <a:schemeClr val="tx1"/>
                </a:solidFill>
                <a:latin typeface="ＭＳ Ｐゴシック" panose="020B0600070205080204" pitchFamily="50" charset="-128"/>
                <a:ea typeface="ＭＳ Ｐゴシック" panose="020B0600070205080204" pitchFamily="50" charset="-128"/>
              </a:rPr>
              <a:t>2</a:t>
            </a:r>
            <a:r>
              <a:rPr kumimoji="1" lang="ja-JP" altLang="en-US" sz="2400" dirty="0">
                <a:solidFill>
                  <a:schemeClr val="tx1"/>
                </a:solidFill>
                <a:latin typeface="ＭＳ Ｐゴシック" panose="020B0600070205080204" pitchFamily="50" charset="-128"/>
                <a:ea typeface="ＭＳ Ｐゴシック" panose="020B0600070205080204" pitchFamily="50" charset="-128"/>
              </a:rPr>
              <a:t>人以上の世帯</a:t>
            </a:r>
          </a:p>
        </p:txBody>
      </p:sp>
      <p:sp>
        <p:nvSpPr>
          <p:cNvPr id="2" name="正方形/長方形 1"/>
          <p:cNvSpPr/>
          <p:nvPr/>
        </p:nvSpPr>
        <p:spPr>
          <a:xfrm>
            <a:off x="180112" y="6241478"/>
            <a:ext cx="12173082" cy="47244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chemeClr val="tx1"/>
                </a:solidFill>
              </a:rPr>
              <a:t>総務省家計調査の項目「紳士服衣類」「婦人用衣類」「履物」「その他の衣類」</a:t>
            </a:r>
            <a:r>
              <a:rPr kumimoji="1" lang="en-US" altLang="ja-JP" sz="1000" dirty="0">
                <a:solidFill>
                  <a:schemeClr val="tx1"/>
                </a:solidFill>
              </a:rPr>
              <a:t>2021</a:t>
            </a:r>
            <a:r>
              <a:rPr kumimoji="1" lang="ja-JP" altLang="en-US" sz="1000" dirty="0">
                <a:solidFill>
                  <a:schemeClr val="tx1"/>
                </a:solidFill>
              </a:rPr>
              <a:t>年</a:t>
            </a:r>
            <a:r>
              <a:rPr kumimoji="1" lang="en-US" altLang="ja-JP" sz="1000" dirty="0">
                <a:solidFill>
                  <a:schemeClr val="tx1"/>
                </a:solidFill>
              </a:rPr>
              <a:t>5</a:t>
            </a:r>
            <a:r>
              <a:rPr kumimoji="1" lang="ja-JP" altLang="en-US" sz="1000" dirty="0">
                <a:solidFill>
                  <a:schemeClr val="tx1"/>
                </a:solidFill>
              </a:rPr>
              <a:t>月　</a:t>
            </a:r>
            <a:r>
              <a:rPr kumimoji="1" lang="en-US" altLang="ja-JP" sz="1000" dirty="0">
                <a:solidFill>
                  <a:schemeClr val="tx1"/>
                </a:solidFill>
              </a:rPr>
              <a:t>2</a:t>
            </a:r>
            <a:r>
              <a:rPr kumimoji="1" lang="ja-JP" altLang="en-US" sz="1000" dirty="0">
                <a:solidFill>
                  <a:schemeClr val="tx1"/>
                </a:solidFill>
              </a:rPr>
              <a:t>人以上の世帯（就業なし）、</a:t>
            </a:r>
            <a:r>
              <a:rPr kumimoji="1" lang="en-US" altLang="ja-JP" sz="1000" dirty="0">
                <a:solidFill>
                  <a:schemeClr val="tx1"/>
                </a:solidFill>
              </a:rPr>
              <a:t>70</a:t>
            </a:r>
            <a:r>
              <a:rPr kumimoji="1" lang="ja-JP" altLang="en-US" sz="1000" dirty="0">
                <a:solidFill>
                  <a:schemeClr val="tx1"/>
                </a:solidFill>
              </a:rPr>
              <a:t>歳以降の平均は</a:t>
            </a:r>
            <a:r>
              <a:rPr kumimoji="1" lang="en-US" altLang="ja-JP" sz="1000" dirty="0">
                <a:solidFill>
                  <a:schemeClr val="tx1"/>
                </a:solidFill>
              </a:rPr>
              <a:t>70</a:t>
            </a:r>
            <a:r>
              <a:rPr kumimoji="1" lang="ja-JP" altLang="en-US" sz="1000" dirty="0">
                <a:solidFill>
                  <a:schemeClr val="tx1"/>
                </a:solidFill>
              </a:rPr>
              <a:t>～</a:t>
            </a:r>
            <a:r>
              <a:rPr kumimoji="1" lang="en-US" altLang="ja-JP" sz="1000" dirty="0">
                <a:solidFill>
                  <a:schemeClr val="tx1"/>
                </a:solidFill>
              </a:rPr>
              <a:t>74</a:t>
            </a:r>
            <a:r>
              <a:rPr kumimoji="1" lang="ja-JP" altLang="en-US" sz="1000" dirty="0">
                <a:solidFill>
                  <a:schemeClr val="tx1"/>
                </a:solidFill>
              </a:rPr>
              <a:t>（</a:t>
            </a:r>
            <a:r>
              <a:rPr kumimoji="1" lang="en-US" altLang="ja-JP" sz="1000" dirty="0">
                <a:solidFill>
                  <a:schemeClr val="tx1"/>
                </a:solidFill>
              </a:rPr>
              <a:t>937</a:t>
            </a:r>
            <a:r>
              <a:rPr kumimoji="1" lang="ja-JP" altLang="en-US" sz="1000" dirty="0">
                <a:solidFill>
                  <a:schemeClr val="tx1"/>
                </a:solidFill>
              </a:rPr>
              <a:t>）、</a:t>
            </a:r>
            <a:r>
              <a:rPr kumimoji="1" lang="en-US" altLang="ja-JP" sz="1000" dirty="0">
                <a:solidFill>
                  <a:schemeClr val="tx1"/>
                </a:solidFill>
              </a:rPr>
              <a:t>75</a:t>
            </a:r>
            <a:r>
              <a:rPr kumimoji="1" lang="ja-JP" altLang="en-US" sz="1000" dirty="0">
                <a:solidFill>
                  <a:schemeClr val="tx1"/>
                </a:solidFill>
              </a:rPr>
              <a:t>～</a:t>
            </a:r>
            <a:r>
              <a:rPr kumimoji="1" lang="en-US" altLang="ja-JP" sz="1000" dirty="0">
                <a:solidFill>
                  <a:schemeClr val="tx1"/>
                </a:solidFill>
              </a:rPr>
              <a:t>79</a:t>
            </a:r>
            <a:r>
              <a:rPr kumimoji="1" lang="ja-JP" altLang="en-US" sz="1000" dirty="0">
                <a:solidFill>
                  <a:schemeClr val="tx1"/>
                </a:solidFill>
              </a:rPr>
              <a:t>（</a:t>
            </a:r>
            <a:r>
              <a:rPr kumimoji="1" lang="en-US" altLang="ja-JP" sz="1000" dirty="0">
                <a:solidFill>
                  <a:schemeClr val="tx1"/>
                </a:solidFill>
              </a:rPr>
              <a:t>585</a:t>
            </a:r>
            <a:r>
              <a:rPr kumimoji="1" lang="ja-JP" altLang="en-US" sz="1000" dirty="0">
                <a:solidFill>
                  <a:schemeClr val="tx1"/>
                </a:solidFill>
              </a:rPr>
              <a:t>）、</a:t>
            </a:r>
            <a:r>
              <a:rPr kumimoji="1" lang="en-US" altLang="ja-JP" sz="1000" dirty="0">
                <a:solidFill>
                  <a:schemeClr val="tx1"/>
                </a:solidFill>
              </a:rPr>
              <a:t>80</a:t>
            </a:r>
            <a:r>
              <a:rPr kumimoji="1" lang="ja-JP" altLang="en-US" sz="1000" dirty="0">
                <a:solidFill>
                  <a:schemeClr val="tx1"/>
                </a:solidFill>
              </a:rPr>
              <a:t>～</a:t>
            </a:r>
            <a:r>
              <a:rPr kumimoji="1" lang="en-US" altLang="ja-JP" sz="1000" dirty="0">
                <a:solidFill>
                  <a:schemeClr val="tx1"/>
                </a:solidFill>
              </a:rPr>
              <a:t>84</a:t>
            </a:r>
            <a:r>
              <a:rPr kumimoji="1" lang="ja-JP" altLang="en-US" sz="1000" dirty="0">
                <a:solidFill>
                  <a:schemeClr val="tx1"/>
                </a:solidFill>
              </a:rPr>
              <a:t>（</a:t>
            </a:r>
            <a:r>
              <a:rPr kumimoji="1" lang="en-US" altLang="ja-JP" sz="1000" dirty="0">
                <a:solidFill>
                  <a:schemeClr val="tx1"/>
                </a:solidFill>
              </a:rPr>
              <a:t>425</a:t>
            </a:r>
            <a:r>
              <a:rPr kumimoji="1" lang="ja-JP" altLang="en-US" sz="1000" dirty="0">
                <a:solidFill>
                  <a:schemeClr val="tx1"/>
                </a:solidFill>
              </a:rPr>
              <a:t>）、</a:t>
            </a:r>
            <a:r>
              <a:rPr kumimoji="1" lang="en-US" altLang="ja-JP" sz="1000" dirty="0">
                <a:solidFill>
                  <a:schemeClr val="tx1"/>
                </a:solidFill>
              </a:rPr>
              <a:t>85</a:t>
            </a:r>
            <a:r>
              <a:rPr kumimoji="1" lang="ja-JP" altLang="en-US" sz="1000" dirty="0">
                <a:solidFill>
                  <a:schemeClr val="tx1"/>
                </a:solidFill>
              </a:rPr>
              <a:t>～（</a:t>
            </a:r>
            <a:r>
              <a:rPr kumimoji="1" lang="en-US" altLang="ja-JP" sz="1000" dirty="0">
                <a:solidFill>
                  <a:schemeClr val="tx1"/>
                </a:solidFill>
              </a:rPr>
              <a:t>580</a:t>
            </a:r>
            <a:r>
              <a:rPr kumimoji="1" lang="ja-JP" altLang="en-US" sz="1000" dirty="0">
                <a:solidFill>
                  <a:schemeClr val="tx1"/>
                </a:solidFill>
              </a:rPr>
              <a:t>）</a:t>
            </a:r>
          </a:p>
        </p:txBody>
      </p:sp>
      <p:sp>
        <p:nvSpPr>
          <p:cNvPr id="7" name="正方形/長方形 6"/>
          <p:cNvSpPr/>
          <p:nvPr/>
        </p:nvSpPr>
        <p:spPr>
          <a:xfrm>
            <a:off x="87920" y="4473147"/>
            <a:ext cx="12011893" cy="1606378"/>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rgbClr val="FF0000"/>
                </a:solidFill>
                <a:latin typeface="ＭＳ ゴシック" panose="020B0609070205080204" pitchFamily="49" charset="-128"/>
                <a:ea typeface="ＭＳ ゴシック" panose="020B0609070205080204" pitchFamily="49" charset="-128"/>
              </a:rPr>
              <a:t>男性は</a:t>
            </a:r>
            <a:r>
              <a:rPr kumimoji="1" lang="en-US" altLang="ja-JP" sz="2000" b="1" dirty="0">
                <a:solidFill>
                  <a:srgbClr val="FF0000"/>
                </a:solidFill>
                <a:latin typeface="ＭＳ ゴシック" panose="020B0609070205080204" pitchFamily="49" charset="-128"/>
                <a:ea typeface="ＭＳ ゴシック" panose="020B0609070205080204" pitchFamily="49" charset="-128"/>
              </a:rPr>
              <a:t>60</a:t>
            </a:r>
            <a:r>
              <a:rPr kumimoji="1" lang="ja-JP" altLang="en-US" sz="2000" b="1" dirty="0">
                <a:solidFill>
                  <a:srgbClr val="FF0000"/>
                </a:solidFill>
                <a:latin typeface="ＭＳ ゴシック" panose="020B0609070205080204" pitchFamily="49" charset="-128"/>
                <a:ea typeface="ＭＳ ゴシック" panose="020B0609070205080204" pitchFamily="49" charset="-128"/>
              </a:rPr>
              <a:t>代前半がピーク、</a:t>
            </a:r>
            <a:r>
              <a:rPr kumimoji="1" lang="en-US" altLang="ja-JP" sz="2000" b="1" dirty="0">
                <a:solidFill>
                  <a:srgbClr val="FF0000"/>
                </a:solidFill>
                <a:latin typeface="ＭＳ ゴシック" panose="020B0609070205080204" pitchFamily="49" charset="-128"/>
                <a:ea typeface="ＭＳ ゴシック" panose="020B0609070205080204" pitchFamily="49" charset="-128"/>
              </a:rPr>
              <a:t>30</a:t>
            </a:r>
            <a:r>
              <a:rPr kumimoji="1" lang="ja-JP" altLang="en-US" sz="2000" b="1" dirty="0">
                <a:solidFill>
                  <a:srgbClr val="FF0000"/>
                </a:solidFill>
                <a:latin typeface="ＭＳ ゴシック" panose="020B0609070205080204" pitchFamily="49" charset="-128"/>
                <a:ea typeface="ＭＳ ゴシック" panose="020B0609070205080204" pitchFamily="49" charset="-128"/>
              </a:rPr>
              <a:t>代前半、</a:t>
            </a:r>
            <a:r>
              <a:rPr kumimoji="1" lang="en-US" altLang="ja-JP" sz="2000" b="1" dirty="0">
                <a:solidFill>
                  <a:srgbClr val="FF0000"/>
                </a:solidFill>
                <a:latin typeface="ＭＳ ゴシック" panose="020B0609070205080204" pitchFamily="49" charset="-128"/>
                <a:ea typeface="ＭＳ ゴシック" panose="020B0609070205080204" pitchFamily="49" charset="-128"/>
              </a:rPr>
              <a:t>50</a:t>
            </a:r>
            <a:r>
              <a:rPr kumimoji="1" lang="ja-JP" altLang="en-US" sz="2000" b="1" dirty="0">
                <a:solidFill>
                  <a:srgbClr val="FF0000"/>
                </a:solidFill>
                <a:latin typeface="ＭＳ ゴシック" panose="020B0609070205080204" pitchFamily="49" charset="-128"/>
                <a:ea typeface="ＭＳ ゴシック" panose="020B0609070205080204" pitchFamily="49" charset="-128"/>
              </a:rPr>
              <a:t>代と続く。</a:t>
            </a:r>
            <a:endParaRPr kumimoji="1" lang="en-US" altLang="ja-JP" sz="2000" b="1" dirty="0">
              <a:solidFill>
                <a:srgbClr val="FF0000"/>
              </a:solidFill>
              <a:latin typeface="ＭＳ ゴシック" panose="020B0609070205080204" pitchFamily="49" charset="-128"/>
              <a:ea typeface="ＭＳ ゴシック" panose="020B0609070205080204" pitchFamily="49" charset="-128"/>
            </a:endParaRPr>
          </a:p>
          <a:p>
            <a:r>
              <a:rPr kumimoji="1" lang="ja-JP" altLang="en-US" sz="2000" b="1" dirty="0">
                <a:solidFill>
                  <a:srgbClr val="FF0000"/>
                </a:solidFill>
                <a:latin typeface="ＭＳ ゴシック" panose="020B0609070205080204" pitchFamily="49" charset="-128"/>
                <a:ea typeface="ＭＳ ゴシック" panose="020B0609070205080204" pitchFamily="49" charset="-128"/>
              </a:rPr>
              <a:t>女性は、</a:t>
            </a:r>
            <a:r>
              <a:rPr kumimoji="1" lang="en-US" altLang="ja-JP" sz="2000" b="1" dirty="0">
                <a:solidFill>
                  <a:srgbClr val="FF0000"/>
                </a:solidFill>
                <a:latin typeface="ＭＳ ゴシック" panose="020B0609070205080204" pitchFamily="49" charset="-128"/>
                <a:ea typeface="ＭＳ ゴシック" panose="020B0609070205080204" pitchFamily="49" charset="-128"/>
              </a:rPr>
              <a:t>60</a:t>
            </a:r>
            <a:r>
              <a:rPr kumimoji="1" lang="ja-JP" altLang="en-US" sz="2000" b="1" dirty="0">
                <a:solidFill>
                  <a:srgbClr val="FF0000"/>
                </a:solidFill>
                <a:latin typeface="ＭＳ ゴシック" panose="020B0609070205080204" pitchFamily="49" charset="-128"/>
                <a:ea typeface="ＭＳ ゴシック" panose="020B0609070205080204" pitchFamily="49" charset="-128"/>
              </a:rPr>
              <a:t>代前半、</a:t>
            </a:r>
            <a:r>
              <a:rPr kumimoji="1" lang="en-US" altLang="ja-JP" sz="2000" b="1" dirty="0">
                <a:solidFill>
                  <a:srgbClr val="FF0000"/>
                </a:solidFill>
                <a:latin typeface="ＭＳ ゴシック" panose="020B0609070205080204" pitchFamily="49" charset="-128"/>
                <a:ea typeface="ＭＳ ゴシック" panose="020B0609070205080204" pitchFamily="49" charset="-128"/>
              </a:rPr>
              <a:t>50</a:t>
            </a:r>
            <a:r>
              <a:rPr kumimoji="1" lang="ja-JP" altLang="en-US" sz="2000" b="1" dirty="0">
                <a:solidFill>
                  <a:srgbClr val="FF0000"/>
                </a:solidFill>
                <a:latin typeface="ＭＳ ゴシック" panose="020B0609070205080204" pitchFamily="49" charset="-128"/>
                <a:ea typeface="ＭＳ ゴシック" panose="020B0609070205080204" pitchFamily="49" charset="-128"/>
              </a:rPr>
              <a:t>代が多。</a:t>
            </a:r>
            <a:r>
              <a:rPr kumimoji="1" lang="en-US" altLang="ja-JP" sz="2000" b="1" dirty="0">
                <a:solidFill>
                  <a:srgbClr val="FF0000"/>
                </a:solidFill>
                <a:latin typeface="ＭＳ ゴシック" panose="020B0609070205080204" pitchFamily="49" charset="-128"/>
                <a:ea typeface="ＭＳ ゴシック" panose="020B0609070205080204" pitchFamily="49" charset="-128"/>
              </a:rPr>
              <a:t>5</a:t>
            </a:r>
            <a:r>
              <a:rPr kumimoji="1" lang="ja-JP" altLang="en-US" sz="2000" b="1" dirty="0">
                <a:solidFill>
                  <a:srgbClr val="FF0000"/>
                </a:solidFill>
                <a:latin typeface="ＭＳ ゴシック" panose="020B0609070205080204" pitchFamily="49" charset="-128"/>
                <a:ea typeface="ＭＳ ゴシック" panose="020B0609070205080204" pitchFamily="49" charset="-128"/>
              </a:rPr>
              <a:t>月より女性の金額は半分近くに減り、男性との差がない。</a:t>
            </a:r>
            <a:endParaRPr kumimoji="1" lang="en-US" altLang="ja-JP" sz="2000" b="1" dirty="0">
              <a:solidFill>
                <a:srgbClr val="FF0000"/>
              </a:solidFill>
              <a:latin typeface="ＭＳ ゴシック" panose="020B0609070205080204" pitchFamily="49" charset="-128"/>
              <a:ea typeface="ＭＳ ゴシック" panose="020B0609070205080204" pitchFamily="49" charset="-128"/>
            </a:endParaRPr>
          </a:p>
          <a:p>
            <a:r>
              <a:rPr kumimoji="1" lang="en-US" altLang="ja-JP" sz="1200" dirty="0">
                <a:solidFill>
                  <a:schemeClr val="tx1"/>
                </a:solidFill>
                <a:latin typeface="ＭＳ ゴシック" panose="020B0609070205080204" pitchFamily="49" charset="-128"/>
                <a:ea typeface="ＭＳ ゴシック" panose="020B0609070205080204" pitchFamily="49" charset="-128"/>
              </a:rPr>
              <a:t>70</a:t>
            </a:r>
            <a:r>
              <a:rPr kumimoji="1" lang="ja-JP" altLang="en-US" sz="1200" dirty="0">
                <a:solidFill>
                  <a:schemeClr val="tx1"/>
                </a:solidFill>
                <a:latin typeface="ＭＳ ゴシック" panose="020B0609070205080204" pitchFamily="49" charset="-128"/>
                <a:ea typeface="ＭＳ ゴシック" panose="020B0609070205080204" pitchFamily="49" charset="-128"/>
              </a:rPr>
              <a:t>歳以上</a:t>
            </a:r>
            <a:r>
              <a:rPr kumimoji="1" lang="en-US" altLang="ja-JP" sz="1200" dirty="0">
                <a:solidFill>
                  <a:schemeClr val="tx1"/>
                </a:solidFill>
                <a:latin typeface="ＭＳ ゴシック" panose="020B0609070205080204" pitchFamily="49" charset="-128"/>
                <a:ea typeface="ＭＳ ゴシック" panose="020B0609070205080204" pitchFamily="49" charset="-128"/>
              </a:rPr>
              <a:t>85</a:t>
            </a:r>
            <a:r>
              <a:rPr kumimoji="1" lang="ja-JP" altLang="en-US" sz="1200" dirty="0">
                <a:solidFill>
                  <a:schemeClr val="tx1"/>
                </a:solidFill>
                <a:latin typeface="ＭＳ ゴシック" panose="020B0609070205080204" pitchFamily="49" charset="-128"/>
                <a:ea typeface="ＭＳ ゴシック" panose="020B0609070205080204" pitchFamily="49" charset="-128"/>
              </a:rPr>
              <a:t>歳までの平均は、衣類</a:t>
            </a:r>
            <a:r>
              <a:rPr kumimoji="1" lang="en-US" altLang="ja-JP" sz="1200" dirty="0">
                <a:solidFill>
                  <a:schemeClr val="tx1"/>
                </a:solidFill>
                <a:latin typeface="ＭＳ ゴシック" panose="020B0609070205080204" pitchFamily="49" charset="-128"/>
                <a:ea typeface="ＭＳ ゴシック" panose="020B0609070205080204" pitchFamily="49" charset="-128"/>
              </a:rPr>
              <a:t>632</a:t>
            </a:r>
            <a:r>
              <a:rPr kumimoji="1" lang="ja-JP" altLang="en-US" sz="1200" dirty="0">
                <a:solidFill>
                  <a:schemeClr val="tx1"/>
                </a:solidFill>
                <a:latin typeface="ＭＳ ゴシック" panose="020B0609070205080204" pitchFamily="49" charset="-128"/>
                <a:ea typeface="ＭＳ ゴシック" panose="020B0609070205080204" pitchFamily="49" charset="-128"/>
              </a:rPr>
              <a:t>、婦人用衣類</a:t>
            </a:r>
            <a:r>
              <a:rPr kumimoji="1" lang="en-US" altLang="ja-JP" sz="1200" dirty="0">
                <a:solidFill>
                  <a:schemeClr val="tx1"/>
                </a:solidFill>
                <a:latin typeface="ＭＳ ゴシック" panose="020B0609070205080204" pitchFamily="49" charset="-128"/>
                <a:ea typeface="ＭＳ ゴシック" panose="020B0609070205080204" pitchFamily="49" charset="-128"/>
              </a:rPr>
              <a:t>441</a:t>
            </a:r>
            <a:r>
              <a:rPr kumimoji="1" lang="ja-JP" altLang="en-US" sz="1200" dirty="0">
                <a:solidFill>
                  <a:schemeClr val="tx1"/>
                </a:solidFill>
                <a:latin typeface="ＭＳ ゴシック" panose="020B0609070205080204" pitchFamily="49" charset="-128"/>
                <a:ea typeface="ＭＳ ゴシック" panose="020B0609070205080204" pitchFamily="49" charset="-128"/>
              </a:rPr>
              <a:t>、履物・その他</a:t>
            </a:r>
            <a:r>
              <a:rPr kumimoji="1" lang="en-US" altLang="ja-JP" sz="1200" dirty="0">
                <a:solidFill>
                  <a:schemeClr val="tx1"/>
                </a:solidFill>
                <a:latin typeface="ＭＳ ゴシック" panose="020B0609070205080204" pitchFamily="49" charset="-128"/>
                <a:ea typeface="ＭＳ ゴシック" panose="020B0609070205080204" pitchFamily="49" charset="-128"/>
              </a:rPr>
              <a:t>146</a:t>
            </a:r>
            <a:r>
              <a:rPr kumimoji="1" lang="ja-JP" altLang="en-US" sz="1200" dirty="0">
                <a:solidFill>
                  <a:schemeClr val="tx1"/>
                </a:solidFill>
                <a:latin typeface="ＭＳ ゴシック" panose="020B0609070205080204" pitchFamily="49" charset="-128"/>
                <a:ea typeface="ＭＳ ゴシック" panose="020B0609070205080204" pitchFamily="49" charset="-128"/>
              </a:rPr>
              <a:t>で合計</a:t>
            </a:r>
            <a:r>
              <a:rPr kumimoji="1" lang="en-US" altLang="ja-JP" sz="1200" dirty="0">
                <a:solidFill>
                  <a:schemeClr val="tx1"/>
                </a:solidFill>
                <a:latin typeface="ＭＳ ゴシック" panose="020B0609070205080204" pitchFamily="49" charset="-128"/>
                <a:ea typeface="ＭＳ ゴシック" panose="020B0609070205080204" pitchFamily="49" charset="-128"/>
              </a:rPr>
              <a:t>1219</a:t>
            </a: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p>
            <a:endParaRPr kumimoji="1" lang="ja-JP" altLang="en-US"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417842275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65205AE-82C5-405F-9FF1-47FB0014FBC1}"/>
              </a:ext>
            </a:extLst>
          </p:cNvPr>
          <p:cNvSpPr>
            <a:spLocks noGrp="1"/>
          </p:cNvSpPr>
          <p:nvPr>
            <p:ph type="title"/>
          </p:nvPr>
        </p:nvSpPr>
        <p:spPr/>
        <p:txBody>
          <a:bodyPr/>
          <a:lstStyle/>
          <a:p>
            <a:endParaRPr kumimoji="1" lang="ja-JP" altLang="en-US" dirty="0"/>
          </a:p>
        </p:txBody>
      </p:sp>
      <p:sp>
        <p:nvSpPr>
          <p:cNvPr id="3" name="コンテンツ プレースホルダー 2">
            <a:extLst>
              <a:ext uri="{FF2B5EF4-FFF2-40B4-BE49-F238E27FC236}">
                <a16:creationId xmlns:a16="http://schemas.microsoft.com/office/drawing/2014/main" id="{F1B2A646-E46C-494A-9985-52C1F8E0BD5D}"/>
              </a:ext>
            </a:extLst>
          </p:cNvPr>
          <p:cNvSpPr>
            <a:spLocks noGrp="1"/>
          </p:cNvSpPr>
          <p:nvPr>
            <p:ph idx="1"/>
          </p:nvPr>
        </p:nvSpPr>
        <p:spPr/>
        <p:txBody>
          <a:bodyPr/>
          <a:lstStyle/>
          <a:p>
            <a:endParaRPr kumimoji="1" lang="ja-JP" altLang="en-US" dirty="0"/>
          </a:p>
        </p:txBody>
      </p:sp>
      <p:graphicFrame>
        <p:nvGraphicFramePr>
          <p:cNvPr id="4" name="表 3">
            <a:extLst>
              <a:ext uri="{FF2B5EF4-FFF2-40B4-BE49-F238E27FC236}">
                <a16:creationId xmlns:a16="http://schemas.microsoft.com/office/drawing/2014/main" id="{41F8BC59-0ED1-4CF7-9A54-BF302D0666A2}"/>
              </a:ext>
            </a:extLst>
          </p:cNvPr>
          <p:cNvGraphicFramePr>
            <a:graphicFrameLocks noGrp="1"/>
          </p:cNvGraphicFramePr>
          <p:nvPr/>
        </p:nvGraphicFramePr>
        <p:xfrm>
          <a:off x="0" y="1050324"/>
          <a:ext cx="12136314" cy="3338810"/>
        </p:xfrm>
        <a:graphic>
          <a:graphicData uri="http://schemas.openxmlformats.org/drawingml/2006/table">
            <a:tbl>
              <a:tblPr firstRow="1" bandRow="1">
                <a:tableStyleId>{5C22544A-7EE6-4342-B048-85BDC9FD1C3A}</a:tableStyleId>
              </a:tblPr>
              <a:tblGrid>
                <a:gridCol w="1581665">
                  <a:extLst>
                    <a:ext uri="{9D8B030D-6E8A-4147-A177-3AD203B41FA5}">
                      <a16:colId xmlns:a16="http://schemas.microsoft.com/office/drawing/2014/main" val="2423979817"/>
                    </a:ext>
                  </a:extLst>
                </a:gridCol>
                <a:gridCol w="963827">
                  <a:extLst>
                    <a:ext uri="{9D8B030D-6E8A-4147-A177-3AD203B41FA5}">
                      <a16:colId xmlns:a16="http://schemas.microsoft.com/office/drawing/2014/main" val="2296540373"/>
                    </a:ext>
                  </a:extLst>
                </a:gridCol>
                <a:gridCol w="1309816">
                  <a:extLst>
                    <a:ext uri="{9D8B030D-6E8A-4147-A177-3AD203B41FA5}">
                      <a16:colId xmlns:a16="http://schemas.microsoft.com/office/drawing/2014/main" val="2384773943"/>
                    </a:ext>
                  </a:extLst>
                </a:gridCol>
                <a:gridCol w="1124465">
                  <a:extLst>
                    <a:ext uri="{9D8B030D-6E8A-4147-A177-3AD203B41FA5}">
                      <a16:colId xmlns:a16="http://schemas.microsoft.com/office/drawing/2014/main" val="2499857472"/>
                    </a:ext>
                  </a:extLst>
                </a:gridCol>
                <a:gridCol w="1173892">
                  <a:extLst>
                    <a:ext uri="{9D8B030D-6E8A-4147-A177-3AD203B41FA5}">
                      <a16:colId xmlns:a16="http://schemas.microsoft.com/office/drawing/2014/main" val="584477294"/>
                    </a:ext>
                  </a:extLst>
                </a:gridCol>
                <a:gridCol w="1186249">
                  <a:extLst>
                    <a:ext uri="{9D8B030D-6E8A-4147-A177-3AD203B41FA5}">
                      <a16:colId xmlns:a16="http://schemas.microsoft.com/office/drawing/2014/main" val="2916495800"/>
                    </a:ext>
                  </a:extLst>
                </a:gridCol>
                <a:gridCol w="1124464">
                  <a:extLst>
                    <a:ext uri="{9D8B030D-6E8A-4147-A177-3AD203B41FA5}">
                      <a16:colId xmlns:a16="http://schemas.microsoft.com/office/drawing/2014/main" val="3127709622"/>
                    </a:ext>
                  </a:extLst>
                </a:gridCol>
                <a:gridCol w="1223319">
                  <a:extLst>
                    <a:ext uri="{9D8B030D-6E8A-4147-A177-3AD203B41FA5}">
                      <a16:colId xmlns:a16="http://schemas.microsoft.com/office/drawing/2014/main" val="2841522953"/>
                    </a:ext>
                  </a:extLst>
                </a:gridCol>
                <a:gridCol w="1297460">
                  <a:extLst>
                    <a:ext uri="{9D8B030D-6E8A-4147-A177-3AD203B41FA5}">
                      <a16:colId xmlns:a16="http://schemas.microsoft.com/office/drawing/2014/main" val="1496790899"/>
                    </a:ext>
                  </a:extLst>
                </a:gridCol>
                <a:gridCol w="1151157">
                  <a:extLst>
                    <a:ext uri="{9D8B030D-6E8A-4147-A177-3AD203B41FA5}">
                      <a16:colId xmlns:a16="http://schemas.microsoft.com/office/drawing/2014/main" val="592634424"/>
                    </a:ext>
                  </a:extLst>
                </a:gridCol>
              </a:tblGrid>
              <a:tr h="467883">
                <a:tc>
                  <a:txBody>
                    <a:bodyPr/>
                    <a:lstStyle/>
                    <a:p>
                      <a:endParaRPr kumimoji="1" lang="ja-JP" altLang="en-US" sz="1600" b="0"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600" b="0" dirty="0">
                          <a:solidFill>
                            <a:schemeClr val="tx1"/>
                          </a:solidFill>
                          <a:latin typeface="ＭＳ Ｐゴシック" panose="020B0600070205080204" pitchFamily="50" charset="-128"/>
                          <a:ea typeface="ＭＳ Ｐゴシック" panose="020B0600070205080204" pitchFamily="50" charset="-128"/>
                        </a:rPr>
                        <a:t>～</a:t>
                      </a:r>
                      <a:r>
                        <a:rPr kumimoji="1" lang="en-US" altLang="ja-JP" sz="1600" b="0" dirty="0">
                          <a:solidFill>
                            <a:schemeClr val="tx1"/>
                          </a:solidFill>
                          <a:latin typeface="ＭＳ Ｐゴシック" panose="020B0600070205080204" pitchFamily="50" charset="-128"/>
                          <a:ea typeface="ＭＳ Ｐゴシック" panose="020B0600070205080204" pitchFamily="50" charset="-128"/>
                        </a:rPr>
                        <a:t>34</a:t>
                      </a:r>
                      <a:r>
                        <a:rPr kumimoji="1" lang="ja-JP" altLang="en-US" sz="1600" b="0" dirty="0">
                          <a:solidFill>
                            <a:schemeClr val="tx1"/>
                          </a:solidFill>
                          <a:latin typeface="ＭＳ Ｐゴシック" panose="020B0600070205080204" pitchFamily="50" charset="-128"/>
                          <a:ea typeface="ＭＳ Ｐゴシック" panose="020B0600070205080204" pitchFamily="50" charset="-128"/>
                        </a:rPr>
                        <a:t>歳</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chemeClr val="tx1"/>
                          </a:solidFill>
                          <a:latin typeface="ＭＳ Ｐゴシック" panose="020B0600070205080204" pitchFamily="50" charset="-128"/>
                          <a:ea typeface="ＭＳ Ｐゴシック" panose="020B0600070205080204" pitchFamily="50" charset="-128"/>
                        </a:rPr>
                        <a:t>35</a:t>
                      </a:r>
                      <a:r>
                        <a:rPr kumimoji="1" lang="ja-JP" altLang="en-US" sz="1600" b="0" dirty="0">
                          <a:solidFill>
                            <a:schemeClr val="tx1"/>
                          </a:solidFill>
                          <a:latin typeface="ＭＳ Ｐゴシック" panose="020B0600070205080204" pitchFamily="50" charset="-128"/>
                          <a:ea typeface="ＭＳ Ｐゴシック" panose="020B0600070205080204" pitchFamily="50" charset="-128"/>
                        </a:rPr>
                        <a:t>～</a:t>
                      </a:r>
                      <a:r>
                        <a:rPr kumimoji="1" lang="en-US" altLang="ja-JP" sz="1600" b="0" dirty="0">
                          <a:solidFill>
                            <a:schemeClr val="tx1"/>
                          </a:solidFill>
                          <a:latin typeface="ＭＳ Ｐゴシック" panose="020B0600070205080204" pitchFamily="50" charset="-128"/>
                          <a:ea typeface="ＭＳ Ｐゴシック" panose="020B0600070205080204" pitchFamily="50" charset="-128"/>
                        </a:rPr>
                        <a:t>39</a:t>
                      </a:r>
                      <a:endParaRPr kumimoji="1" lang="ja-JP" altLang="en-US" sz="1600" b="0"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chemeClr val="tx1"/>
                          </a:solidFill>
                          <a:latin typeface="ＭＳ Ｐゴシック" panose="020B0600070205080204" pitchFamily="50" charset="-128"/>
                          <a:ea typeface="ＭＳ Ｐゴシック" panose="020B0600070205080204" pitchFamily="50" charset="-128"/>
                        </a:rPr>
                        <a:t>40</a:t>
                      </a:r>
                      <a:r>
                        <a:rPr kumimoji="1" lang="ja-JP" altLang="en-US" sz="1600" b="0" dirty="0">
                          <a:solidFill>
                            <a:schemeClr val="tx1"/>
                          </a:solidFill>
                          <a:latin typeface="ＭＳ Ｐゴシック" panose="020B0600070205080204" pitchFamily="50" charset="-128"/>
                          <a:ea typeface="ＭＳ Ｐゴシック" panose="020B0600070205080204" pitchFamily="50" charset="-128"/>
                        </a:rPr>
                        <a:t>～</a:t>
                      </a:r>
                      <a:r>
                        <a:rPr kumimoji="1" lang="en-US" altLang="ja-JP" sz="1600" b="0" dirty="0">
                          <a:solidFill>
                            <a:schemeClr val="tx1"/>
                          </a:solidFill>
                          <a:latin typeface="ＭＳ Ｐゴシック" panose="020B0600070205080204" pitchFamily="50" charset="-128"/>
                          <a:ea typeface="ＭＳ Ｐゴシック" panose="020B0600070205080204" pitchFamily="50" charset="-128"/>
                        </a:rPr>
                        <a:t>44</a:t>
                      </a:r>
                      <a:endParaRPr kumimoji="1" lang="ja-JP" altLang="en-US" sz="1600" b="0"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chemeClr val="tx1"/>
                          </a:solidFill>
                          <a:latin typeface="ＭＳ Ｐゴシック" panose="020B0600070205080204" pitchFamily="50" charset="-128"/>
                          <a:ea typeface="ＭＳ Ｐゴシック" panose="020B0600070205080204" pitchFamily="50" charset="-128"/>
                        </a:rPr>
                        <a:t>45</a:t>
                      </a:r>
                      <a:r>
                        <a:rPr kumimoji="1" lang="ja-JP" altLang="en-US" sz="1600" b="0" dirty="0">
                          <a:solidFill>
                            <a:schemeClr val="tx1"/>
                          </a:solidFill>
                          <a:latin typeface="ＭＳ Ｐゴシック" panose="020B0600070205080204" pitchFamily="50" charset="-128"/>
                          <a:ea typeface="ＭＳ Ｐゴシック" panose="020B0600070205080204" pitchFamily="50" charset="-128"/>
                        </a:rPr>
                        <a:t>～</a:t>
                      </a:r>
                      <a:r>
                        <a:rPr kumimoji="1" lang="en-US" altLang="ja-JP" sz="1600" b="0" dirty="0">
                          <a:solidFill>
                            <a:schemeClr val="tx1"/>
                          </a:solidFill>
                          <a:latin typeface="ＭＳ Ｐゴシック" panose="020B0600070205080204" pitchFamily="50" charset="-128"/>
                          <a:ea typeface="ＭＳ Ｐゴシック" panose="020B0600070205080204" pitchFamily="50" charset="-128"/>
                        </a:rPr>
                        <a:t>49</a:t>
                      </a:r>
                      <a:endParaRPr kumimoji="1" lang="ja-JP" altLang="en-US" sz="1600" b="0"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chemeClr val="tx1"/>
                          </a:solidFill>
                          <a:latin typeface="ＭＳ Ｐゴシック" panose="020B0600070205080204" pitchFamily="50" charset="-128"/>
                          <a:ea typeface="ＭＳ Ｐゴシック" panose="020B0600070205080204" pitchFamily="50" charset="-128"/>
                        </a:rPr>
                        <a:t>50</a:t>
                      </a:r>
                      <a:r>
                        <a:rPr kumimoji="1" lang="ja-JP" altLang="en-US" sz="1600" b="0" dirty="0">
                          <a:solidFill>
                            <a:schemeClr val="tx1"/>
                          </a:solidFill>
                          <a:latin typeface="ＭＳ Ｐゴシック" panose="020B0600070205080204" pitchFamily="50" charset="-128"/>
                          <a:ea typeface="ＭＳ Ｐゴシック" panose="020B0600070205080204" pitchFamily="50" charset="-128"/>
                        </a:rPr>
                        <a:t>～</a:t>
                      </a:r>
                      <a:r>
                        <a:rPr kumimoji="1" lang="en-US" altLang="ja-JP" sz="1600" b="0" dirty="0">
                          <a:solidFill>
                            <a:schemeClr val="tx1"/>
                          </a:solidFill>
                          <a:latin typeface="ＭＳ Ｐゴシック" panose="020B0600070205080204" pitchFamily="50" charset="-128"/>
                          <a:ea typeface="ＭＳ Ｐゴシック" panose="020B0600070205080204" pitchFamily="50" charset="-128"/>
                        </a:rPr>
                        <a:t>54</a:t>
                      </a:r>
                      <a:endParaRPr kumimoji="1" lang="ja-JP" altLang="en-US" sz="1600" b="0"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chemeClr val="tx1"/>
                          </a:solidFill>
                          <a:latin typeface="ＭＳ Ｐゴシック" panose="020B0600070205080204" pitchFamily="50" charset="-128"/>
                          <a:ea typeface="ＭＳ Ｐゴシック" panose="020B0600070205080204" pitchFamily="50" charset="-128"/>
                        </a:rPr>
                        <a:t>55</a:t>
                      </a:r>
                      <a:r>
                        <a:rPr kumimoji="1" lang="ja-JP" altLang="en-US" sz="1600" b="0" dirty="0">
                          <a:solidFill>
                            <a:schemeClr val="tx1"/>
                          </a:solidFill>
                          <a:latin typeface="ＭＳ Ｐゴシック" panose="020B0600070205080204" pitchFamily="50" charset="-128"/>
                          <a:ea typeface="ＭＳ Ｐゴシック" panose="020B0600070205080204" pitchFamily="50" charset="-128"/>
                        </a:rPr>
                        <a:t>～</a:t>
                      </a:r>
                      <a:r>
                        <a:rPr kumimoji="1" lang="en-US" altLang="ja-JP" sz="1600" b="0" dirty="0">
                          <a:solidFill>
                            <a:schemeClr val="tx1"/>
                          </a:solidFill>
                          <a:latin typeface="ＭＳ Ｐゴシック" panose="020B0600070205080204" pitchFamily="50" charset="-128"/>
                          <a:ea typeface="ＭＳ Ｐゴシック" panose="020B0600070205080204" pitchFamily="50" charset="-128"/>
                        </a:rPr>
                        <a:t>59</a:t>
                      </a:r>
                      <a:endParaRPr kumimoji="1" lang="ja-JP" altLang="en-US" sz="1600" b="0"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chemeClr val="tx1"/>
                          </a:solidFill>
                          <a:latin typeface="ＭＳ Ｐゴシック" panose="020B0600070205080204" pitchFamily="50" charset="-128"/>
                          <a:ea typeface="ＭＳ Ｐゴシック" panose="020B0600070205080204" pitchFamily="50" charset="-128"/>
                        </a:rPr>
                        <a:t>60</a:t>
                      </a:r>
                      <a:r>
                        <a:rPr kumimoji="1" lang="ja-JP" altLang="en-US" sz="1600" b="0" dirty="0">
                          <a:solidFill>
                            <a:schemeClr val="tx1"/>
                          </a:solidFill>
                          <a:latin typeface="ＭＳ Ｐゴシック" panose="020B0600070205080204" pitchFamily="50" charset="-128"/>
                          <a:ea typeface="ＭＳ Ｐゴシック" panose="020B0600070205080204" pitchFamily="50" charset="-128"/>
                        </a:rPr>
                        <a:t>～</a:t>
                      </a:r>
                      <a:r>
                        <a:rPr kumimoji="1" lang="en-US" altLang="ja-JP" sz="1600" b="0" dirty="0">
                          <a:solidFill>
                            <a:schemeClr val="tx1"/>
                          </a:solidFill>
                          <a:latin typeface="ＭＳ Ｐゴシック" panose="020B0600070205080204" pitchFamily="50" charset="-128"/>
                          <a:ea typeface="ＭＳ Ｐゴシック" panose="020B0600070205080204" pitchFamily="50" charset="-128"/>
                        </a:rPr>
                        <a:t>64</a:t>
                      </a:r>
                      <a:endParaRPr kumimoji="1" lang="ja-JP" altLang="en-US" sz="1600" b="0"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chemeClr val="tx1"/>
                          </a:solidFill>
                          <a:latin typeface="ＭＳ Ｐゴシック" panose="020B0600070205080204" pitchFamily="50" charset="-128"/>
                          <a:ea typeface="ＭＳ Ｐゴシック" panose="020B0600070205080204" pitchFamily="50" charset="-128"/>
                        </a:rPr>
                        <a:t>65</a:t>
                      </a:r>
                      <a:r>
                        <a:rPr kumimoji="1" lang="ja-JP" altLang="en-US" sz="1600" b="0" dirty="0">
                          <a:solidFill>
                            <a:schemeClr val="tx1"/>
                          </a:solidFill>
                          <a:latin typeface="ＭＳ Ｐゴシック" panose="020B0600070205080204" pitchFamily="50" charset="-128"/>
                          <a:ea typeface="ＭＳ Ｐゴシック" panose="020B0600070205080204" pitchFamily="50" charset="-128"/>
                        </a:rPr>
                        <a:t>～</a:t>
                      </a:r>
                      <a:r>
                        <a:rPr kumimoji="1" lang="en-US" altLang="ja-JP" sz="1600" b="0" dirty="0">
                          <a:solidFill>
                            <a:schemeClr val="tx1"/>
                          </a:solidFill>
                          <a:latin typeface="ＭＳ Ｐゴシック" panose="020B0600070205080204" pitchFamily="50" charset="-128"/>
                          <a:ea typeface="ＭＳ Ｐゴシック" panose="020B0600070205080204" pitchFamily="50" charset="-128"/>
                        </a:rPr>
                        <a:t>69</a:t>
                      </a:r>
                      <a:endParaRPr kumimoji="1" lang="ja-JP" altLang="en-US" sz="1600" b="0"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dirty="0">
                          <a:solidFill>
                            <a:schemeClr val="tx1"/>
                          </a:solidFill>
                          <a:latin typeface="ＭＳ Ｐゴシック" panose="020B0600070205080204" pitchFamily="50" charset="-128"/>
                          <a:ea typeface="ＭＳ Ｐゴシック" panose="020B0600070205080204" pitchFamily="50" charset="-128"/>
                        </a:rPr>
                        <a:t>70</a:t>
                      </a:r>
                      <a:r>
                        <a:rPr kumimoji="1" lang="ja-JP" altLang="en-US" sz="1600" dirty="0">
                          <a:solidFill>
                            <a:schemeClr val="tx1"/>
                          </a:solidFill>
                          <a:latin typeface="ＭＳ Ｐゴシック" panose="020B0600070205080204" pitchFamily="50" charset="-128"/>
                          <a:ea typeface="ＭＳ Ｐゴシック" panose="020B0600070205080204"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24139622"/>
                  </a:ext>
                </a:extLst>
              </a:tr>
              <a:tr h="73458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latin typeface="ＭＳ Ｐゴシック" panose="020B0600070205080204" pitchFamily="50" charset="-128"/>
                          <a:ea typeface="ＭＳ Ｐゴシック" panose="020B0600070205080204" pitchFamily="50" charset="-128"/>
                        </a:rPr>
                        <a:t>婦人用</a:t>
                      </a:r>
                    </a:p>
                    <a:p>
                      <a:endParaRPr kumimoji="1" lang="ja-JP" altLang="en-US" sz="1600" dirty="0">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dirty="0">
                          <a:solidFill>
                            <a:schemeClr val="tx1"/>
                          </a:solidFill>
                          <a:latin typeface="ＭＳ Ｐゴシック" panose="020B0600070205080204" pitchFamily="50" charset="-128"/>
                          <a:ea typeface="ＭＳ Ｐゴシック" panose="020B0600070205080204" pitchFamily="50" charset="-128"/>
                        </a:rPr>
                        <a:t>205</a:t>
                      </a:r>
                      <a:endParaRPr kumimoji="1" lang="ja-JP" altLang="en-US" sz="1600"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1" dirty="0">
                          <a:solidFill>
                            <a:schemeClr val="tx1"/>
                          </a:solidFill>
                          <a:latin typeface="ＭＳ Ｐゴシック" panose="020B0600070205080204" pitchFamily="50" charset="-128"/>
                          <a:ea typeface="ＭＳ Ｐゴシック" panose="020B0600070205080204" pitchFamily="50" charset="-128"/>
                        </a:rPr>
                        <a:t>443</a:t>
                      </a:r>
                      <a:endParaRPr kumimoji="1" lang="ja-JP" altLang="en-US" sz="1600" b="1"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dirty="0">
                          <a:solidFill>
                            <a:schemeClr val="tx1"/>
                          </a:solidFill>
                          <a:latin typeface="ＭＳ Ｐゴシック" panose="020B0600070205080204" pitchFamily="50" charset="-128"/>
                          <a:ea typeface="ＭＳ Ｐゴシック" panose="020B0600070205080204" pitchFamily="50" charset="-128"/>
                        </a:rPr>
                        <a:t>479</a:t>
                      </a:r>
                      <a:endParaRPr kumimoji="1" lang="ja-JP" altLang="en-US" sz="1600"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dirty="0">
                          <a:solidFill>
                            <a:schemeClr val="tx1"/>
                          </a:solidFill>
                          <a:latin typeface="ＭＳ Ｐゴシック" panose="020B0600070205080204" pitchFamily="50" charset="-128"/>
                          <a:ea typeface="ＭＳ Ｐゴシック" panose="020B0600070205080204" pitchFamily="50" charset="-128"/>
                        </a:rPr>
                        <a:t>408</a:t>
                      </a:r>
                      <a:endParaRPr kumimoji="1" lang="ja-JP" altLang="en-US" sz="1600"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dirty="0">
                          <a:solidFill>
                            <a:srgbClr val="FF0000"/>
                          </a:solidFill>
                          <a:latin typeface="ＭＳ Ｐゴシック" panose="020B0600070205080204" pitchFamily="50" charset="-128"/>
                          <a:ea typeface="ＭＳ Ｐゴシック" panose="020B0600070205080204" pitchFamily="50" charset="-128"/>
                        </a:rPr>
                        <a:t>646</a:t>
                      </a:r>
                      <a:endParaRPr kumimoji="1" lang="ja-JP" altLang="en-US" sz="1600" dirty="0">
                        <a:solidFill>
                          <a:srgbClr val="FF0000"/>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dirty="0">
                          <a:solidFill>
                            <a:srgbClr val="FF0000"/>
                          </a:solidFill>
                          <a:latin typeface="ＭＳ Ｐゴシック" panose="020B0600070205080204" pitchFamily="50" charset="-128"/>
                          <a:ea typeface="ＭＳ Ｐゴシック" panose="020B0600070205080204" pitchFamily="50" charset="-128"/>
                        </a:rPr>
                        <a:t>612</a:t>
                      </a:r>
                      <a:endParaRPr kumimoji="1" lang="ja-JP" altLang="en-US" sz="1600" dirty="0">
                        <a:solidFill>
                          <a:srgbClr val="FF0000"/>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dirty="0">
                          <a:solidFill>
                            <a:srgbClr val="FF0000"/>
                          </a:solidFill>
                          <a:latin typeface="ＭＳ Ｐゴシック" panose="020B0600070205080204" pitchFamily="50" charset="-128"/>
                          <a:ea typeface="ＭＳ Ｐゴシック" panose="020B0600070205080204" pitchFamily="50" charset="-128"/>
                        </a:rPr>
                        <a:t>538</a:t>
                      </a:r>
                      <a:endParaRPr kumimoji="1" lang="ja-JP" altLang="en-US" sz="1600" dirty="0">
                        <a:solidFill>
                          <a:srgbClr val="FF0000"/>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dirty="0">
                          <a:solidFill>
                            <a:schemeClr val="tx1"/>
                          </a:solidFill>
                          <a:latin typeface="ＭＳ Ｐゴシック" panose="020B0600070205080204" pitchFamily="50" charset="-128"/>
                          <a:ea typeface="ＭＳ Ｐゴシック" panose="020B0600070205080204" pitchFamily="50" charset="-128"/>
                        </a:rPr>
                        <a:t>335</a:t>
                      </a:r>
                      <a:endParaRPr kumimoji="1" lang="ja-JP" altLang="en-US" sz="1600"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chemeClr val="tx1"/>
                          </a:solidFill>
                          <a:latin typeface="ＭＳ Ｐゴシック" panose="020B0600070205080204" pitchFamily="50" charset="-128"/>
                          <a:ea typeface="ＭＳ Ｐゴシック" panose="020B0600070205080204" pitchFamily="50" charset="-128"/>
                        </a:rPr>
                        <a:t>262</a:t>
                      </a:r>
                      <a:endParaRPr kumimoji="1" lang="ja-JP" altLang="en-US" sz="1600" b="0"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80481054"/>
                  </a:ext>
                </a:extLst>
              </a:tr>
              <a:tr h="454690">
                <a:tc>
                  <a:txBody>
                    <a:bodyPr/>
                    <a:lstStyle/>
                    <a:p>
                      <a:r>
                        <a:rPr kumimoji="1" lang="ja-JP" altLang="en-US" sz="1600" dirty="0">
                          <a:latin typeface="ＭＳ Ｐゴシック" panose="020B0600070205080204" pitchFamily="50" charset="-128"/>
                          <a:ea typeface="ＭＳ Ｐゴシック" panose="020B0600070205080204" pitchFamily="50" charset="-128"/>
                        </a:rPr>
                        <a:t>紳士服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dirty="0">
                          <a:solidFill>
                            <a:schemeClr val="tx1"/>
                          </a:solidFill>
                          <a:latin typeface="ＭＳ Ｐゴシック" panose="020B0600070205080204" pitchFamily="50" charset="-128"/>
                          <a:ea typeface="ＭＳ Ｐゴシック" panose="020B0600070205080204" pitchFamily="50" charset="-128"/>
                        </a:rPr>
                        <a:t>667</a:t>
                      </a:r>
                      <a:endParaRPr kumimoji="1" lang="ja-JP" altLang="en-US" sz="1600"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1" dirty="0">
                          <a:solidFill>
                            <a:schemeClr val="tx1"/>
                          </a:solidFill>
                          <a:latin typeface="ＭＳ Ｐゴシック" panose="020B0600070205080204" pitchFamily="50" charset="-128"/>
                          <a:ea typeface="ＭＳ Ｐゴシック" panose="020B0600070205080204" pitchFamily="50" charset="-128"/>
                        </a:rPr>
                        <a:t>378</a:t>
                      </a:r>
                      <a:endParaRPr kumimoji="1" lang="ja-JP" altLang="en-US" sz="1600" b="1"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dirty="0">
                          <a:solidFill>
                            <a:schemeClr val="tx1"/>
                          </a:solidFill>
                          <a:latin typeface="ＭＳ Ｐゴシック" panose="020B0600070205080204" pitchFamily="50" charset="-128"/>
                          <a:ea typeface="ＭＳ Ｐゴシック" panose="020B0600070205080204" pitchFamily="50" charset="-128"/>
                        </a:rPr>
                        <a:t>257</a:t>
                      </a:r>
                      <a:endParaRPr kumimoji="1" lang="ja-JP" altLang="en-US" sz="1600"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dirty="0">
                          <a:solidFill>
                            <a:schemeClr val="tx1"/>
                          </a:solidFill>
                          <a:latin typeface="ＭＳ Ｐゴシック" panose="020B0600070205080204" pitchFamily="50" charset="-128"/>
                          <a:ea typeface="ＭＳ Ｐゴシック" panose="020B0600070205080204" pitchFamily="50" charset="-128"/>
                        </a:rPr>
                        <a:t>586</a:t>
                      </a:r>
                      <a:endParaRPr kumimoji="1" lang="ja-JP" altLang="en-US" sz="1600"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dirty="0">
                          <a:solidFill>
                            <a:schemeClr val="tx1"/>
                          </a:solidFill>
                          <a:latin typeface="ＭＳ Ｐゴシック" panose="020B0600070205080204" pitchFamily="50" charset="-128"/>
                          <a:ea typeface="ＭＳ Ｐゴシック" panose="020B0600070205080204" pitchFamily="50" charset="-128"/>
                        </a:rPr>
                        <a:t>518</a:t>
                      </a:r>
                      <a:endParaRPr kumimoji="1" lang="ja-JP" altLang="en-US" sz="1600"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dirty="0">
                          <a:solidFill>
                            <a:srgbClr val="FF0000"/>
                          </a:solidFill>
                          <a:latin typeface="ＭＳ Ｐゴシック" panose="020B0600070205080204" pitchFamily="50" charset="-128"/>
                          <a:ea typeface="ＭＳ Ｐゴシック" panose="020B0600070205080204" pitchFamily="50" charset="-128"/>
                        </a:rPr>
                        <a:t>1016</a:t>
                      </a:r>
                      <a:endParaRPr kumimoji="1" lang="ja-JP" altLang="en-US" sz="1600" dirty="0">
                        <a:solidFill>
                          <a:srgbClr val="FF0000"/>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dirty="0">
                          <a:solidFill>
                            <a:schemeClr val="tx1"/>
                          </a:solidFill>
                          <a:latin typeface="ＭＳ Ｐゴシック" panose="020B0600070205080204" pitchFamily="50" charset="-128"/>
                          <a:ea typeface="ＭＳ Ｐゴシック" panose="020B0600070205080204" pitchFamily="50" charset="-128"/>
                        </a:rPr>
                        <a:t>143</a:t>
                      </a:r>
                      <a:endParaRPr kumimoji="1" lang="ja-JP" altLang="en-US" sz="1600"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dirty="0">
                          <a:latin typeface="ＭＳ Ｐゴシック" panose="020B0600070205080204" pitchFamily="50" charset="-128"/>
                          <a:ea typeface="ＭＳ Ｐゴシック" panose="020B0600070205080204" pitchFamily="50" charset="-128"/>
                        </a:rPr>
                        <a:t>404</a:t>
                      </a:r>
                      <a:endParaRPr kumimoji="1" lang="ja-JP" altLang="en-US" sz="1600" dirty="0">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chemeClr val="tx1"/>
                          </a:solidFill>
                          <a:latin typeface="ＭＳ Ｐゴシック" panose="020B0600070205080204" pitchFamily="50" charset="-128"/>
                          <a:ea typeface="ＭＳ Ｐゴシック" panose="020B0600070205080204" pitchFamily="50" charset="-128"/>
                        </a:rPr>
                        <a:t>78</a:t>
                      </a:r>
                      <a:endParaRPr kumimoji="1" lang="ja-JP" altLang="en-US" sz="1600" b="0"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50594733"/>
                  </a:ext>
                </a:extLst>
              </a:tr>
              <a:tr h="73458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latin typeface="ＭＳ Ｐゴシック" panose="020B0600070205080204" pitchFamily="50" charset="-128"/>
                          <a:ea typeface="ＭＳ Ｐゴシック" panose="020B0600070205080204" pitchFamily="50" charset="-128"/>
                        </a:rPr>
                        <a:t>和服</a:t>
                      </a:r>
                    </a:p>
                    <a:p>
                      <a:endParaRPr kumimoji="1" lang="ja-JP" altLang="en-US" sz="1600" dirty="0">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dirty="0">
                          <a:solidFill>
                            <a:schemeClr val="tx1"/>
                          </a:solidFill>
                          <a:latin typeface="ＭＳ Ｐゴシック" panose="020B0600070205080204" pitchFamily="50" charset="-128"/>
                          <a:ea typeface="ＭＳ Ｐゴシック" panose="020B0600070205080204" pitchFamily="50" charset="-128"/>
                        </a:rPr>
                        <a:t>7</a:t>
                      </a:r>
                      <a:endParaRPr kumimoji="1" lang="ja-JP" altLang="en-US" sz="1600"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dirty="0">
                          <a:solidFill>
                            <a:schemeClr val="tx1"/>
                          </a:solidFill>
                          <a:latin typeface="ＭＳ Ｐゴシック" panose="020B0600070205080204" pitchFamily="50" charset="-128"/>
                          <a:ea typeface="ＭＳ Ｐゴシック" panose="020B0600070205080204" pitchFamily="50" charset="-128"/>
                        </a:rPr>
                        <a:t>57</a:t>
                      </a:r>
                      <a:endParaRPr kumimoji="1" lang="ja-JP" altLang="en-US" sz="1600"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dirty="0">
                          <a:solidFill>
                            <a:schemeClr val="tx1"/>
                          </a:solidFill>
                          <a:latin typeface="ＭＳ Ｐゴシック" panose="020B0600070205080204" pitchFamily="50" charset="-128"/>
                          <a:ea typeface="ＭＳ Ｐゴシック" panose="020B0600070205080204" pitchFamily="50" charset="-128"/>
                        </a:rPr>
                        <a:t>4</a:t>
                      </a:r>
                      <a:endParaRPr kumimoji="1" lang="ja-JP" altLang="en-US" sz="1600"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dirty="0">
                          <a:solidFill>
                            <a:schemeClr val="tx1"/>
                          </a:solidFill>
                          <a:latin typeface="ＭＳ Ｐゴシック" panose="020B0600070205080204" pitchFamily="50" charset="-128"/>
                          <a:ea typeface="ＭＳ Ｐゴシック" panose="020B0600070205080204" pitchFamily="50" charset="-128"/>
                        </a:rPr>
                        <a:t>270</a:t>
                      </a:r>
                      <a:endParaRPr kumimoji="1" lang="ja-JP" altLang="en-US" sz="1600"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dirty="0">
                          <a:solidFill>
                            <a:schemeClr val="tx1"/>
                          </a:solidFill>
                          <a:latin typeface="ＭＳ Ｐゴシック" panose="020B0600070205080204" pitchFamily="50" charset="-128"/>
                          <a:ea typeface="ＭＳ Ｐゴシック" panose="020B0600070205080204" pitchFamily="50" charset="-128"/>
                        </a:rPr>
                        <a:t>642</a:t>
                      </a:r>
                      <a:endParaRPr kumimoji="1" lang="ja-JP" altLang="en-US" sz="1600"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dirty="0">
                          <a:solidFill>
                            <a:schemeClr val="tx1"/>
                          </a:solidFill>
                          <a:latin typeface="ＭＳ Ｐゴシック" panose="020B0600070205080204" pitchFamily="50" charset="-128"/>
                          <a:ea typeface="ＭＳ Ｐゴシック" panose="020B0600070205080204" pitchFamily="50" charset="-128"/>
                        </a:rPr>
                        <a:t>361</a:t>
                      </a:r>
                      <a:endParaRPr kumimoji="1" lang="ja-JP" altLang="en-US" sz="1600"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dirty="0">
                          <a:solidFill>
                            <a:schemeClr val="tx1"/>
                          </a:solidFill>
                          <a:latin typeface="ＭＳ Ｐゴシック" panose="020B0600070205080204" pitchFamily="50" charset="-128"/>
                          <a:ea typeface="ＭＳ Ｐゴシック" panose="020B0600070205080204" pitchFamily="50" charset="-128"/>
                        </a:rPr>
                        <a:t>93</a:t>
                      </a:r>
                      <a:endParaRPr kumimoji="1" lang="ja-JP" altLang="en-US" sz="1600"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600" dirty="0">
                          <a:latin typeface="ＭＳ Ｐゴシック" panose="020B0600070205080204" pitchFamily="50" charset="-128"/>
                          <a:ea typeface="ＭＳ Ｐゴシック" panose="020B0600070205080204" pitchFamily="50" charset="-128"/>
                        </a:rPr>
                        <a:t>ー</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chemeClr val="tx1"/>
                          </a:solidFill>
                          <a:latin typeface="ＭＳ Ｐゴシック" panose="020B0600070205080204" pitchFamily="50" charset="-128"/>
                          <a:ea typeface="ＭＳ Ｐゴシック" panose="020B0600070205080204" pitchFamily="50" charset="-128"/>
                        </a:rPr>
                        <a:t>18</a:t>
                      </a:r>
                      <a:endParaRPr kumimoji="1" lang="ja-JP" altLang="en-US" sz="1600" b="0"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14807107"/>
                  </a:ext>
                </a:extLst>
              </a:tr>
              <a:tr h="94706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latin typeface="ＭＳ Ｐゴシック" panose="020B0600070205080204" pitchFamily="50" charset="-128"/>
                          <a:ea typeface="ＭＳ Ｐゴシック" panose="020B0600070205080204" pitchFamily="50" charset="-128"/>
                        </a:rPr>
                        <a:t>衣類</a:t>
                      </a:r>
                      <a:endParaRPr kumimoji="1" lang="en-US" altLang="ja-JP" sz="1600" dirty="0">
                        <a:latin typeface="ＭＳ Ｐゴシック" panose="020B0600070205080204" pitchFamily="50" charset="-128"/>
                        <a:ea typeface="ＭＳ Ｐゴシック" panose="020B060007020508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latin typeface="ＭＳ Ｐゴシック" panose="020B0600070205080204" pitchFamily="50" charset="-128"/>
                          <a:ea typeface="ＭＳ Ｐゴシック" panose="020B0600070205080204" pitchFamily="50" charset="-128"/>
                        </a:rPr>
                        <a:t>（合計）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dirty="0">
                          <a:solidFill>
                            <a:schemeClr val="tx1"/>
                          </a:solidFill>
                          <a:latin typeface="ＭＳ Ｐゴシック" panose="020B0600070205080204" pitchFamily="50" charset="-128"/>
                          <a:ea typeface="ＭＳ Ｐゴシック" panose="020B0600070205080204" pitchFamily="50" charset="-128"/>
                        </a:rPr>
                        <a:t>879</a:t>
                      </a:r>
                      <a:endParaRPr kumimoji="1" lang="ja-JP" altLang="en-US" sz="1600"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dirty="0">
                          <a:solidFill>
                            <a:schemeClr val="tx1"/>
                          </a:solidFill>
                          <a:latin typeface="ＭＳ Ｐゴシック" panose="020B0600070205080204" pitchFamily="50" charset="-128"/>
                          <a:ea typeface="ＭＳ Ｐゴシック" panose="020B0600070205080204" pitchFamily="50" charset="-128"/>
                        </a:rPr>
                        <a:t>878</a:t>
                      </a:r>
                      <a:endParaRPr kumimoji="1" lang="ja-JP" altLang="en-US" sz="1600"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dirty="0">
                          <a:solidFill>
                            <a:schemeClr val="tx1"/>
                          </a:solidFill>
                          <a:latin typeface="ＭＳ Ｐゴシック" panose="020B0600070205080204" pitchFamily="50" charset="-128"/>
                          <a:ea typeface="ＭＳ Ｐゴシック" panose="020B0600070205080204" pitchFamily="50" charset="-128"/>
                        </a:rPr>
                        <a:t>740</a:t>
                      </a:r>
                      <a:endParaRPr kumimoji="1" lang="ja-JP" altLang="en-US" sz="1600"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dirty="0">
                          <a:solidFill>
                            <a:schemeClr val="tx1"/>
                          </a:solidFill>
                          <a:latin typeface="ＭＳ Ｐゴシック" panose="020B0600070205080204" pitchFamily="50" charset="-128"/>
                          <a:ea typeface="ＭＳ Ｐゴシック" panose="020B0600070205080204" pitchFamily="50" charset="-128"/>
                        </a:rPr>
                        <a:t>1264</a:t>
                      </a:r>
                      <a:endParaRPr kumimoji="1" lang="ja-JP" altLang="en-US" sz="1600"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dirty="0">
                          <a:solidFill>
                            <a:schemeClr val="tx1"/>
                          </a:solidFill>
                          <a:latin typeface="ＭＳ Ｐゴシック" panose="020B0600070205080204" pitchFamily="50" charset="-128"/>
                          <a:ea typeface="ＭＳ Ｐゴシック" panose="020B0600070205080204" pitchFamily="50" charset="-128"/>
                        </a:rPr>
                        <a:t>1806</a:t>
                      </a:r>
                      <a:endParaRPr kumimoji="1" lang="ja-JP" altLang="en-US" sz="1600"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1" dirty="0">
                          <a:solidFill>
                            <a:schemeClr val="tx1"/>
                          </a:solidFill>
                          <a:latin typeface="ＭＳ Ｐゴシック" panose="020B0600070205080204" pitchFamily="50" charset="-128"/>
                          <a:ea typeface="ＭＳ Ｐゴシック" panose="020B0600070205080204" pitchFamily="50" charset="-128"/>
                        </a:rPr>
                        <a:t>1989</a:t>
                      </a:r>
                      <a:endParaRPr kumimoji="1" lang="ja-JP" altLang="en-US" sz="1600" b="1"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dirty="0">
                          <a:solidFill>
                            <a:schemeClr val="tx1"/>
                          </a:solidFill>
                          <a:latin typeface="ＭＳ Ｐゴシック" panose="020B0600070205080204" pitchFamily="50" charset="-128"/>
                          <a:ea typeface="ＭＳ Ｐゴシック" panose="020B0600070205080204" pitchFamily="50" charset="-128"/>
                        </a:rPr>
                        <a:t>774</a:t>
                      </a:r>
                      <a:endParaRPr kumimoji="1" lang="ja-JP" altLang="en-US" sz="1600"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dirty="0">
                          <a:latin typeface="ＭＳ Ｐゴシック" panose="020B0600070205080204" pitchFamily="50" charset="-128"/>
                          <a:ea typeface="ＭＳ Ｐゴシック" panose="020B0600070205080204" pitchFamily="50" charset="-128"/>
                        </a:rPr>
                        <a:t>739</a:t>
                      </a:r>
                      <a:endParaRPr kumimoji="1" lang="ja-JP" altLang="en-US" sz="1600" dirty="0">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b="0" dirty="0">
                          <a:solidFill>
                            <a:schemeClr val="tx1"/>
                          </a:solidFill>
                          <a:latin typeface="ＭＳ Ｐゴシック" panose="020B0600070205080204" pitchFamily="50" charset="-128"/>
                          <a:ea typeface="ＭＳ Ｐゴシック" panose="020B0600070205080204" pitchFamily="50" charset="-128"/>
                        </a:rPr>
                        <a:t>358</a:t>
                      </a:r>
                      <a:endParaRPr kumimoji="1" lang="ja-JP" altLang="en-US" sz="1600" b="0"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2744910"/>
                  </a:ext>
                </a:extLst>
              </a:tr>
            </a:tbl>
          </a:graphicData>
        </a:graphic>
      </p:graphicFrame>
      <p:sp>
        <p:nvSpPr>
          <p:cNvPr id="5" name="正方形/長方形 4">
            <a:extLst>
              <a:ext uri="{FF2B5EF4-FFF2-40B4-BE49-F238E27FC236}">
                <a16:creationId xmlns:a16="http://schemas.microsoft.com/office/drawing/2014/main" id="{4254CC31-F194-4016-B968-76321E2D7BEC}"/>
              </a:ext>
            </a:extLst>
          </p:cNvPr>
          <p:cNvSpPr/>
          <p:nvPr/>
        </p:nvSpPr>
        <p:spPr>
          <a:xfrm>
            <a:off x="-98853" y="185351"/>
            <a:ext cx="12290854" cy="86497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2000" dirty="0">
                <a:solidFill>
                  <a:schemeClr val="tx1"/>
                </a:solidFill>
                <a:latin typeface="ＭＳ Ｐゴシック" panose="020B0600070205080204" pitchFamily="50" charset="-128"/>
                <a:ea typeface="ＭＳ Ｐゴシック" panose="020B0600070205080204" pitchFamily="50" charset="-128"/>
              </a:rPr>
              <a:t>年齢別ネット利用</a:t>
            </a:r>
            <a:r>
              <a:rPr kumimoji="1" lang="ja-JP" altLang="en-US" sz="2000" dirty="0">
                <a:solidFill>
                  <a:srgbClr val="FF0000"/>
                </a:solidFill>
                <a:latin typeface="ＭＳ Ｐゴシック" panose="020B0600070205080204" pitchFamily="50" charset="-128"/>
                <a:ea typeface="ＭＳ Ｐゴシック" panose="020B0600070205080204" pitchFamily="50" charset="-128"/>
              </a:rPr>
              <a:t>衣類・履物の</a:t>
            </a:r>
            <a:r>
              <a:rPr kumimoji="1" lang="ja-JP" altLang="en-US" sz="2000" dirty="0">
                <a:solidFill>
                  <a:schemeClr val="tx1"/>
                </a:solidFill>
                <a:latin typeface="ＭＳ Ｐゴシック" panose="020B0600070205080204" pitchFamily="50" charset="-128"/>
                <a:ea typeface="ＭＳ Ｐゴシック" panose="020B0600070205080204" pitchFamily="50" charset="-128"/>
              </a:rPr>
              <a:t>支出総額（総務省家計調査</a:t>
            </a:r>
            <a:r>
              <a:rPr kumimoji="1" lang="en-US" altLang="ja-JP" sz="2000" dirty="0">
                <a:solidFill>
                  <a:schemeClr val="tx1"/>
                </a:solidFill>
                <a:latin typeface="ＭＳ Ｐゴシック" panose="020B0600070205080204" pitchFamily="50" charset="-128"/>
                <a:ea typeface="ＭＳ Ｐゴシック" panose="020B0600070205080204" pitchFamily="50" charset="-128"/>
              </a:rPr>
              <a:t>2021</a:t>
            </a:r>
            <a:r>
              <a:rPr kumimoji="1" lang="ja-JP" altLang="en-US" sz="2000" dirty="0">
                <a:solidFill>
                  <a:schemeClr val="tx1"/>
                </a:solidFill>
                <a:latin typeface="ＭＳ Ｐゴシック" panose="020B0600070205080204" pitchFamily="50" charset="-128"/>
                <a:ea typeface="ＭＳ Ｐゴシック" panose="020B0600070205080204" pitchFamily="50" charset="-128"/>
              </a:rPr>
              <a:t>年</a:t>
            </a:r>
            <a:r>
              <a:rPr kumimoji="1" lang="ja-JP" altLang="en-US" sz="2000" dirty="0">
                <a:solidFill>
                  <a:srgbClr val="FF0000"/>
                </a:solidFill>
                <a:latin typeface="ＭＳ Ｐゴシック" panose="020B0600070205080204" pitchFamily="50" charset="-128"/>
                <a:ea typeface="ＭＳ Ｐゴシック" panose="020B0600070205080204" pitchFamily="50" charset="-128"/>
              </a:rPr>
              <a:t>６</a:t>
            </a:r>
            <a:r>
              <a:rPr kumimoji="1" lang="ja-JP" altLang="en-US" sz="2000" dirty="0">
                <a:solidFill>
                  <a:schemeClr val="tx1"/>
                </a:solidFill>
                <a:latin typeface="ＭＳ Ｐゴシック" panose="020B0600070205080204" pitchFamily="50" charset="-128"/>
                <a:ea typeface="ＭＳ Ｐゴシック" panose="020B0600070205080204" pitchFamily="50" charset="-128"/>
              </a:rPr>
              <a:t>月）</a:t>
            </a:r>
            <a:r>
              <a:rPr kumimoji="1" lang="en-US" altLang="ja-JP" sz="2000" dirty="0">
                <a:solidFill>
                  <a:schemeClr val="tx1"/>
                </a:solidFill>
                <a:latin typeface="ＭＳ Ｐゴシック" panose="020B0600070205080204" pitchFamily="50" charset="-128"/>
                <a:ea typeface="ＭＳ Ｐゴシック" panose="020B0600070205080204" pitchFamily="50" charset="-128"/>
              </a:rPr>
              <a:t>2</a:t>
            </a:r>
            <a:r>
              <a:rPr kumimoji="1" lang="ja-JP" altLang="en-US" sz="2000" dirty="0">
                <a:solidFill>
                  <a:schemeClr val="tx1"/>
                </a:solidFill>
                <a:latin typeface="ＭＳ Ｐゴシック" panose="020B0600070205080204" pitchFamily="50" charset="-128"/>
                <a:ea typeface="ＭＳ Ｐゴシック" panose="020B0600070205080204" pitchFamily="50" charset="-128"/>
              </a:rPr>
              <a:t>人以上の世帯（</a:t>
            </a:r>
            <a:r>
              <a:rPr kumimoji="1" lang="ja-JP" altLang="en-US" sz="2000" dirty="0">
                <a:solidFill>
                  <a:srgbClr val="FF0000"/>
                </a:solidFill>
                <a:latin typeface="ＭＳ Ｐゴシック" panose="020B0600070205080204" pitchFamily="50" charset="-128"/>
                <a:ea typeface="ＭＳ Ｐゴシック" panose="020B0600070205080204" pitchFamily="50" charset="-128"/>
              </a:rPr>
              <a:t>勤労</a:t>
            </a:r>
            <a:r>
              <a:rPr kumimoji="1" lang="ja-JP" altLang="en-US" sz="2000" dirty="0">
                <a:solidFill>
                  <a:schemeClr val="tx1"/>
                </a:solidFill>
                <a:latin typeface="ＭＳ Ｐゴシック" panose="020B0600070205080204" pitchFamily="50" charset="-128"/>
                <a:ea typeface="ＭＳ Ｐゴシック" panose="020B0600070205080204" pitchFamily="50" charset="-128"/>
              </a:rPr>
              <a:t>）</a:t>
            </a:r>
          </a:p>
        </p:txBody>
      </p:sp>
      <p:sp>
        <p:nvSpPr>
          <p:cNvPr id="6" name="正方形/長方形 5">
            <a:extLst>
              <a:ext uri="{FF2B5EF4-FFF2-40B4-BE49-F238E27FC236}">
                <a16:creationId xmlns:a16="http://schemas.microsoft.com/office/drawing/2014/main" id="{B2B7A05F-A186-4888-9EE8-02C8C1664E39}"/>
              </a:ext>
            </a:extLst>
          </p:cNvPr>
          <p:cNvSpPr/>
          <p:nvPr/>
        </p:nvSpPr>
        <p:spPr>
          <a:xfrm>
            <a:off x="124424" y="6672649"/>
            <a:ext cx="12067575" cy="1853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tx1"/>
                </a:solidFill>
                <a:latin typeface="ＭＳ Ｐゴシック" panose="020B0600070205080204" pitchFamily="50" charset="-128"/>
                <a:ea typeface="ＭＳ Ｐゴシック" panose="020B0600070205080204" pitchFamily="50" charset="-128"/>
              </a:rPr>
              <a:t>総務省家計調査の項目「紳士服衣類」「婦人用衣類」「履物」「その他の衣類」</a:t>
            </a:r>
            <a:r>
              <a:rPr kumimoji="1" lang="en-US" altLang="ja-JP" sz="1200" dirty="0">
                <a:solidFill>
                  <a:schemeClr val="tx1"/>
                </a:solidFill>
                <a:latin typeface="ＭＳ Ｐゴシック" panose="020B0600070205080204" pitchFamily="50" charset="-128"/>
                <a:ea typeface="ＭＳ Ｐゴシック" panose="020B0600070205080204" pitchFamily="50" charset="-128"/>
              </a:rPr>
              <a:t>2021</a:t>
            </a:r>
            <a:r>
              <a:rPr kumimoji="1" lang="ja-JP" altLang="en-US" sz="1200" dirty="0">
                <a:solidFill>
                  <a:schemeClr val="tx1"/>
                </a:solidFill>
                <a:latin typeface="ＭＳ Ｐゴシック" panose="020B0600070205080204" pitchFamily="50" charset="-128"/>
                <a:ea typeface="ＭＳ Ｐゴシック" panose="020B0600070205080204" pitchFamily="50" charset="-128"/>
              </a:rPr>
              <a:t>年</a:t>
            </a:r>
            <a:r>
              <a:rPr kumimoji="1" lang="en-US" altLang="ja-JP" sz="1200" dirty="0">
                <a:solidFill>
                  <a:schemeClr val="tx1"/>
                </a:solidFill>
                <a:latin typeface="ＭＳ Ｐゴシック" panose="020B0600070205080204" pitchFamily="50" charset="-128"/>
                <a:ea typeface="ＭＳ Ｐゴシック" panose="020B0600070205080204" pitchFamily="50" charset="-128"/>
              </a:rPr>
              <a:t>5</a:t>
            </a:r>
            <a:r>
              <a:rPr kumimoji="1" lang="ja-JP" altLang="en-US" sz="1200" dirty="0">
                <a:solidFill>
                  <a:schemeClr val="tx1"/>
                </a:solidFill>
                <a:latin typeface="ＭＳ Ｐゴシック" panose="020B0600070205080204" pitchFamily="50" charset="-128"/>
                <a:ea typeface="ＭＳ Ｐゴシック" panose="020B0600070205080204" pitchFamily="50" charset="-128"/>
              </a:rPr>
              <a:t>月　</a:t>
            </a:r>
            <a:r>
              <a:rPr kumimoji="1" lang="en-US" altLang="ja-JP" sz="1200" dirty="0">
                <a:solidFill>
                  <a:schemeClr val="tx1"/>
                </a:solidFill>
                <a:latin typeface="ＭＳ Ｐゴシック" panose="020B0600070205080204" pitchFamily="50" charset="-128"/>
                <a:ea typeface="ＭＳ Ｐゴシック" panose="020B0600070205080204" pitchFamily="50" charset="-128"/>
              </a:rPr>
              <a:t>2</a:t>
            </a:r>
            <a:r>
              <a:rPr kumimoji="1" lang="ja-JP" altLang="en-US" sz="1200" dirty="0">
                <a:solidFill>
                  <a:schemeClr val="tx1"/>
                </a:solidFill>
                <a:latin typeface="ＭＳ Ｐゴシック" panose="020B0600070205080204" pitchFamily="50" charset="-128"/>
                <a:ea typeface="ＭＳ Ｐゴシック" panose="020B0600070205080204" pitchFamily="50" charset="-128"/>
              </a:rPr>
              <a:t>人以上の世帯（就業あり</a:t>
            </a:r>
            <a:r>
              <a:rPr kumimoji="1" lang="ja-JP" altLang="en-US" sz="1200" dirty="0">
                <a:solidFill>
                  <a:schemeClr val="tx1"/>
                </a:solidFill>
              </a:rPr>
              <a:t>）</a:t>
            </a:r>
          </a:p>
        </p:txBody>
      </p:sp>
      <p:sp>
        <p:nvSpPr>
          <p:cNvPr id="7" name="正方形/長方形 6">
            <a:extLst>
              <a:ext uri="{FF2B5EF4-FFF2-40B4-BE49-F238E27FC236}">
                <a16:creationId xmlns:a16="http://schemas.microsoft.com/office/drawing/2014/main" id="{32429C05-DA59-4218-B663-77EA7FF3CD50}"/>
              </a:ext>
            </a:extLst>
          </p:cNvPr>
          <p:cNvSpPr/>
          <p:nvPr/>
        </p:nvSpPr>
        <p:spPr>
          <a:xfrm>
            <a:off x="0" y="5150561"/>
            <a:ext cx="12011890" cy="1356589"/>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a:solidFill>
                  <a:srgbClr val="FF0000"/>
                </a:solidFill>
                <a:latin typeface="ＭＳ Ｐゴシック" panose="020B0600070205080204" pitchFamily="50" charset="-128"/>
                <a:ea typeface="ＭＳ Ｐゴシック" panose="020B0600070205080204" pitchFamily="50" charset="-128"/>
              </a:rPr>
              <a:t>男性は</a:t>
            </a:r>
            <a:r>
              <a:rPr kumimoji="1" lang="en-US" altLang="ja-JP" sz="2000" dirty="0">
                <a:solidFill>
                  <a:srgbClr val="FF0000"/>
                </a:solidFill>
                <a:latin typeface="ＭＳ Ｐゴシック" panose="020B0600070205080204" pitchFamily="50" charset="-128"/>
                <a:ea typeface="ＭＳ Ｐゴシック" panose="020B0600070205080204" pitchFamily="50" charset="-128"/>
              </a:rPr>
              <a:t>50</a:t>
            </a:r>
            <a:r>
              <a:rPr kumimoji="1" lang="ja-JP" altLang="en-US" sz="2000" dirty="0">
                <a:solidFill>
                  <a:srgbClr val="FF0000"/>
                </a:solidFill>
                <a:latin typeface="ＭＳ Ｐゴシック" panose="020B0600070205080204" pitchFamily="50" charset="-128"/>
                <a:ea typeface="ＭＳ Ｐゴシック" panose="020B0600070205080204" pitchFamily="50" charset="-128"/>
              </a:rPr>
              <a:t>代後半が</a:t>
            </a:r>
            <a:r>
              <a:rPr kumimoji="1" lang="en-US" altLang="ja-JP" sz="2000" dirty="0">
                <a:solidFill>
                  <a:srgbClr val="FF0000"/>
                </a:solidFill>
                <a:latin typeface="ＭＳ Ｐゴシック" panose="020B0600070205080204" pitchFamily="50" charset="-128"/>
                <a:ea typeface="ＭＳ Ｐゴシック" panose="020B0600070205080204" pitchFamily="50" charset="-128"/>
              </a:rPr>
              <a:t>2</a:t>
            </a:r>
            <a:r>
              <a:rPr kumimoji="1" lang="ja-JP" altLang="en-US" sz="2000" dirty="0">
                <a:solidFill>
                  <a:srgbClr val="FF0000"/>
                </a:solidFill>
                <a:latin typeface="ＭＳ Ｐゴシック" panose="020B0600070205080204" pitchFamily="50" charset="-128"/>
                <a:ea typeface="ＭＳ Ｐゴシック" panose="020B0600070205080204" pitchFamily="50" charset="-128"/>
              </a:rPr>
              <a:t>倍に増える。女性の</a:t>
            </a:r>
            <a:r>
              <a:rPr kumimoji="1" lang="en-US" altLang="ja-JP" sz="2000" dirty="0">
                <a:solidFill>
                  <a:srgbClr val="FF0000"/>
                </a:solidFill>
                <a:latin typeface="ＭＳ Ｐゴシック" panose="020B0600070205080204" pitchFamily="50" charset="-128"/>
                <a:ea typeface="ＭＳ Ｐゴシック" panose="020B0600070205080204" pitchFamily="50" charset="-128"/>
              </a:rPr>
              <a:t>2</a:t>
            </a:r>
            <a:r>
              <a:rPr kumimoji="1" lang="ja-JP" altLang="en-US" sz="2000" dirty="0">
                <a:solidFill>
                  <a:srgbClr val="FF0000"/>
                </a:solidFill>
                <a:latin typeface="ＭＳ Ｐゴシック" panose="020B0600070205080204" pitchFamily="50" charset="-128"/>
                <a:ea typeface="ＭＳ Ｐゴシック" panose="020B0600070205080204" pitchFamily="50" charset="-128"/>
              </a:rPr>
              <a:t>倍ちかく。</a:t>
            </a:r>
            <a:endParaRPr kumimoji="1" lang="en-US" altLang="ja-JP" sz="2000" dirty="0">
              <a:solidFill>
                <a:srgbClr val="FF0000"/>
              </a:solidFill>
              <a:latin typeface="ＭＳ Ｐゴシック" panose="020B0600070205080204" pitchFamily="50" charset="-128"/>
              <a:ea typeface="ＭＳ Ｐゴシック" panose="020B0600070205080204" pitchFamily="50" charset="-128"/>
            </a:endParaRPr>
          </a:p>
          <a:p>
            <a:r>
              <a:rPr kumimoji="1" lang="ja-JP" altLang="en-US" sz="2000" dirty="0">
                <a:solidFill>
                  <a:srgbClr val="FF0000"/>
                </a:solidFill>
                <a:latin typeface="ＭＳ Ｐゴシック" panose="020B0600070205080204" pitchFamily="50" charset="-128"/>
                <a:ea typeface="ＭＳ Ｐゴシック" panose="020B0600070205080204" pitchFamily="50" charset="-128"/>
              </a:rPr>
              <a:t>女性は</a:t>
            </a:r>
            <a:r>
              <a:rPr kumimoji="1" lang="en-US" altLang="ja-JP" sz="2000" dirty="0">
                <a:solidFill>
                  <a:srgbClr val="FF0000"/>
                </a:solidFill>
                <a:latin typeface="ＭＳ Ｐゴシック" panose="020B0600070205080204" pitchFamily="50" charset="-128"/>
                <a:ea typeface="ＭＳ Ｐゴシック" panose="020B0600070205080204" pitchFamily="50" charset="-128"/>
              </a:rPr>
              <a:t>50</a:t>
            </a:r>
            <a:r>
              <a:rPr kumimoji="1" lang="ja-JP" altLang="en-US" sz="2000" dirty="0">
                <a:solidFill>
                  <a:srgbClr val="FF0000"/>
                </a:solidFill>
                <a:latin typeface="ＭＳ Ｐゴシック" panose="020B0600070205080204" pitchFamily="50" charset="-128"/>
                <a:ea typeface="ＭＳ Ｐゴシック" panose="020B0600070205080204" pitchFamily="50" charset="-128"/>
              </a:rPr>
              <a:t>代、次いで</a:t>
            </a:r>
            <a:r>
              <a:rPr kumimoji="1" lang="en-US" altLang="ja-JP" sz="2000" dirty="0">
                <a:solidFill>
                  <a:srgbClr val="FF0000"/>
                </a:solidFill>
                <a:latin typeface="ＭＳ Ｐゴシック" panose="020B0600070205080204" pitchFamily="50" charset="-128"/>
                <a:ea typeface="ＭＳ Ｐゴシック" panose="020B0600070205080204" pitchFamily="50" charset="-128"/>
              </a:rPr>
              <a:t>60</a:t>
            </a:r>
            <a:r>
              <a:rPr kumimoji="1" lang="ja-JP" altLang="en-US" sz="2000" dirty="0">
                <a:solidFill>
                  <a:srgbClr val="FF0000"/>
                </a:solidFill>
                <a:latin typeface="ＭＳ Ｐゴシック" panose="020B0600070205080204" pitchFamily="50" charset="-128"/>
                <a:ea typeface="ＭＳ Ｐゴシック" panose="020B0600070205080204" pitchFamily="50" charset="-128"/>
              </a:rPr>
              <a:t>代前半が多い。</a:t>
            </a:r>
            <a:r>
              <a:rPr kumimoji="1" lang="en-US" altLang="ja-JP" sz="2000" dirty="0">
                <a:solidFill>
                  <a:srgbClr val="FF0000"/>
                </a:solidFill>
                <a:latin typeface="ＭＳ Ｐゴシック" panose="020B0600070205080204" pitchFamily="50" charset="-128"/>
                <a:ea typeface="ＭＳ Ｐゴシック" panose="020B0600070205080204" pitchFamily="50" charset="-128"/>
              </a:rPr>
              <a:t>5</a:t>
            </a:r>
            <a:r>
              <a:rPr kumimoji="1" lang="ja-JP" altLang="en-US" sz="2000" dirty="0">
                <a:solidFill>
                  <a:srgbClr val="FF0000"/>
                </a:solidFill>
                <a:latin typeface="ＭＳ Ｐゴシック" panose="020B0600070205080204" pitchFamily="50" charset="-128"/>
                <a:ea typeface="ＭＳ Ｐゴシック" panose="020B0600070205080204" pitchFamily="50" charset="-128"/>
              </a:rPr>
              <a:t>月より半分近くに減少。</a:t>
            </a:r>
            <a:endParaRPr kumimoji="1" lang="en-US" altLang="ja-JP" sz="2000" dirty="0">
              <a:solidFill>
                <a:schemeClr val="tx1"/>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892761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96563" y="1"/>
            <a:ext cx="11208050" cy="821907"/>
          </a:xfrm>
        </p:spPr>
        <p:txBody>
          <a:bodyPr/>
          <a:lstStyle/>
          <a:p>
            <a:r>
              <a:rPr kumimoji="1" lang="ja-JP" altLang="en-US" dirty="0"/>
              <a:t>背景　コロナ渦の消費行動</a:t>
            </a:r>
          </a:p>
        </p:txBody>
      </p:sp>
      <p:sp>
        <p:nvSpPr>
          <p:cNvPr id="3" name="コンテンツ プレースホルダー 2"/>
          <p:cNvSpPr>
            <a:spLocks noGrp="1"/>
          </p:cNvSpPr>
          <p:nvPr>
            <p:ph idx="1"/>
          </p:nvPr>
        </p:nvSpPr>
        <p:spPr>
          <a:xfrm>
            <a:off x="857250" y="599485"/>
            <a:ext cx="11334750" cy="5529465"/>
          </a:xfrm>
        </p:spPr>
        <p:txBody>
          <a:bodyPr>
            <a:normAutofit/>
          </a:bodyPr>
          <a:lstStyle/>
          <a:p>
            <a:r>
              <a:rPr lang="ja-JP" altLang="en-US" sz="2400" dirty="0">
                <a:solidFill>
                  <a:schemeClr val="tx1"/>
                </a:solidFill>
                <a:latin typeface="ＭＳ ゴシック" panose="020B0609070205080204" pitchFamily="49" charset="-128"/>
                <a:ea typeface="ＭＳ ゴシック" panose="020B0609070205080204" pitchFamily="49" charset="-128"/>
              </a:rPr>
              <a:t>消費者の「購入」意識も変化巣ごもり消費＋ゲームやサブスク、テレワーク、消費のデジタル化の促進</a:t>
            </a:r>
            <a:endParaRPr lang="en-US" altLang="ja-JP" sz="2400" dirty="0">
              <a:solidFill>
                <a:schemeClr val="tx1"/>
              </a:solidFill>
              <a:latin typeface="ＭＳ ゴシック" panose="020B0609070205080204" pitchFamily="49" charset="-128"/>
              <a:ea typeface="ＭＳ ゴシック" panose="020B0609070205080204" pitchFamily="49" charset="-128"/>
            </a:endParaRPr>
          </a:p>
          <a:p>
            <a:r>
              <a:rPr lang="ja-JP" altLang="en-US" sz="2400" dirty="0">
                <a:solidFill>
                  <a:schemeClr val="tx1"/>
                </a:solidFill>
                <a:latin typeface="ＭＳ ゴシック" panose="020B0609070205080204" pitchFamily="49" charset="-128"/>
                <a:ea typeface="ＭＳ ゴシック" panose="020B0609070205080204" pitchFamily="49" charset="-128"/>
              </a:rPr>
              <a:t>企業側の商品を提示方法＆顧客とのコミュニケーションの方法も変化</a:t>
            </a:r>
            <a:endParaRPr lang="en-US" altLang="ja-JP" sz="2400" dirty="0">
              <a:solidFill>
                <a:schemeClr val="tx1"/>
              </a:solidFill>
              <a:latin typeface="ＭＳ ゴシック" panose="020B0609070205080204" pitchFamily="49" charset="-128"/>
              <a:ea typeface="ＭＳ ゴシック" panose="020B0609070205080204" pitchFamily="49" charset="-128"/>
            </a:endParaRPr>
          </a:p>
          <a:p>
            <a:r>
              <a:rPr lang="ja-JP" altLang="en-US" sz="2400" dirty="0">
                <a:solidFill>
                  <a:schemeClr val="tx1"/>
                </a:solidFill>
                <a:latin typeface="ＭＳ ゴシック" panose="020B0609070205080204" pitchFamily="49" charset="-128"/>
                <a:ea typeface="ＭＳ ゴシック" panose="020B0609070205080204" pitchFamily="49" charset="-128"/>
              </a:rPr>
              <a:t>非接触型（レンタルビデオ「ＧＥＯ」、スーパー「イオン」スマホ・セルフ会計など）が普及</a:t>
            </a:r>
            <a:endParaRPr lang="en-US" altLang="ja-JP" sz="2400" dirty="0">
              <a:solidFill>
                <a:schemeClr val="tx1"/>
              </a:solidFill>
              <a:latin typeface="ＭＳ ゴシック" panose="020B0609070205080204" pitchFamily="49" charset="-128"/>
              <a:ea typeface="ＭＳ ゴシック" panose="020B0609070205080204" pitchFamily="49" charset="-128"/>
            </a:endParaRPr>
          </a:p>
          <a:p>
            <a:r>
              <a:rPr lang="ja-JP" altLang="en-US" sz="2400" dirty="0">
                <a:solidFill>
                  <a:srgbClr val="FF0000"/>
                </a:solidFill>
                <a:latin typeface="ＭＳ ゴシック" panose="020B0609070205080204" pitchFamily="49" charset="-128"/>
                <a:ea typeface="ＭＳ ゴシック" panose="020B0609070205080204" pitchFamily="49" charset="-128"/>
              </a:rPr>
              <a:t>高齢者富裕層は、３０代より「ネットバンキング」「スマホより</a:t>
            </a:r>
            <a:r>
              <a:rPr lang="en-US" altLang="ja-JP" sz="2400" dirty="0">
                <a:solidFill>
                  <a:srgbClr val="FF0000"/>
                </a:solidFill>
                <a:latin typeface="ＭＳ ゴシック" panose="020B0609070205080204" pitchFamily="49" charset="-128"/>
                <a:ea typeface="ＭＳ ゴシック" panose="020B0609070205080204" pitchFamily="49" charset="-128"/>
              </a:rPr>
              <a:t>PC</a:t>
            </a:r>
            <a:r>
              <a:rPr lang="ja-JP" altLang="en-US" sz="2400" dirty="0">
                <a:solidFill>
                  <a:srgbClr val="FF0000"/>
                </a:solidFill>
                <a:latin typeface="ＭＳ ゴシック" panose="020B0609070205080204" pitchFamily="49" charset="-128"/>
                <a:ea typeface="ＭＳ ゴシック" panose="020B0609070205080204" pitchFamily="49" charset="-128"/>
              </a:rPr>
              <a:t>使用率」は高い。</a:t>
            </a:r>
            <a:endParaRPr lang="en-US" altLang="ja-JP" sz="2400" dirty="0">
              <a:solidFill>
                <a:srgbClr val="FF0000"/>
              </a:solidFill>
              <a:latin typeface="ＭＳ ゴシック" panose="020B0609070205080204" pitchFamily="49" charset="-128"/>
              <a:ea typeface="ＭＳ ゴシック" panose="020B0609070205080204" pitchFamily="49" charset="-128"/>
            </a:endParaRPr>
          </a:p>
          <a:p>
            <a:r>
              <a:rPr lang="ja-JP" altLang="en-US" sz="2400" dirty="0">
                <a:solidFill>
                  <a:srgbClr val="FF0000"/>
                </a:solidFill>
                <a:latin typeface="ＭＳ ゴシック" panose="020B0609070205080204" pitchFamily="49" charset="-128"/>
                <a:ea typeface="ＭＳ ゴシック" panose="020B0609070205080204" pitchFamily="49" charset="-128"/>
              </a:rPr>
              <a:t>ネット取引のある世帯は、ない世帯より「家電（</a:t>
            </a:r>
            <a:r>
              <a:rPr lang="en-US" altLang="ja-JP" sz="2400" dirty="0">
                <a:solidFill>
                  <a:srgbClr val="FF0000"/>
                </a:solidFill>
                <a:latin typeface="ＭＳ ゴシック" panose="020B0609070205080204" pitchFamily="49" charset="-128"/>
                <a:ea typeface="ＭＳ ゴシック" panose="020B0609070205080204" pitchFamily="49" charset="-128"/>
              </a:rPr>
              <a:t>1600</a:t>
            </a:r>
            <a:r>
              <a:rPr lang="ja-JP" altLang="en-US" sz="2400" dirty="0">
                <a:solidFill>
                  <a:srgbClr val="FF0000"/>
                </a:solidFill>
                <a:latin typeface="ＭＳ ゴシック" panose="020B0609070205080204" pitchFamily="49" charset="-128"/>
                <a:ea typeface="ＭＳ ゴシック" panose="020B0609070205080204" pitchFamily="49" charset="-128"/>
              </a:rPr>
              <a:t>円）」「衣類（</a:t>
            </a:r>
            <a:r>
              <a:rPr lang="en-US" altLang="ja-JP" sz="2400" dirty="0">
                <a:solidFill>
                  <a:srgbClr val="FF0000"/>
                </a:solidFill>
                <a:latin typeface="ＭＳ ゴシック" panose="020B0609070205080204" pitchFamily="49" charset="-128"/>
                <a:ea typeface="ＭＳ ゴシック" panose="020B0609070205080204" pitchFamily="49" charset="-128"/>
              </a:rPr>
              <a:t>308</a:t>
            </a:r>
            <a:r>
              <a:rPr lang="ja-JP" altLang="en-US" sz="2400" dirty="0">
                <a:solidFill>
                  <a:srgbClr val="FF0000"/>
                </a:solidFill>
                <a:latin typeface="ＭＳ ゴシック" panose="020B0609070205080204" pitchFamily="49" charset="-128"/>
                <a:ea typeface="ＭＳ ゴシック" panose="020B0609070205080204" pitchFamily="49" charset="-128"/>
              </a:rPr>
              <a:t>円）」「家具（</a:t>
            </a:r>
            <a:r>
              <a:rPr lang="en-US" altLang="ja-JP" sz="2400" dirty="0">
                <a:solidFill>
                  <a:srgbClr val="FF0000"/>
                </a:solidFill>
                <a:latin typeface="ＭＳ ゴシック" panose="020B0609070205080204" pitchFamily="49" charset="-128"/>
                <a:ea typeface="ＭＳ ゴシック" panose="020B0609070205080204" pitchFamily="49" charset="-128"/>
              </a:rPr>
              <a:t>352</a:t>
            </a:r>
            <a:r>
              <a:rPr lang="ja-JP" altLang="en-US" sz="2400" dirty="0">
                <a:solidFill>
                  <a:srgbClr val="FF0000"/>
                </a:solidFill>
                <a:latin typeface="ＭＳ ゴシック" panose="020B0609070205080204" pitchFamily="49" charset="-128"/>
                <a:ea typeface="ＭＳ ゴシック" panose="020B0609070205080204" pitchFamily="49" charset="-128"/>
              </a:rPr>
              <a:t>円）」が多く、総合支出も多い。</a:t>
            </a:r>
            <a:endParaRPr lang="en-US" altLang="ja-JP" sz="2400" dirty="0">
              <a:solidFill>
                <a:srgbClr val="FF0000"/>
              </a:solidFill>
              <a:latin typeface="ＭＳ ゴシック" panose="020B0609070205080204" pitchFamily="49" charset="-128"/>
              <a:ea typeface="ＭＳ ゴシック" panose="020B0609070205080204" pitchFamily="49" charset="-128"/>
            </a:endParaRPr>
          </a:p>
          <a:p>
            <a:r>
              <a:rPr lang="ja-JP" altLang="en-US" sz="2400" dirty="0">
                <a:solidFill>
                  <a:srgbClr val="FF0000"/>
                </a:solidFill>
                <a:latin typeface="ＭＳ ゴシック" panose="020B0609070205080204" pitchFamily="49" charset="-128"/>
                <a:ea typeface="ＭＳ ゴシック" panose="020B0609070205080204" pitchFamily="49" charset="-128"/>
              </a:rPr>
              <a:t>感染不安の強いグループ：「女性」「</a:t>
            </a:r>
            <a:r>
              <a:rPr lang="en-US" altLang="ja-JP" sz="2400" dirty="0">
                <a:solidFill>
                  <a:srgbClr val="FF0000"/>
                </a:solidFill>
                <a:latin typeface="ＭＳ ゴシック" panose="020B0609070205080204" pitchFamily="49" charset="-128"/>
                <a:ea typeface="ＭＳ ゴシック" panose="020B0609070205080204" pitchFamily="49" charset="-128"/>
              </a:rPr>
              <a:t>30 </a:t>
            </a:r>
            <a:r>
              <a:rPr lang="ja-JP" altLang="en-US" sz="2400" dirty="0">
                <a:solidFill>
                  <a:srgbClr val="FF0000"/>
                </a:solidFill>
                <a:latin typeface="ＭＳ ゴシック" panose="020B0609070205080204" pitchFamily="49" charset="-128"/>
                <a:ea typeface="ＭＳ ゴシック" panose="020B0609070205080204" pitchFamily="49" charset="-128"/>
              </a:rPr>
              <a:t>歳代」「既婚」「子大学・小学入学・第一子誕生時」⇒「専業主婦」「高齢女性」→促進</a:t>
            </a:r>
            <a:endParaRPr lang="en-US" altLang="ja-JP" sz="2400" dirty="0">
              <a:solidFill>
                <a:srgbClr val="FF0000"/>
              </a:solidFill>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a:t>
            </a:r>
            <a:r>
              <a:rPr lang="en-US" altLang="ja-JP" sz="2400" dirty="0">
                <a:latin typeface="ＭＳ ゴシック" panose="020B0609070205080204" pitchFamily="49" charset="-128"/>
                <a:ea typeface="ＭＳ ゴシック" panose="020B0609070205080204" pitchFamily="49" charset="-128"/>
              </a:rPr>
              <a:t>EC</a:t>
            </a:r>
            <a:r>
              <a:rPr lang="ja-JP" altLang="en-US" sz="2400" dirty="0">
                <a:latin typeface="ＭＳ ゴシック" panose="020B0609070205080204" pitchFamily="49" charset="-128"/>
                <a:ea typeface="ＭＳ ゴシック" panose="020B0609070205080204" pitchFamily="49" charset="-128"/>
              </a:rPr>
              <a:t>取引は、「共働き」「高収入」「大都市」</a:t>
            </a:r>
            <a:r>
              <a:rPr lang="en-US" altLang="ja-JP" sz="2400" dirty="0">
                <a:latin typeface="ＭＳ ゴシック" panose="020B0609070205080204" pitchFamily="49" charset="-128"/>
                <a:ea typeface="ＭＳ ゴシック" panose="020B0609070205080204" pitchFamily="49" charset="-128"/>
              </a:rPr>
              <a:t>VS</a:t>
            </a:r>
            <a:r>
              <a:rPr lang="ja-JP" altLang="en-US" sz="2400" dirty="0">
                <a:latin typeface="ＭＳ ゴシック" panose="020B0609070205080204" pitchFamily="49" charset="-128"/>
                <a:ea typeface="ＭＳ ゴシック" panose="020B0609070205080204" pitchFamily="49" charset="-128"/>
              </a:rPr>
              <a:t>「高齢者」で有意性あるが、「若者」ほど高くはない</a:t>
            </a:r>
            <a:endParaRPr lang="en-US" altLang="ja-JP" sz="2400" dirty="0">
              <a:latin typeface="ＭＳ ゴシック" panose="020B0609070205080204" pitchFamily="49" charset="-128"/>
              <a:ea typeface="ＭＳ ゴシック" panose="020B0609070205080204" pitchFamily="49" charset="-128"/>
            </a:endParaRPr>
          </a:p>
          <a:p>
            <a:endParaRPr lang="en-US" altLang="ja-JP" sz="2400" dirty="0">
              <a:solidFill>
                <a:srgbClr val="FF0000"/>
              </a:solidFill>
              <a:latin typeface="ＭＳ ゴシック" panose="020B0609070205080204" pitchFamily="49" charset="-128"/>
              <a:ea typeface="ＭＳ ゴシック" panose="020B0609070205080204" pitchFamily="49" charset="-128"/>
            </a:endParaRPr>
          </a:p>
          <a:p>
            <a:endParaRPr lang="en-US" altLang="ja-JP" sz="2400" dirty="0">
              <a:solidFill>
                <a:srgbClr val="FF0000"/>
              </a:solidFill>
              <a:latin typeface="ＭＳ ゴシック" panose="020B0609070205080204" pitchFamily="49" charset="-128"/>
              <a:ea typeface="ＭＳ ゴシック" panose="020B0609070205080204" pitchFamily="49" charset="-128"/>
            </a:endParaRPr>
          </a:p>
          <a:p>
            <a:endParaRPr lang="en-US" altLang="ja-JP" sz="2400" dirty="0">
              <a:solidFill>
                <a:schemeClr val="tx1"/>
              </a:solidFill>
              <a:latin typeface="ＭＳ ゴシック" panose="020B0609070205080204" pitchFamily="49" charset="-128"/>
              <a:ea typeface="ＭＳ ゴシック" panose="020B0609070205080204" pitchFamily="49" charset="-128"/>
            </a:endParaRPr>
          </a:p>
          <a:p>
            <a:endParaRPr lang="en-US" altLang="ja-JP" sz="2400" dirty="0">
              <a:solidFill>
                <a:schemeClr val="tx1"/>
              </a:solidFill>
              <a:latin typeface="ＭＳ ゴシック" panose="020B0609070205080204" pitchFamily="49" charset="-128"/>
              <a:ea typeface="ＭＳ ゴシック" panose="020B0609070205080204" pitchFamily="49" charset="-128"/>
            </a:endParaRPr>
          </a:p>
          <a:p>
            <a:pPr marL="0" indent="0">
              <a:buNone/>
            </a:pPr>
            <a:endParaRPr kumimoji="1" lang="en-US" altLang="ja-JP" sz="2400" dirty="0"/>
          </a:p>
          <a:p>
            <a:pPr marL="0" indent="0">
              <a:buNone/>
            </a:pPr>
            <a:endParaRPr lang="en-US" altLang="ja-JP" dirty="0"/>
          </a:p>
          <a:p>
            <a:endParaRPr kumimoji="1" lang="ja-JP" altLang="en-US" dirty="0"/>
          </a:p>
        </p:txBody>
      </p:sp>
      <p:sp>
        <p:nvSpPr>
          <p:cNvPr id="5" name="正方形/長方形 4">
            <a:extLst>
              <a:ext uri="{FF2B5EF4-FFF2-40B4-BE49-F238E27FC236}">
                <a16:creationId xmlns:a16="http://schemas.microsoft.com/office/drawing/2014/main" id="{5A1883D8-0AFB-4025-A580-1EF4E89034D2}"/>
              </a:ext>
            </a:extLst>
          </p:cNvPr>
          <p:cNvSpPr/>
          <p:nvPr/>
        </p:nvSpPr>
        <p:spPr>
          <a:xfrm>
            <a:off x="55605" y="5980671"/>
            <a:ext cx="12080789" cy="150134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200" dirty="0">
                <a:solidFill>
                  <a:schemeClr val="tx1"/>
                </a:solidFill>
              </a:rPr>
              <a:t>富裕層デジタル化、３０代より多い（２０２０年６月調査）、経営センサー「ウィズコロナポストコロナの消費動向」</a:t>
            </a:r>
            <a:r>
              <a:rPr kumimoji="1" lang="en-US" altLang="ja-JP" sz="1200" dirty="0">
                <a:solidFill>
                  <a:schemeClr val="tx1"/>
                </a:solidFill>
                <a:hlinkClick r:id="rId2">
                  <a:extLst>
                    <a:ext uri="{A12FA001-AC4F-418D-AE19-62706E023703}">
                      <ahyp:hlinkClr xmlns:ahyp="http://schemas.microsoft.com/office/drawing/2018/hyperlinkcolor" val="tx"/>
                    </a:ext>
                  </a:extLst>
                </a:hlinkClick>
              </a:rPr>
              <a:t>https://cs2.toray.co.jp/news/tbr/newsrrs01.nsf/0/2F5487840816D94149258603002D8F93/$FILE/K2010_012_018.pdf</a:t>
            </a:r>
            <a:endParaRPr kumimoji="1" lang="en-US" altLang="ja-JP" sz="1200" dirty="0">
              <a:solidFill>
                <a:schemeClr val="tx1"/>
              </a:solidFill>
            </a:endParaRPr>
          </a:p>
          <a:p>
            <a:r>
              <a:rPr kumimoji="1" lang="ja-JP" altLang="en-US" sz="1200" dirty="0">
                <a:solidFill>
                  <a:schemeClr val="tx1"/>
                </a:solidFill>
              </a:rPr>
              <a:t>「コロナ渦の金融機関利用におけるシニア層の行動とデジタルシフト意識に関する自主調査」トッパンフォームズ株式会社２０２０年１１月６日</a:t>
            </a:r>
            <a:endParaRPr kumimoji="1" lang="en-US" altLang="ja-JP" sz="1200" dirty="0">
              <a:solidFill>
                <a:schemeClr val="tx1"/>
              </a:solidFill>
            </a:endParaRPr>
          </a:p>
          <a:p>
            <a:r>
              <a:rPr lang="sv-SE" altLang="ja-JP" sz="1200" dirty="0">
                <a:solidFill>
                  <a:schemeClr val="tx1"/>
                </a:solidFill>
                <a:hlinkClick r:id="rId3">
                  <a:extLst>
                    <a:ext uri="{A12FA001-AC4F-418D-AE19-62706E023703}">
                      <ahyp:hlinkClr xmlns:ahyp="http://schemas.microsoft.com/office/drawing/2018/hyperlinkcolor" val="tx"/>
                    </a:ext>
                  </a:extLst>
                </a:hlinkClick>
              </a:rPr>
              <a:t>2011_01.pdf (toppan-f.co.jp)</a:t>
            </a:r>
            <a:r>
              <a:rPr lang="ja-JP" altLang="en-US" sz="1200" dirty="0">
                <a:solidFill>
                  <a:schemeClr val="tx1"/>
                </a:solidFill>
              </a:rPr>
              <a:t>　内閣府　令和</a:t>
            </a:r>
            <a:r>
              <a:rPr lang="en-US" altLang="ja-JP" sz="1200" dirty="0">
                <a:solidFill>
                  <a:schemeClr val="tx1"/>
                </a:solidFill>
              </a:rPr>
              <a:t>2</a:t>
            </a:r>
            <a:r>
              <a:rPr lang="ja-JP" altLang="en-US" sz="1200" dirty="0">
                <a:solidFill>
                  <a:schemeClr val="tx1"/>
                </a:solidFill>
              </a:rPr>
              <a:t>年度　年次経済財政報告　第４－１－５図　</a:t>
            </a:r>
            <a:r>
              <a:rPr lang="en-US" altLang="ja-JP" sz="1200" dirty="0">
                <a:solidFill>
                  <a:schemeClr val="tx1"/>
                </a:solidFill>
              </a:rPr>
              <a:t>EC</a:t>
            </a:r>
            <a:r>
              <a:rPr lang="ja-JP" altLang="en-US" sz="1200" dirty="0">
                <a:solidFill>
                  <a:schemeClr val="tx1"/>
                </a:solidFill>
              </a:rPr>
              <a:t>利用の決定要因　</a:t>
            </a:r>
            <a:r>
              <a:rPr lang="en-US" altLang="ja-JP" sz="1200" dirty="0">
                <a:solidFill>
                  <a:schemeClr val="tx1"/>
                </a:solidFill>
              </a:rPr>
              <a:t>2020</a:t>
            </a:r>
            <a:r>
              <a:rPr lang="ja-JP" altLang="en-US" sz="1200" dirty="0">
                <a:solidFill>
                  <a:schemeClr val="tx1"/>
                </a:solidFill>
              </a:rPr>
              <a:t>年</a:t>
            </a:r>
            <a:r>
              <a:rPr lang="en-US" altLang="ja-JP" sz="1200" dirty="0">
                <a:solidFill>
                  <a:schemeClr val="tx1"/>
                </a:solidFill>
              </a:rPr>
              <a:t>11</a:t>
            </a:r>
            <a:r>
              <a:rPr lang="ja-JP" altLang="en-US" sz="1200" dirty="0">
                <a:solidFill>
                  <a:schemeClr val="tx1"/>
                </a:solidFill>
              </a:rPr>
              <a:t>月</a:t>
            </a:r>
            <a:endParaRPr lang="sv-SE" altLang="ja-JP" sz="1200" dirty="0">
              <a:solidFill>
                <a:schemeClr val="tx1"/>
              </a:solidFill>
            </a:endParaRPr>
          </a:p>
          <a:p>
            <a:endParaRPr lang="sv-SE" altLang="ja-JP" sz="1200" dirty="0"/>
          </a:p>
          <a:p>
            <a:endParaRPr kumimoji="1" lang="ja-JP" altLang="en-US" sz="1200" dirty="0"/>
          </a:p>
        </p:txBody>
      </p:sp>
    </p:spTree>
    <p:extLst>
      <p:ext uri="{BB962C8B-B14F-4D97-AF65-F5344CB8AC3E}">
        <p14:creationId xmlns:p14="http://schemas.microsoft.com/office/powerpoint/2010/main" val="391492604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834541220"/>
              </p:ext>
            </p:extLst>
          </p:nvPr>
        </p:nvGraphicFramePr>
        <p:xfrm>
          <a:off x="167054" y="2397211"/>
          <a:ext cx="12024947" cy="1287085"/>
        </p:xfrm>
        <a:graphic>
          <a:graphicData uri="http://schemas.openxmlformats.org/drawingml/2006/table">
            <a:tbl>
              <a:tblPr firstRow="1" bandRow="1">
                <a:tableStyleId>{5C22544A-7EE6-4342-B048-85BDC9FD1C3A}</a:tableStyleId>
              </a:tblPr>
              <a:tblGrid>
                <a:gridCol w="1361709">
                  <a:extLst>
                    <a:ext uri="{9D8B030D-6E8A-4147-A177-3AD203B41FA5}">
                      <a16:colId xmlns:a16="http://schemas.microsoft.com/office/drawing/2014/main" val="853350955"/>
                    </a:ext>
                  </a:extLst>
                </a:gridCol>
                <a:gridCol w="1362790">
                  <a:extLst>
                    <a:ext uri="{9D8B030D-6E8A-4147-A177-3AD203B41FA5}">
                      <a16:colId xmlns:a16="http://schemas.microsoft.com/office/drawing/2014/main" val="3411134829"/>
                    </a:ext>
                  </a:extLst>
                </a:gridCol>
                <a:gridCol w="1166097">
                  <a:extLst>
                    <a:ext uri="{9D8B030D-6E8A-4147-A177-3AD203B41FA5}">
                      <a16:colId xmlns:a16="http://schemas.microsoft.com/office/drawing/2014/main" val="3043858512"/>
                    </a:ext>
                  </a:extLst>
                </a:gridCol>
                <a:gridCol w="1400175">
                  <a:extLst>
                    <a:ext uri="{9D8B030D-6E8A-4147-A177-3AD203B41FA5}">
                      <a16:colId xmlns:a16="http://schemas.microsoft.com/office/drawing/2014/main" val="2965340033"/>
                    </a:ext>
                  </a:extLst>
                </a:gridCol>
                <a:gridCol w="1385888">
                  <a:extLst>
                    <a:ext uri="{9D8B030D-6E8A-4147-A177-3AD203B41FA5}">
                      <a16:colId xmlns:a16="http://schemas.microsoft.com/office/drawing/2014/main" val="2294769677"/>
                    </a:ext>
                  </a:extLst>
                </a:gridCol>
                <a:gridCol w="1328737">
                  <a:extLst>
                    <a:ext uri="{9D8B030D-6E8A-4147-A177-3AD203B41FA5}">
                      <a16:colId xmlns:a16="http://schemas.microsoft.com/office/drawing/2014/main" val="2532058779"/>
                    </a:ext>
                  </a:extLst>
                </a:gridCol>
                <a:gridCol w="1271588">
                  <a:extLst>
                    <a:ext uri="{9D8B030D-6E8A-4147-A177-3AD203B41FA5}">
                      <a16:colId xmlns:a16="http://schemas.microsoft.com/office/drawing/2014/main" val="4135993952"/>
                    </a:ext>
                  </a:extLst>
                </a:gridCol>
                <a:gridCol w="1300162">
                  <a:extLst>
                    <a:ext uri="{9D8B030D-6E8A-4147-A177-3AD203B41FA5}">
                      <a16:colId xmlns:a16="http://schemas.microsoft.com/office/drawing/2014/main" val="885271802"/>
                    </a:ext>
                  </a:extLst>
                </a:gridCol>
                <a:gridCol w="1447801">
                  <a:extLst>
                    <a:ext uri="{9D8B030D-6E8A-4147-A177-3AD203B41FA5}">
                      <a16:colId xmlns:a16="http://schemas.microsoft.com/office/drawing/2014/main" val="2793192917"/>
                    </a:ext>
                  </a:extLst>
                </a:gridCol>
              </a:tblGrid>
              <a:tr h="686733">
                <a:tc>
                  <a:txBody>
                    <a:bodyPr/>
                    <a:lstStyle/>
                    <a:p>
                      <a:r>
                        <a:rPr kumimoji="1" lang="ja-JP" altLang="en-US" b="0" dirty="0">
                          <a:solidFill>
                            <a:schemeClr val="tx1"/>
                          </a:solidFill>
                          <a:latin typeface="+mj-ea"/>
                          <a:ea typeface="+mj-ea"/>
                        </a:rPr>
                        <a:t>～</a:t>
                      </a:r>
                      <a:r>
                        <a:rPr kumimoji="1" lang="en-US" altLang="ja-JP" b="0" dirty="0">
                          <a:solidFill>
                            <a:schemeClr val="tx1"/>
                          </a:solidFill>
                          <a:latin typeface="+mj-ea"/>
                          <a:ea typeface="+mj-ea"/>
                        </a:rPr>
                        <a:t>34</a:t>
                      </a:r>
                      <a:r>
                        <a:rPr kumimoji="1" lang="ja-JP" altLang="en-US" b="0" dirty="0">
                          <a:solidFill>
                            <a:schemeClr val="tx1"/>
                          </a:solidFill>
                          <a:latin typeface="+mj-ea"/>
                          <a:ea typeface="+mj-ea"/>
                        </a:rPr>
                        <a:t>歳</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b="1" dirty="0">
                          <a:solidFill>
                            <a:schemeClr val="tx1"/>
                          </a:solidFill>
                          <a:latin typeface="+mj-ea"/>
                          <a:ea typeface="+mj-ea"/>
                        </a:rPr>
                        <a:t>35</a:t>
                      </a:r>
                      <a:r>
                        <a:rPr kumimoji="1" lang="ja-JP" altLang="en-US" b="1" dirty="0">
                          <a:solidFill>
                            <a:schemeClr val="tx1"/>
                          </a:solidFill>
                          <a:latin typeface="+mj-ea"/>
                          <a:ea typeface="+mj-ea"/>
                        </a:rPr>
                        <a:t>～</a:t>
                      </a:r>
                      <a:r>
                        <a:rPr kumimoji="1" lang="en-US" altLang="ja-JP" b="1" dirty="0">
                          <a:solidFill>
                            <a:schemeClr val="tx1"/>
                          </a:solidFill>
                          <a:latin typeface="+mj-ea"/>
                          <a:ea typeface="+mj-ea"/>
                        </a:rPr>
                        <a:t>39</a:t>
                      </a:r>
                      <a:endParaRPr kumimoji="1" lang="ja-JP" altLang="en-US" b="1"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b="0" dirty="0">
                          <a:solidFill>
                            <a:schemeClr val="tx1"/>
                          </a:solidFill>
                          <a:latin typeface="+mj-ea"/>
                          <a:ea typeface="+mj-ea"/>
                        </a:rPr>
                        <a:t>40</a:t>
                      </a:r>
                      <a:r>
                        <a:rPr kumimoji="1" lang="ja-JP" altLang="en-US" b="0" dirty="0">
                          <a:solidFill>
                            <a:schemeClr val="tx1"/>
                          </a:solidFill>
                          <a:latin typeface="+mj-ea"/>
                          <a:ea typeface="+mj-ea"/>
                        </a:rPr>
                        <a:t>～</a:t>
                      </a:r>
                      <a:r>
                        <a:rPr kumimoji="1" lang="en-US" altLang="ja-JP" b="0" dirty="0">
                          <a:solidFill>
                            <a:schemeClr val="tx1"/>
                          </a:solidFill>
                          <a:latin typeface="+mj-ea"/>
                          <a:ea typeface="+mj-ea"/>
                        </a:rPr>
                        <a:t>44</a:t>
                      </a:r>
                      <a:endParaRPr kumimoji="1" lang="ja-JP" altLang="en-US"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b="0" dirty="0">
                          <a:solidFill>
                            <a:schemeClr val="tx1"/>
                          </a:solidFill>
                          <a:latin typeface="+mj-ea"/>
                          <a:ea typeface="+mj-ea"/>
                        </a:rPr>
                        <a:t>45</a:t>
                      </a:r>
                      <a:r>
                        <a:rPr kumimoji="1" lang="ja-JP" altLang="en-US" b="0" dirty="0">
                          <a:solidFill>
                            <a:schemeClr val="tx1"/>
                          </a:solidFill>
                          <a:latin typeface="+mj-ea"/>
                          <a:ea typeface="+mj-ea"/>
                        </a:rPr>
                        <a:t>～</a:t>
                      </a:r>
                      <a:r>
                        <a:rPr kumimoji="1" lang="en-US" altLang="ja-JP" b="0" dirty="0">
                          <a:solidFill>
                            <a:schemeClr val="tx1"/>
                          </a:solidFill>
                          <a:latin typeface="+mj-ea"/>
                          <a:ea typeface="+mj-ea"/>
                        </a:rPr>
                        <a:t>49</a:t>
                      </a:r>
                      <a:endParaRPr kumimoji="1" lang="ja-JP" altLang="en-US"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b="0" dirty="0">
                          <a:solidFill>
                            <a:schemeClr val="tx1"/>
                          </a:solidFill>
                          <a:latin typeface="+mj-ea"/>
                          <a:ea typeface="+mj-ea"/>
                        </a:rPr>
                        <a:t>50</a:t>
                      </a:r>
                      <a:r>
                        <a:rPr kumimoji="1" lang="ja-JP" altLang="en-US" b="0" dirty="0">
                          <a:solidFill>
                            <a:schemeClr val="tx1"/>
                          </a:solidFill>
                          <a:latin typeface="+mj-ea"/>
                          <a:ea typeface="+mj-ea"/>
                        </a:rPr>
                        <a:t>～</a:t>
                      </a:r>
                      <a:r>
                        <a:rPr kumimoji="1" lang="en-US" altLang="ja-JP" b="0" dirty="0">
                          <a:solidFill>
                            <a:schemeClr val="tx1"/>
                          </a:solidFill>
                          <a:latin typeface="+mj-ea"/>
                          <a:ea typeface="+mj-ea"/>
                        </a:rPr>
                        <a:t>54</a:t>
                      </a:r>
                      <a:endParaRPr kumimoji="1" lang="ja-JP" altLang="en-US"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b="0" dirty="0">
                          <a:solidFill>
                            <a:schemeClr val="tx1"/>
                          </a:solidFill>
                          <a:latin typeface="+mj-ea"/>
                          <a:ea typeface="+mj-ea"/>
                        </a:rPr>
                        <a:t>55</a:t>
                      </a:r>
                      <a:r>
                        <a:rPr kumimoji="1" lang="ja-JP" altLang="en-US" b="0" dirty="0">
                          <a:solidFill>
                            <a:schemeClr val="tx1"/>
                          </a:solidFill>
                          <a:latin typeface="+mj-ea"/>
                          <a:ea typeface="+mj-ea"/>
                        </a:rPr>
                        <a:t>～</a:t>
                      </a:r>
                      <a:r>
                        <a:rPr kumimoji="1" lang="en-US" altLang="ja-JP" b="0" dirty="0">
                          <a:solidFill>
                            <a:schemeClr val="tx1"/>
                          </a:solidFill>
                          <a:latin typeface="+mj-ea"/>
                          <a:ea typeface="+mj-ea"/>
                        </a:rPr>
                        <a:t>59</a:t>
                      </a:r>
                      <a:endParaRPr kumimoji="1" lang="ja-JP" altLang="en-US"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b="0" dirty="0">
                          <a:solidFill>
                            <a:schemeClr val="tx1"/>
                          </a:solidFill>
                          <a:latin typeface="+mj-ea"/>
                          <a:ea typeface="+mj-ea"/>
                        </a:rPr>
                        <a:t>60</a:t>
                      </a:r>
                      <a:r>
                        <a:rPr kumimoji="1" lang="ja-JP" altLang="en-US" b="0" dirty="0">
                          <a:solidFill>
                            <a:schemeClr val="tx1"/>
                          </a:solidFill>
                          <a:latin typeface="+mj-ea"/>
                          <a:ea typeface="+mj-ea"/>
                        </a:rPr>
                        <a:t>～</a:t>
                      </a:r>
                      <a:r>
                        <a:rPr kumimoji="1" lang="en-US" altLang="ja-JP" b="0" dirty="0">
                          <a:solidFill>
                            <a:schemeClr val="tx1"/>
                          </a:solidFill>
                          <a:latin typeface="+mj-ea"/>
                          <a:ea typeface="+mj-ea"/>
                        </a:rPr>
                        <a:t>64</a:t>
                      </a:r>
                      <a:endParaRPr kumimoji="1" lang="ja-JP" altLang="en-US"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b="0" dirty="0">
                          <a:solidFill>
                            <a:schemeClr val="tx1"/>
                          </a:solidFill>
                          <a:latin typeface="+mj-ea"/>
                          <a:ea typeface="+mj-ea"/>
                        </a:rPr>
                        <a:t>65</a:t>
                      </a:r>
                      <a:r>
                        <a:rPr kumimoji="1" lang="ja-JP" altLang="en-US" b="0" dirty="0">
                          <a:solidFill>
                            <a:schemeClr val="tx1"/>
                          </a:solidFill>
                          <a:latin typeface="+mj-ea"/>
                          <a:ea typeface="+mj-ea"/>
                        </a:rPr>
                        <a:t>～</a:t>
                      </a:r>
                      <a:r>
                        <a:rPr kumimoji="1" lang="en-US" altLang="ja-JP" b="0" dirty="0">
                          <a:solidFill>
                            <a:schemeClr val="tx1"/>
                          </a:solidFill>
                          <a:latin typeface="+mj-ea"/>
                          <a:ea typeface="+mj-ea"/>
                        </a:rPr>
                        <a:t>69</a:t>
                      </a:r>
                      <a:endParaRPr kumimoji="1" lang="ja-JP" altLang="en-US"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b="0" dirty="0">
                          <a:solidFill>
                            <a:schemeClr val="tx1"/>
                          </a:solidFill>
                          <a:latin typeface="+mj-ea"/>
                          <a:ea typeface="+mj-ea"/>
                        </a:rPr>
                        <a:t>70</a:t>
                      </a:r>
                      <a:r>
                        <a:rPr kumimoji="1" lang="ja-JP" altLang="en-US" b="0" dirty="0">
                          <a:solidFill>
                            <a:schemeClr val="tx1"/>
                          </a:solidFill>
                          <a:latin typeface="+mj-ea"/>
                          <a:ea typeface="+mj-ea"/>
                        </a:rPr>
                        <a:t>～</a:t>
                      </a:r>
                      <a:r>
                        <a:rPr kumimoji="1" lang="en-US" altLang="ja-JP" b="0" dirty="0">
                          <a:solidFill>
                            <a:schemeClr val="tx1"/>
                          </a:solidFill>
                          <a:latin typeface="+mj-ea"/>
                          <a:ea typeface="+mj-ea"/>
                        </a:rPr>
                        <a:t>74</a:t>
                      </a:r>
                      <a:endParaRPr kumimoji="1" lang="ja-JP" altLang="en-US"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49993553"/>
                  </a:ext>
                </a:extLst>
              </a:tr>
              <a:tr h="600352">
                <a:tc>
                  <a:txBody>
                    <a:bodyPr/>
                    <a:lstStyle/>
                    <a:p>
                      <a:r>
                        <a:rPr kumimoji="1" lang="en-US" altLang="ja-JP" dirty="0">
                          <a:solidFill>
                            <a:srgbClr val="FF0000"/>
                          </a:solidFill>
                          <a:latin typeface="+mj-ea"/>
                          <a:ea typeface="+mj-ea"/>
                        </a:rPr>
                        <a:t>25,139</a:t>
                      </a:r>
                      <a:endParaRPr kumimoji="1" lang="ja-JP" altLang="en-US" dirty="0">
                        <a:solidFill>
                          <a:srgbClr val="FF0000"/>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b="1" dirty="0">
                          <a:solidFill>
                            <a:srgbClr val="FF0000"/>
                          </a:solidFill>
                          <a:latin typeface="+mj-ea"/>
                          <a:ea typeface="+mj-ea"/>
                        </a:rPr>
                        <a:t>26,826</a:t>
                      </a:r>
                      <a:endParaRPr kumimoji="1" lang="ja-JP" altLang="en-US" b="1" dirty="0">
                        <a:solidFill>
                          <a:srgbClr val="FF0000"/>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dirty="0">
                          <a:solidFill>
                            <a:srgbClr val="FF0000"/>
                          </a:solidFill>
                          <a:latin typeface="+mj-ea"/>
                          <a:ea typeface="+mj-ea"/>
                        </a:rPr>
                        <a:t>24,679</a:t>
                      </a:r>
                      <a:endParaRPr kumimoji="1" lang="ja-JP" altLang="en-US" dirty="0">
                        <a:solidFill>
                          <a:srgbClr val="FF0000"/>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dirty="0">
                          <a:solidFill>
                            <a:schemeClr val="tx1"/>
                          </a:solidFill>
                          <a:latin typeface="+mj-ea"/>
                          <a:ea typeface="+mj-ea"/>
                        </a:rPr>
                        <a:t>23,467</a:t>
                      </a:r>
                      <a:endParaRPr kumimoji="1" lang="ja-JP" altLang="en-US"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dirty="0">
                          <a:solidFill>
                            <a:schemeClr val="tx1"/>
                          </a:solidFill>
                          <a:latin typeface="+mj-ea"/>
                          <a:ea typeface="+mj-ea"/>
                        </a:rPr>
                        <a:t>22,481</a:t>
                      </a:r>
                      <a:endParaRPr kumimoji="1" lang="ja-JP" altLang="en-US"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dirty="0">
                          <a:solidFill>
                            <a:schemeClr val="tx1"/>
                          </a:solidFill>
                          <a:latin typeface="+mj-ea"/>
                          <a:ea typeface="+mj-ea"/>
                        </a:rPr>
                        <a:t>22,413</a:t>
                      </a:r>
                      <a:endParaRPr kumimoji="1" lang="ja-JP" altLang="en-US"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dirty="0">
                          <a:solidFill>
                            <a:schemeClr val="tx1"/>
                          </a:solidFill>
                          <a:latin typeface="+mj-ea"/>
                          <a:ea typeface="+mj-ea"/>
                        </a:rPr>
                        <a:t>20,371</a:t>
                      </a:r>
                      <a:endParaRPr kumimoji="1" lang="ja-JP" altLang="en-US"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dirty="0">
                          <a:solidFill>
                            <a:schemeClr val="tx1"/>
                          </a:solidFill>
                          <a:latin typeface="+mj-ea"/>
                          <a:ea typeface="+mj-ea"/>
                        </a:rPr>
                        <a:t>12,893</a:t>
                      </a:r>
                      <a:endParaRPr kumimoji="1" lang="ja-JP" altLang="en-US"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dirty="0">
                          <a:solidFill>
                            <a:schemeClr val="tx1"/>
                          </a:solidFill>
                          <a:latin typeface="+mj-ea"/>
                          <a:ea typeface="+mj-ea"/>
                        </a:rPr>
                        <a:t>7753</a:t>
                      </a:r>
                      <a:endParaRPr kumimoji="1" lang="ja-JP" altLang="en-US"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25871720"/>
                  </a:ext>
                </a:extLst>
              </a:tr>
            </a:tbl>
          </a:graphicData>
        </a:graphic>
      </p:graphicFrame>
      <p:sp>
        <p:nvSpPr>
          <p:cNvPr id="5" name="正方形/長方形 4"/>
          <p:cNvSpPr/>
          <p:nvPr/>
        </p:nvSpPr>
        <p:spPr>
          <a:xfrm>
            <a:off x="167054" y="158263"/>
            <a:ext cx="11857891" cy="144193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solidFill>
                  <a:schemeClr val="tx1"/>
                </a:solidFill>
              </a:rPr>
              <a:t>年齢別オンラインショッピングの支出総額</a:t>
            </a:r>
            <a:endParaRPr kumimoji="1" lang="en-US" altLang="ja-JP" b="1" dirty="0">
              <a:solidFill>
                <a:schemeClr val="tx1"/>
              </a:solidFill>
            </a:endParaRPr>
          </a:p>
          <a:p>
            <a:r>
              <a:rPr kumimoji="1" lang="ja-JP" altLang="en-US" b="1" dirty="0">
                <a:solidFill>
                  <a:schemeClr val="tx1"/>
                </a:solidFill>
              </a:rPr>
              <a:t>（総務省家計調査</a:t>
            </a:r>
            <a:r>
              <a:rPr kumimoji="1" lang="en-US" altLang="ja-JP" b="1" dirty="0">
                <a:solidFill>
                  <a:schemeClr val="tx1"/>
                </a:solidFill>
              </a:rPr>
              <a:t>2021</a:t>
            </a:r>
            <a:r>
              <a:rPr kumimoji="1" lang="ja-JP" altLang="en-US" b="1" dirty="0">
                <a:solidFill>
                  <a:schemeClr val="tx1"/>
                </a:solidFill>
              </a:rPr>
              <a:t>年</a:t>
            </a:r>
            <a:r>
              <a:rPr kumimoji="1" lang="en-US" altLang="ja-JP" b="1" dirty="0">
                <a:solidFill>
                  <a:schemeClr val="tx1"/>
                </a:solidFill>
              </a:rPr>
              <a:t>5</a:t>
            </a:r>
            <a:r>
              <a:rPr kumimoji="1" lang="ja-JP" altLang="en-US" b="1" dirty="0">
                <a:solidFill>
                  <a:schemeClr val="tx1"/>
                </a:solidFill>
              </a:rPr>
              <a:t>月）</a:t>
            </a:r>
            <a:endParaRPr kumimoji="1" lang="en-US" altLang="ja-JP" b="1" dirty="0">
              <a:solidFill>
                <a:schemeClr val="tx1"/>
              </a:solidFill>
            </a:endParaRPr>
          </a:p>
          <a:p>
            <a:r>
              <a:rPr kumimoji="1" lang="en-US" altLang="ja-JP" b="1" dirty="0">
                <a:solidFill>
                  <a:schemeClr val="tx1"/>
                </a:solidFill>
              </a:rPr>
              <a:t>2</a:t>
            </a:r>
            <a:r>
              <a:rPr kumimoji="1" lang="ja-JP" altLang="en-US" b="1" dirty="0">
                <a:solidFill>
                  <a:schemeClr val="tx1"/>
                </a:solidFill>
              </a:rPr>
              <a:t>人以上の世帯</a:t>
            </a:r>
          </a:p>
        </p:txBody>
      </p:sp>
      <p:graphicFrame>
        <p:nvGraphicFramePr>
          <p:cNvPr id="6" name="表 5"/>
          <p:cNvGraphicFramePr>
            <a:graphicFrameLocks noGrp="1"/>
          </p:cNvGraphicFramePr>
          <p:nvPr>
            <p:extLst>
              <p:ext uri="{D42A27DB-BD31-4B8C-83A1-F6EECF244321}">
                <p14:modId xmlns:p14="http://schemas.microsoft.com/office/powerpoint/2010/main" val="2968763892"/>
              </p:ext>
            </p:extLst>
          </p:nvPr>
        </p:nvGraphicFramePr>
        <p:xfrm>
          <a:off x="167054" y="4504355"/>
          <a:ext cx="12189705" cy="1694220"/>
        </p:xfrm>
        <a:graphic>
          <a:graphicData uri="http://schemas.openxmlformats.org/drawingml/2006/table">
            <a:tbl>
              <a:tblPr firstRow="1" bandRow="1">
                <a:tableStyleId>{5C22544A-7EE6-4342-B048-85BDC9FD1C3A}</a:tableStyleId>
              </a:tblPr>
              <a:tblGrid>
                <a:gridCol w="1361038">
                  <a:extLst>
                    <a:ext uri="{9D8B030D-6E8A-4147-A177-3AD203B41FA5}">
                      <a16:colId xmlns:a16="http://schemas.microsoft.com/office/drawing/2014/main" val="2296540373"/>
                    </a:ext>
                  </a:extLst>
                </a:gridCol>
                <a:gridCol w="1361045">
                  <a:extLst>
                    <a:ext uri="{9D8B030D-6E8A-4147-A177-3AD203B41FA5}">
                      <a16:colId xmlns:a16="http://schemas.microsoft.com/office/drawing/2014/main" val="2384773943"/>
                    </a:ext>
                  </a:extLst>
                </a:gridCol>
                <a:gridCol w="1227370">
                  <a:extLst>
                    <a:ext uri="{9D8B030D-6E8A-4147-A177-3AD203B41FA5}">
                      <a16:colId xmlns:a16="http://schemas.microsoft.com/office/drawing/2014/main" val="2499857472"/>
                    </a:ext>
                  </a:extLst>
                </a:gridCol>
                <a:gridCol w="1373197">
                  <a:extLst>
                    <a:ext uri="{9D8B030D-6E8A-4147-A177-3AD203B41FA5}">
                      <a16:colId xmlns:a16="http://schemas.microsoft.com/office/drawing/2014/main" val="584477294"/>
                    </a:ext>
                  </a:extLst>
                </a:gridCol>
                <a:gridCol w="1373196">
                  <a:extLst>
                    <a:ext uri="{9D8B030D-6E8A-4147-A177-3AD203B41FA5}">
                      <a16:colId xmlns:a16="http://schemas.microsoft.com/office/drawing/2014/main" val="2916495800"/>
                    </a:ext>
                  </a:extLst>
                </a:gridCol>
                <a:gridCol w="1373197">
                  <a:extLst>
                    <a:ext uri="{9D8B030D-6E8A-4147-A177-3AD203B41FA5}">
                      <a16:colId xmlns:a16="http://schemas.microsoft.com/office/drawing/2014/main" val="3127709622"/>
                    </a:ext>
                  </a:extLst>
                </a:gridCol>
                <a:gridCol w="1275979">
                  <a:extLst>
                    <a:ext uri="{9D8B030D-6E8A-4147-A177-3AD203B41FA5}">
                      <a16:colId xmlns:a16="http://schemas.microsoft.com/office/drawing/2014/main" val="2841522953"/>
                    </a:ext>
                  </a:extLst>
                </a:gridCol>
                <a:gridCol w="1263827">
                  <a:extLst>
                    <a:ext uri="{9D8B030D-6E8A-4147-A177-3AD203B41FA5}">
                      <a16:colId xmlns:a16="http://schemas.microsoft.com/office/drawing/2014/main" val="1496790899"/>
                    </a:ext>
                  </a:extLst>
                </a:gridCol>
                <a:gridCol w="1580856">
                  <a:extLst>
                    <a:ext uri="{9D8B030D-6E8A-4147-A177-3AD203B41FA5}">
                      <a16:colId xmlns:a16="http://schemas.microsoft.com/office/drawing/2014/main" val="592634424"/>
                    </a:ext>
                  </a:extLst>
                </a:gridCol>
              </a:tblGrid>
              <a:tr h="847110">
                <a:tc>
                  <a:txBody>
                    <a:bodyPr/>
                    <a:lstStyle/>
                    <a:p>
                      <a:r>
                        <a:rPr kumimoji="1" lang="ja-JP" altLang="en-US" b="1" dirty="0">
                          <a:solidFill>
                            <a:schemeClr val="tx1"/>
                          </a:solidFill>
                          <a:latin typeface="+mj-ea"/>
                          <a:ea typeface="+mj-ea"/>
                        </a:rPr>
                        <a:t>～</a:t>
                      </a:r>
                      <a:r>
                        <a:rPr kumimoji="1" lang="en-US" altLang="ja-JP" b="1" dirty="0">
                          <a:solidFill>
                            <a:schemeClr val="tx1"/>
                          </a:solidFill>
                          <a:latin typeface="+mj-ea"/>
                          <a:ea typeface="+mj-ea"/>
                        </a:rPr>
                        <a:t>34</a:t>
                      </a:r>
                      <a:r>
                        <a:rPr kumimoji="1" lang="ja-JP" altLang="en-US" b="1" dirty="0">
                          <a:solidFill>
                            <a:schemeClr val="tx1"/>
                          </a:solidFill>
                          <a:latin typeface="+mj-ea"/>
                          <a:ea typeface="+mj-ea"/>
                        </a:rPr>
                        <a:t>歳</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b="1" dirty="0">
                          <a:solidFill>
                            <a:schemeClr val="tx1"/>
                          </a:solidFill>
                          <a:latin typeface="+mj-ea"/>
                          <a:ea typeface="+mj-ea"/>
                        </a:rPr>
                        <a:t>35</a:t>
                      </a:r>
                      <a:r>
                        <a:rPr kumimoji="1" lang="ja-JP" altLang="en-US" b="1" dirty="0">
                          <a:solidFill>
                            <a:schemeClr val="tx1"/>
                          </a:solidFill>
                          <a:latin typeface="+mj-ea"/>
                          <a:ea typeface="+mj-ea"/>
                        </a:rPr>
                        <a:t>～</a:t>
                      </a:r>
                      <a:r>
                        <a:rPr kumimoji="1" lang="en-US" altLang="ja-JP" b="1" dirty="0">
                          <a:solidFill>
                            <a:schemeClr val="tx1"/>
                          </a:solidFill>
                          <a:latin typeface="+mj-ea"/>
                          <a:ea typeface="+mj-ea"/>
                        </a:rPr>
                        <a:t>39</a:t>
                      </a:r>
                      <a:endParaRPr kumimoji="1" lang="ja-JP" altLang="en-US" b="1"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b="1" dirty="0">
                          <a:solidFill>
                            <a:schemeClr val="tx1"/>
                          </a:solidFill>
                          <a:latin typeface="+mj-ea"/>
                          <a:ea typeface="+mj-ea"/>
                        </a:rPr>
                        <a:t>40</a:t>
                      </a:r>
                      <a:r>
                        <a:rPr kumimoji="1" lang="ja-JP" altLang="en-US" b="1" dirty="0">
                          <a:solidFill>
                            <a:schemeClr val="tx1"/>
                          </a:solidFill>
                          <a:latin typeface="+mj-ea"/>
                          <a:ea typeface="+mj-ea"/>
                        </a:rPr>
                        <a:t>～</a:t>
                      </a:r>
                      <a:r>
                        <a:rPr kumimoji="1" lang="en-US" altLang="ja-JP" b="1" dirty="0">
                          <a:solidFill>
                            <a:schemeClr val="tx1"/>
                          </a:solidFill>
                          <a:latin typeface="+mj-ea"/>
                          <a:ea typeface="+mj-ea"/>
                        </a:rPr>
                        <a:t>44</a:t>
                      </a:r>
                      <a:endParaRPr kumimoji="1" lang="ja-JP" altLang="en-US" b="1"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b="0" dirty="0">
                          <a:solidFill>
                            <a:schemeClr val="tx1"/>
                          </a:solidFill>
                          <a:latin typeface="+mj-ea"/>
                          <a:ea typeface="+mj-ea"/>
                        </a:rPr>
                        <a:t>45</a:t>
                      </a:r>
                      <a:r>
                        <a:rPr kumimoji="1" lang="ja-JP" altLang="en-US" b="0" dirty="0">
                          <a:solidFill>
                            <a:schemeClr val="tx1"/>
                          </a:solidFill>
                          <a:latin typeface="+mj-ea"/>
                          <a:ea typeface="+mj-ea"/>
                        </a:rPr>
                        <a:t>～</a:t>
                      </a:r>
                      <a:r>
                        <a:rPr kumimoji="1" lang="en-US" altLang="ja-JP" b="0" dirty="0">
                          <a:solidFill>
                            <a:schemeClr val="tx1"/>
                          </a:solidFill>
                          <a:latin typeface="+mj-ea"/>
                          <a:ea typeface="+mj-ea"/>
                        </a:rPr>
                        <a:t>49</a:t>
                      </a:r>
                      <a:endParaRPr kumimoji="1" lang="ja-JP" altLang="en-US"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b="0" dirty="0">
                          <a:solidFill>
                            <a:schemeClr val="tx1"/>
                          </a:solidFill>
                          <a:latin typeface="+mj-ea"/>
                          <a:ea typeface="+mj-ea"/>
                        </a:rPr>
                        <a:t>50</a:t>
                      </a:r>
                      <a:r>
                        <a:rPr kumimoji="1" lang="ja-JP" altLang="en-US" b="0" dirty="0">
                          <a:solidFill>
                            <a:schemeClr val="tx1"/>
                          </a:solidFill>
                          <a:latin typeface="+mj-ea"/>
                          <a:ea typeface="+mj-ea"/>
                        </a:rPr>
                        <a:t>～</a:t>
                      </a:r>
                      <a:r>
                        <a:rPr kumimoji="1" lang="en-US" altLang="ja-JP" b="0" dirty="0">
                          <a:solidFill>
                            <a:schemeClr val="tx1"/>
                          </a:solidFill>
                          <a:latin typeface="+mj-ea"/>
                          <a:ea typeface="+mj-ea"/>
                        </a:rPr>
                        <a:t>54</a:t>
                      </a:r>
                      <a:endParaRPr kumimoji="1" lang="ja-JP" altLang="en-US"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b="0" dirty="0">
                          <a:solidFill>
                            <a:schemeClr val="tx1"/>
                          </a:solidFill>
                          <a:latin typeface="+mj-ea"/>
                          <a:ea typeface="+mj-ea"/>
                        </a:rPr>
                        <a:t>55</a:t>
                      </a:r>
                      <a:r>
                        <a:rPr kumimoji="1" lang="ja-JP" altLang="en-US" b="0" dirty="0">
                          <a:solidFill>
                            <a:schemeClr val="tx1"/>
                          </a:solidFill>
                          <a:latin typeface="+mj-ea"/>
                          <a:ea typeface="+mj-ea"/>
                        </a:rPr>
                        <a:t>～</a:t>
                      </a:r>
                      <a:r>
                        <a:rPr kumimoji="1" lang="en-US" altLang="ja-JP" b="0" dirty="0">
                          <a:solidFill>
                            <a:schemeClr val="tx1"/>
                          </a:solidFill>
                          <a:latin typeface="+mj-ea"/>
                          <a:ea typeface="+mj-ea"/>
                        </a:rPr>
                        <a:t>59</a:t>
                      </a:r>
                      <a:endParaRPr kumimoji="1" lang="ja-JP" altLang="en-US"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b="0" dirty="0">
                          <a:solidFill>
                            <a:schemeClr val="tx1"/>
                          </a:solidFill>
                          <a:latin typeface="+mj-ea"/>
                          <a:ea typeface="+mj-ea"/>
                        </a:rPr>
                        <a:t>60</a:t>
                      </a:r>
                      <a:r>
                        <a:rPr kumimoji="1" lang="ja-JP" altLang="en-US" b="0" dirty="0">
                          <a:solidFill>
                            <a:schemeClr val="tx1"/>
                          </a:solidFill>
                          <a:latin typeface="+mj-ea"/>
                          <a:ea typeface="+mj-ea"/>
                        </a:rPr>
                        <a:t>～</a:t>
                      </a:r>
                      <a:r>
                        <a:rPr kumimoji="1" lang="en-US" altLang="ja-JP" b="0" dirty="0">
                          <a:solidFill>
                            <a:schemeClr val="tx1"/>
                          </a:solidFill>
                          <a:latin typeface="+mj-ea"/>
                          <a:ea typeface="+mj-ea"/>
                        </a:rPr>
                        <a:t>64</a:t>
                      </a:r>
                      <a:endParaRPr kumimoji="1" lang="ja-JP" altLang="en-US"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b="0" dirty="0">
                          <a:solidFill>
                            <a:schemeClr val="tx1"/>
                          </a:solidFill>
                          <a:latin typeface="+mj-ea"/>
                          <a:ea typeface="+mj-ea"/>
                        </a:rPr>
                        <a:t>65</a:t>
                      </a:r>
                      <a:r>
                        <a:rPr kumimoji="1" lang="ja-JP" altLang="en-US" b="0" dirty="0">
                          <a:solidFill>
                            <a:schemeClr val="tx1"/>
                          </a:solidFill>
                          <a:latin typeface="+mj-ea"/>
                          <a:ea typeface="+mj-ea"/>
                        </a:rPr>
                        <a:t>～</a:t>
                      </a:r>
                      <a:r>
                        <a:rPr kumimoji="1" lang="en-US" altLang="ja-JP" b="0" dirty="0">
                          <a:solidFill>
                            <a:schemeClr val="tx1"/>
                          </a:solidFill>
                          <a:latin typeface="+mj-ea"/>
                          <a:ea typeface="+mj-ea"/>
                        </a:rPr>
                        <a:t>69</a:t>
                      </a:r>
                      <a:endParaRPr kumimoji="1" lang="ja-JP" altLang="en-US"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dirty="0">
                          <a:solidFill>
                            <a:schemeClr val="tx1"/>
                          </a:solidFill>
                          <a:latin typeface="+mj-ea"/>
                          <a:ea typeface="+mj-ea"/>
                        </a:rPr>
                        <a:t>70</a:t>
                      </a:r>
                      <a:r>
                        <a:rPr kumimoji="1" lang="ja-JP" altLang="en-US" dirty="0">
                          <a:solidFill>
                            <a:schemeClr val="tx1"/>
                          </a:solidFill>
                          <a:latin typeface="+mj-ea"/>
                          <a:ea typeface="+mj-ea"/>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24139622"/>
                  </a:ext>
                </a:extLst>
              </a:tr>
              <a:tr h="847110">
                <a:tc>
                  <a:txBody>
                    <a:bodyPr/>
                    <a:lstStyle/>
                    <a:p>
                      <a:r>
                        <a:rPr kumimoji="1" lang="en-US" altLang="ja-JP" b="1" dirty="0">
                          <a:solidFill>
                            <a:srgbClr val="FF0000"/>
                          </a:solidFill>
                          <a:latin typeface="+mj-ea"/>
                          <a:ea typeface="+mj-ea"/>
                        </a:rPr>
                        <a:t>25,531</a:t>
                      </a:r>
                      <a:endParaRPr kumimoji="1" lang="ja-JP" altLang="en-US" b="1" dirty="0">
                        <a:solidFill>
                          <a:srgbClr val="FF0000"/>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b="1" dirty="0">
                          <a:solidFill>
                            <a:srgbClr val="FF0000"/>
                          </a:solidFill>
                          <a:latin typeface="+mj-ea"/>
                          <a:ea typeface="+mj-ea"/>
                        </a:rPr>
                        <a:t>27,189</a:t>
                      </a:r>
                      <a:endParaRPr kumimoji="1" lang="ja-JP" altLang="en-US" b="1" dirty="0">
                        <a:solidFill>
                          <a:srgbClr val="FF0000"/>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b="1" dirty="0">
                          <a:solidFill>
                            <a:srgbClr val="FF0000"/>
                          </a:solidFill>
                          <a:latin typeface="+mj-ea"/>
                          <a:ea typeface="+mj-ea"/>
                        </a:rPr>
                        <a:t>25,077</a:t>
                      </a:r>
                      <a:endParaRPr kumimoji="1" lang="ja-JP" altLang="en-US" b="1" dirty="0">
                        <a:solidFill>
                          <a:srgbClr val="FF0000"/>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dirty="0">
                          <a:latin typeface="+mj-ea"/>
                          <a:ea typeface="+mj-ea"/>
                        </a:rPr>
                        <a:t>23,501</a:t>
                      </a:r>
                      <a:endParaRPr kumimoji="1" lang="ja-JP" altLang="en-US" dirty="0">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dirty="0">
                          <a:latin typeface="+mj-ea"/>
                          <a:ea typeface="+mj-ea"/>
                        </a:rPr>
                        <a:t>22,201</a:t>
                      </a:r>
                      <a:endParaRPr kumimoji="1" lang="ja-JP" altLang="en-US" dirty="0">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dirty="0">
                          <a:latin typeface="+mj-ea"/>
                          <a:ea typeface="+mj-ea"/>
                        </a:rPr>
                        <a:t>22,045</a:t>
                      </a:r>
                      <a:endParaRPr kumimoji="1" lang="ja-JP" altLang="en-US" dirty="0">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dirty="0">
                          <a:latin typeface="+mj-ea"/>
                          <a:ea typeface="+mj-ea"/>
                        </a:rPr>
                        <a:t>19,152</a:t>
                      </a:r>
                      <a:endParaRPr kumimoji="1" lang="ja-JP" altLang="en-US" dirty="0">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dirty="0">
                          <a:latin typeface="+mj-ea"/>
                          <a:ea typeface="+mj-ea"/>
                        </a:rPr>
                        <a:t>12,505</a:t>
                      </a:r>
                      <a:endParaRPr kumimoji="1" lang="ja-JP" altLang="en-US" dirty="0">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b="1" dirty="0">
                          <a:solidFill>
                            <a:srgbClr val="FF0000"/>
                          </a:solidFill>
                          <a:latin typeface="+mj-ea"/>
                          <a:ea typeface="+mj-ea"/>
                        </a:rPr>
                        <a:t>9,737</a:t>
                      </a:r>
                      <a:endParaRPr kumimoji="1" lang="ja-JP" altLang="en-US" b="1" dirty="0">
                        <a:solidFill>
                          <a:srgbClr val="FF0000"/>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18581959"/>
                  </a:ext>
                </a:extLst>
              </a:tr>
            </a:tbl>
          </a:graphicData>
        </a:graphic>
      </p:graphicFrame>
      <p:sp>
        <p:nvSpPr>
          <p:cNvPr id="13" name="角丸四角形 12"/>
          <p:cNvSpPr/>
          <p:nvPr/>
        </p:nvSpPr>
        <p:spPr>
          <a:xfrm>
            <a:off x="167054" y="1600200"/>
            <a:ext cx="3059723" cy="31652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a:solidFill>
                  <a:schemeClr val="tx1"/>
                </a:solidFill>
                <a:latin typeface="ＭＳ Ｐゴシック" panose="020B0600070205080204" pitchFamily="50" charset="-128"/>
                <a:ea typeface="ＭＳ Ｐゴシック" panose="020B0600070205080204" pitchFamily="50" charset="-128"/>
              </a:rPr>
              <a:t>2</a:t>
            </a:r>
            <a:r>
              <a:rPr kumimoji="1" lang="ja-JP" altLang="en-US" b="1" dirty="0">
                <a:solidFill>
                  <a:schemeClr val="tx1"/>
                </a:solidFill>
                <a:latin typeface="ＭＳ Ｐゴシック" panose="020B0600070205080204" pitchFamily="50" charset="-128"/>
                <a:ea typeface="ＭＳ Ｐゴシック" panose="020B0600070205080204" pitchFamily="50" charset="-128"/>
              </a:rPr>
              <a:t>人以上の世帯　</a:t>
            </a:r>
          </a:p>
        </p:txBody>
      </p:sp>
      <p:sp>
        <p:nvSpPr>
          <p:cNvPr id="14" name="角丸四角形 13"/>
          <p:cNvSpPr/>
          <p:nvPr/>
        </p:nvSpPr>
        <p:spPr>
          <a:xfrm>
            <a:off x="0" y="3789804"/>
            <a:ext cx="3147646" cy="50116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勤労世帯</a:t>
            </a:r>
          </a:p>
        </p:txBody>
      </p:sp>
      <p:sp>
        <p:nvSpPr>
          <p:cNvPr id="15" name="角丸四角形 14"/>
          <p:cNvSpPr/>
          <p:nvPr/>
        </p:nvSpPr>
        <p:spPr>
          <a:xfrm>
            <a:off x="-200025" y="6301945"/>
            <a:ext cx="12392025" cy="55605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solidFill>
                  <a:schemeClr val="tx1"/>
                </a:solidFill>
                <a:latin typeface="ＭＳ ゴシック" panose="020B0609070205080204" pitchFamily="49" charset="-128"/>
                <a:ea typeface="ＭＳ ゴシック" panose="020B0609070205080204" pitchFamily="49" charset="-128"/>
              </a:rPr>
              <a:t>＊</a:t>
            </a:r>
            <a:r>
              <a:rPr kumimoji="1" lang="en-US" altLang="ja-JP" b="1" dirty="0">
                <a:solidFill>
                  <a:srgbClr val="FF0000"/>
                </a:solidFill>
                <a:latin typeface="ＭＳ ゴシック" panose="020B0609070205080204" pitchFamily="49" charset="-128"/>
                <a:ea typeface="ＭＳ ゴシック" panose="020B0609070205080204" pitchFamily="49" charset="-128"/>
              </a:rPr>
              <a:t>70</a:t>
            </a:r>
            <a:r>
              <a:rPr kumimoji="1" lang="ja-JP" altLang="en-US" b="1" dirty="0">
                <a:solidFill>
                  <a:srgbClr val="FF0000"/>
                </a:solidFill>
                <a:latin typeface="ＭＳ ゴシック" panose="020B0609070205080204" pitchFamily="49" charset="-128"/>
                <a:ea typeface="ＭＳ ゴシック" panose="020B0609070205080204" pitchFamily="49" charset="-128"/>
              </a:rPr>
              <a:t>歳以上（２人以上の世帯）は、</a:t>
            </a:r>
            <a:r>
              <a:rPr kumimoji="1" lang="en-US" altLang="ja-JP" b="1" dirty="0">
                <a:solidFill>
                  <a:srgbClr val="FF0000"/>
                </a:solidFill>
                <a:latin typeface="ＭＳ ゴシック" panose="020B0609070205080204" pitchFamily="49" charset="-128"/>
                <a:ea typeface="ＭＳ ゴシック" panose="020B0609070205080204" pitchFamily="49" charset="-128"/>
              </a:rPr>
              <a:t>70</a:t>
            </a:r>
            <a:r>
              <a:rPr kumimoji="1" lang="ja-JP" altLang="en-US" b="1" dirty="0">
                <a:solidFill>
                  <a:srgbClr val="FF0000"/>
                </a:solidFill>
                <a:latin typeface="ＭＳ ゴシック" panose="020B0609070205080204" pitchFamily="49" charset="-128"/>
                <a:ea typeface="ＭＳ ゴシック" panose="020B0609070205080204" pitchFamily="49" charset="-128"/>
              </a:rPr>
              <a:t>～</a:t>
            </a:r>
            <a:r>
              <a:rPr kumimoji="1" lang="en-US" altLang="ja-JP" b="1" dirty="0">
                <a:solidFill>
                  <a:srgbClr val="FF0000"/>
                </a:solidFill>
                <a:latin typeface="ＭＳ ゴシック" panose="020B0609070205080204" pitchFamily="49" charset="-128"/>
                <a:ea typeface="ＭＳ ゴシック" panose="020B0609070205080204" pitchFamily="49" charset="-128"/>
              </a:rPr>
              <a:t>74</a:t>
            </a:r>
            <a:r>
              <a:rPr kumimoji="1" lang="ja-JP" altLang="en-US" b="1" dirty="0">
                <a:solidFill>
                  <a:srgbClr val="FF0000"/>
                </a:solidFill>
                <a:latin typeface="ＭＳ ゴシック" panose="020B0609070205080204" pitchFamily="49" charset="-128"/>
                <a:ea typeface="ＭＳ ゴシック" panose="020B0609070205080204" pitchFamily="49" charset="-128"/>
              </a:rPr>
              <a:t>は</a:t>
            </a:r>
            <a:r>
              <a:rPr kumimoji="1" lang="en-US" altLang="ja-JP" b="1" dirty="0">
                <a:solidFill>
                  <a:srgbClr val="FF0000"/>
                </a:solidFill>
                <a:latin typeface="ＭＳ ゴシック" panose="020B0609070205080204" pitchFamily="49" charset="-128"/>
                <a:ea typeface="ＭＳ ゴシック" panose="020B0609070205080204" pitchFamily="49" charset="-128"/>
              </a:rPr>
              <a:t>10,272</a:t>
            </a:r>
            <a:r>
              <a:rPr kumimoji="1" lang="ja-JP" altLang="en-US" b="1" dirty="0">
                <a:solidFill>
                  <a:srgbClr val="FF0000"/>
                </a:solidFill>
                <a:latin typeface="ＭＳ ゴシック" panose="020B0609070205080204" pitchFamily="49" charset="-128"/>
                <a:ea typeface="ＭＳ ゴシック" panose="020B0609070205080204" pitchFamily="49" charset="-128"/>
              </a:rPr>
              <a:t>円、</a:t>
            </a:r>
            <a:r>
              <a:rPr kumimoji="1" lang="en-US" altLang="ja-JP" b="1" dirty="0">
                <a:solidFill>
                  <a:srgbClr val="FF0000"/>
                </a:solidFill>
                <a:latin typeface="ＭＳ ゴシック" panose="020B0609070205080204" pitchFamily="49" charset="-128"/>
                <a:ea typeface="ＭＳ ゴシック" panose="020B0609070205080204" pitchFamily="49" charset="-128"/>
              </a:rPr>
              <a:t>75</a:t>
            </a:r>
            <a:r>
              <a:rPr kumimoji="1" lang="ja-JP" altLang="en-US" b="1" dirty="0">
                <a:solidFill>
                  <a:srgbClr val="FF0000"/>
                </a:solidFill>
                <a:latin typeface="ＭＳ ゴシック" panose="020B0609070205080204" pitchFamily="49" charset="-128"/>
                <a:ea typeface="ＭＳ ゴシック" panose="020B0609070205080204" pitchFamily="49" charset="-128"/>
              </a:rPr>
              <a:t>～</a:t>
            </a:r>
            <a:r>
              <a:rPr kumimoji="1" lang="en-US" altLang="ja-JP" b="1" dirty="0">
                <a:solidFill>
                  <a:srgbClr val="FF0000"/>
                </a:solidFill>
                <a:latin typeface="ＭＳ ゴシック" panose="020B0609070205080204" pitchFamily="49" charset="-128"/>
                <a:ea typeface="ＭＳ ゴシック" panose="020B0609070205080204" pitchFamily="49" charset="-128"/>
              </a:rPr>
              <a:t>79</a:t>
            </a:r>
            <a:r>
              <a:rPr kumimoji="1" lang="ja-JP" altLang="en-US" b="1" dirty="0">
                <a:solidFill>
                  <a:srgbClr val="FF0000"/>
                </a:solidFill>
                <a:latin typeface="ＭＳ ゴシック" panose="020B0609070205080204" pitchFamily="49" charset="-128"/>
                <a:ea typeface="ＭＳ ゴシック" panose="020B0609070205080204" pitchFamily="49" charset="-128"/>
              </a:rPr>
              <a:t>は</a:t>
            </a:r>
            <a:r>
              <a:rPr kumimoji="1" lang="en-US" altLang="ja-JP" b="1" dirty="0">
                <a:solidFill>
                  <a:srgbClr val="FF0000"/>
                </a:solidFill>
                <a:latin typeface="ＭＳ ゴシック" panose="020B0609070205080204" pitchFamily="49" charset="-128"/>
                <a:ea typeface="ＭＳ ゴシック" panose="020B0609070205080204" pitchFamily="49" charset="-128"/>
              </a:rPr>
              <a:t>6,582</a:t>
            </a:r>
            <a:r>
              <a:rPr kumimoji="1" lang="ja-JP" altLang="en-US" b="1" dirty="0">
                <a:solidFill>
                  <a:srgbClr val="FF0000"/>
                </a:solidFill>
                <a:latin typeface="ＭＳ ゴシック" panose="020B0609070205080204" pitchFamily="49" charset="-128"/>
                <a:ea typeface="ＭＳ ゴシック" panose="020B0609070205080204" pitchFamily="49" charset="-128"/>
              </a:rPr>
              <a:t>円、</a:t>
            </a:r>
            <a:r>
              <a:rPr kumimoji="1" lang="en-US" altLang="ja-JP" b="1" dirty="0">
                <a:solidFill>
                  <a:srgbClr val="FF0000"/>
                </a:solidFill>
                <a:latin typeface="ＭＳ ゴシック" panose="020B0609070205080204" pitchFamily="49" charset="-128"/>
                <a:ea typeface="ＭＳ ゴシック" panose="020B0609070205080204" pitchFamily="49" charset="-128"/>
              </a:rPr>
              <a:t>80</a:t>
            </a:r>
            <a:r>
              <a:rPr kumimoji="1" lang="ja-JP" altLang="en-US" b="1" dirty="0">
                <a:solidFill>
                  <a:srgbClr val="FF0000"/>
                </a:solidFill>
                <a:latin typeface="ＭＳ ゴシック" panose="020B0609070205080204" pitchFamily="49" charset="-128"/>
                <a:ea typeface="ＭＳ ゴシック" panose="020B0609070205080204" pitchFamily="49" charset="-128"/>
              </a:rPr>
              <a:t>～</a:t>
            </a:r>
            <a:r>
              <a:rPr kumimoji="1" lang="en-US" altLang="ja-JP" b="1" dirty="0">
                <a:solidFill>
                  <a:srgbClr val="FF0000"/>
                </a:solidFill>
                <a:latin typeface="ＭＳ ゴシック" panose="020B0609070205080204" pitchFamily="49" charset="-128"/>
                <a:ea typeface="ＭＳ ゴシック" panose="020B0609070205080204" pitchFamily="49" charset="-128"/>
              </a:rPr>
              <a:t>84</a:t>
            </a:r>
            <a:r>
              <a:rPr kumimoji="1" lang="ja-JP" altLang="en-US" b="1" dirty="0">
                <a:solidFill>
                  <a:srgbClr val="FF0000"/>
                </a:solidFill>
                <a:latin typeface="ＭＳ ゴシック" panose="020B0609070205080204" pitchFamily="49" charset="-128"/>
                <a:ea typeface="ＭＳ ゴシック" panose="020B0609070205080204" pitchFamily="49" charset="-128"/>
              </a:rPr>
              <a:t>は</a:t>
            </a:r>
            <a:r>
              <a:rPr kumimoji="1" lang="en-US" altLang="ja-JP" b="1" dirty="0">
                <a:solidFill>
                  <a:srgbClr val="FF0000"/>
                </a:solidFill>
                <a:latin typeface="ＭＳ ゴシック" panose="020B0609070205080204" pitchFamily="49" charset="-128"/>
                <a:ea typeface="ＭＳ ゴシック" panose="020B0609070205080204" pitchFamily="49" charset="-128"/>
              </a:rPr>
              <a:t>6,413</a:t>
            </a:r>
            <a:r>
              <a:rPr kumimoji="1" lang="ja-JP" altLang="en-US" b="1" dirty="0">
                <a:solidFill>
                  <a:srgbClr val="FF0000"/>
                </a:solidFill>
                <a:latin typeface="ＭＳ ゴシック" panose="020B0609070205080204" pitchFamily="49" charset="-128"/>
                <a:ea typeface="ＭＳ ゴシック" panose="020B0609070205080204" pitchFamily="49" charset="-128"/>
              </a:rPr>
              <a:t>円、</a:t>
            </a:r>
            <a:r>
              <a:rPr kumimoji="1" lang="en-US" altLang="ja-JP" b="1" dirty="0">
                <a:solidFill>
                  <a:srgbClr val="FF0000"/>
                </a:solidFill>
                <a:latin typeface="ＭＳ ゴシック" panose="020B0609070205080204" pitchFamily="49" charset="-128"/>
                <a:ea typeface="ＭＳ ゴシック" panose="020B0609070205080204" pitchFamily="49" charset="-128"/>
              </a:rPr>
              <a:t>85</a:t>
            </a:r>
            <a:r>
              <a:rPr kumimoji="1" lang="ja-JP" altLang="en-US" b="1" dirty="0">
                <a:solidFill>
                  <a:srgbClr val="FF0000"/>
                </a:solidFill>
                <a:latin typeface="ＭＳ ゴシック" panose="020B0609070205080204" pitchFamily="49" charset="-128"/>
                <a:ea typeface="ＭＳ ゴシック" panose="020B0609070205080204" pitchFamily="49" charset="-128"/>
              </a:rPr>
              <a:t>歳から</a:t>
            </a:r>
            <a:r>
              <a:rPr kumimoji="1" lang="en-US" altLang="ja-JP" b="1" dirty="0">
                <a:solidFill>
                  <a:srgbClr val="FF0000"/>
                </a:solidFill>
                <a:latin typeface="ＭＳ ゴシック" panose="020B0609070205080204" pitchFamily="49" charset="-128"/>
                <a:ea typeface="ＭＳ ゴシック" panose="020B0609070205080204" pitchFamily="49" charset="-128"/>
              </a:rPr>
              <a:t>7,748</a:t>
            </a:r>
            <a:r>
              <a:rPr kumimoji="1" lang="ja-JP" altLang="en-US" b="1" dirty="0">
                <a:solidFill>
                  <a:srgbClr val="FF0000"/>
                </a:solidFill>
                <a:latin typeface="ＭＳ ゴシック" panose="020B0609070205080204" pitchFamily="49" charset="-128"/>
                <a:ea typeface="ＭＳ ゴシック" panose="020B0609070205080204" pitchFamily="49" charset="-128"/>
              </a:rPr>
              <a:t>円の平均</a:t>
            </a:r>
            <a:endParaRPr kumimoji="1" lang="en-US" altLang="ja-JP" b="1" dirty="0">
              <a:solidFill>
                <a:srgbClr val="FF0000"/>
              </a:solidFill>
              <a:latin typeface="ＭＳ ゴシック" panose="020B0609070205080204" pitchFamily="49" charset="-128"/>
              <a:ea typeface="ＭＳ ゴシック" panose="020B0609070205080204" pitchFamily="49" charset="-128"/>
            </a:endParaRPr>
          </a:p>
          <a:p>
            <a:r>
              <a:rPr kumimoji="1" lang="ja-JP" altLang="en-US" b="1" dirty="0">
                <a:solidFill>
                  <a:schemeClr val="tx1"/>
                </a:solidFill>
                <a:latin typeface="ＭＳ ゴシック" panose="020B0609070205080204" pitchFamily="49" charset="-128"/>
                <a:ea typeface="ＭＳ ゴシック" panose="020B0609070205080204" pitchFamily="49" charset="-128"/>
              </a:rPr>
              <a:t>＊２２項目（食料、衣類・履物、医薬品・化粧品、自動車関連、書籍、音楽、ダウンロード版、観光のみ）</a:t>
            </a:r>
          </a:p>
        </p:txBody>
      </p:sp>
      <p:sp>
        <p:nvSpPr>
          <p:cNvPr id="2" name="吹き出し: 円形 1">
            <a:extLst>
              <a:ext uri="{FF2B5EF4-FFF2-40B4-BE49-F238E27FC236}">
                <a16:creationId xmlns:a16="http://schemas.microsoft.com/office/drawing/2014/main" id="{B9827B99-3CB8-4275-8C89-5D0843FCB335}"/>
              </a:ext>
            </a:extLst>
          </p:cNvPr>
          <p:cNvSpPr/>
          <p:nvPr/>
        </p:nvSpPr>
        <p:spPr>
          <a:xfrm>
            <a:off x="9029701" y="181131"/>
            <a:ext cx="3162299" cy="1828800"/>
          </a:xfrm>
          <a:prstGeom prst="wedgeEllipse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b="1" dirty="0">
                <a:solidFill>
                  <a:schemeClr val="tx1"/>
                </a:solidFill>
              </a:rPr>
              <a:t>金額で「勤労世帯」が多いのは「</a:t>
            </a:r>
            <a:r>
              <a:rPr kumimoji="1" lang="en-US" altLang="ja-JP" b="1" dirty="0">
                <a:solidFill>
                  <a:schemeClr val="tx1"/>
                </a:solidFill>
              </a:rPr>
              <a:t>30</a:t>
            </a:r>
            <a:r>
              <a:rPr kumimoji="1" lang="ja-JP" altLang="en-US" b="1" dirty="0">
                <a:solidFill>
                  <a:schemeClr val="tx1"/>
                </a:solidFill>
              </a:rPr>
              <a:t>代」「４０代前半」と「７０歳以上」のみ</a:t>
            </a:r>
          </a:p>
        </p:txBody>
      </p:sp>
      <p:sp>
        <p:nvSpPr>
          <p:cNvPr id="3" name="吹き出し: 円形 2">
            <a:extLst>
              <a:ext uri="{FF2B5EF4-FFF2-40B4-BE49-F238E27FC236}">
                <a16:creationId xmlns:a16="http://schemas.microsoft.com/office/drawing/2014/main" id="{B271C94D-003B-4E65-A715-F8543F47EC87}"/>
              </a:ext>
            </a:extLst>
          </p:cNvPr>
          <p:cNvSpPr/>
          <p:nvPr/>
        </p:nvSpPr>
        <p:spPr>
          <a:xfrm>
            <a:off x="4972050" y="1"/>
            <a:ext cx="3162299" cy="1828800"/>
          </a:xfrm>
          <a:prstGeom prst="wedgeEllipse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b="1" dirty="0"/>
              <a:t>いずれも「</a:t>
            </a:r>
            <a:r>
              <a:rPr kumimoji="1" lang="en-US" altLang="ja-JP" b="1" dirty="0"/>
              <a:t>30</a:t>
            </a:r>
            <a:r>
              <a:rPr kumimoji="1" lang="ja-JP" altLang="en-US" b="1" dirty="0"/>
              <a:t>代後半」が多く、</a:t>
            </a:r>
            <a:r>
              <a:rPr kumimoji="1" lang="en-US" altLang="ja-JP" b="1" dirty="0"/>
              <a:t>70</a:t>
            </a:r>
            <a:r>
              <a:rPr kumimoji="1" lang="ja-JP" altLang="en-US" b="1" dirty="0"/>
              <a:t>歳以上は減少</a:t>
            </a:r>
          </a:p>
        </p:txBody>
      </p:sp>
    </p:spTree>
    <p:extLst>
      <p:ext uri="{BB962C8B-B14F-4D97-AF65-F5344CB8AC3E}">
        <p14:creationId xmlns:p14="http://schemas.microsoft.com/office/powerpoint/2010/main" val="180935253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EF149DDC-A65C-408B-B54E-858C5223739C}"/>
              </a:ext>
            </a:extLst>
          </p:cNvPr>
          <p:cNvGraphicFramePr>
            <a:graphicFrameLocks noGrp="1"/>
          </p:cNvGraphicFramePr>
          <p:nvPr>
            <p:extLst>
              <p:ext uri="{D42A27DB-BD31-4B8C-83A1-F6EECF244321}">
                <p14:modId xmlns:p14="http://schemas.microsoft.com/office/powerpoint/2010/main" val="2885106151"/>
              </p:ext>
            </p:extLst>
          </p:nvPr>
        </p:nvGraphicFramePr>
        <p:xfrm>
          <a:off x="148282" y="1529730"/>
          <a:ext cx="12043718" cy="3808390"/>
        </p:xfrm>
        <a:graphic>
          <a:graphicData uri="http://schemas.openxmlformats.org/drawingml/2006/table">
            <a:tbl>
              <a:tblPr>
                <a:tableStyleId>{5C22544A-7EE6-4342-B048-85BDC9FD1C3A}</a:tableStyleId>
              </a:tblPr>
              <a:tblGrid>
                <a:gridCol w="1194143">
                  <a:extLst>
                    <a:ext uri="{9D8B030D-6E8A-4147-A177-3AD203B41FA5}">
                      <a16:colId xmlns:a16="http://schemas.microsoft.com/office/drawing/2014/main" val="902845741"/>
                    </a:ext>
                  </a:extLst>
                </a:gridCol>
                <a:gridCol w="1229263">
                  <a:extLst>
                    <a:ext uri="{9D8B030D-6E8A-4147-A177-3AD203B41FA5}">
                      <a16:colId xmlns:a16="http://schemas.microsoft.com/office/drawing/2014/main" val="1505569903"/>
                    </a:ext>
                  </a:extLst>
                </a:gridCol>
                <a:gridCol w="948669">
                  <a:extLst>
                    <a:ext uri="{9D8B030D-6E8A-4147-A177-3AD203B41FA5}">
                      <a16:colId xmlns:a16="http://schemas.microsoft.com/office/drawing/2014/main" val="1915544297"/>
                    </a:ext>
                  </a:extLst>
                </a:gridCol>
                <a:gridCol w="935309">
                  <a:extLst>
                    <a:ext uri="{9D8B030D-6E8A-4147-A177-3AD203B41FA5}">
                      <a16:colId xmlns:a16="http://schemas.microsoft.com/office/drawing/2014/main" val="4037968953"/>
                    </a:ext>
                  </a:extLst>
                </a:gridCol>
                <a:gridCol w="868500">
                  <a:extLst>
                    <a:ext uri="{9D8B030D-6E8A-4147-A177-3AD203B41FA5}">
                      <a16:colId xmlns:a16="http://schemas.microsoft.com/office/drawing/2014/main" val="3427960145"/>
                    </a:ext>
                  </a:extLst>
                </a:gridCol>
                <a:gridCol w="895224">
                  <a:extLst>
                    <a:ext uri="{9D8B030D-6E8A-4147-A177-3AD203B41FA5}">
                      <a16:colId xmlns:a16="http://schemas.microsoft.com/office/drawing/2014/main" val="1161038998"/>
                    </a:ext>
                  </a:extLst>
                </a:gridCol>
                <a:gridCol w="721524">
                  <a:extLst>
                    <a:ext uri="{9D8B030D-6E8A-4147-A177-3AD203B41FA5}">
                      <a16:colId xmlns:a16="http://schemas.microsoft.com/office/drawing/2014/main" val="237181776"/>
                    </a:ext>
                  </a:extLst>
                </a:gridCol>
                <a:gridCol w="641355">
                  <a:extLst>
                    <a:ext uri="{9D8B030D-6E8A-4147-A177-3AD203B41FA5}">
                      <a16:colId xmlns:a16="http://schemas.microsoft.com/office/drawing/2014/main" val="2967163400"/>
                    </a:ext>
                  </a:extLst>
                </a:gridCol>
                <a:gridCol w="694801">
                  <a:extLst>
                    <a:ext uri="{9D8B030D-6E8A-4147-A177-3AD203B41FA5}">
                      <a16:colId xmlns:a16="http://schemas.microsoft.com/office/drawing/2014/main" val="1684537340"/>
                    </a:ext>
                  </a:extLst>
                </a:gridCol>
                <a:gridCol w="627992">
                  <a:extLst>
                    <a:ext uri="{9D8B030D-6E8A-4147-A177-3AD203B41FA5}">
                      <a16:colId xmlns:a16="http://schemas.microsoft.com/office/drawing/2014/main" val="2206819996"/>
                    </a:ext>
                  </a:extLst>
                </a:gridCol>
                <a:gridCol w="708162">
                  <a:extLst>
                    <a:ext uri="{9D8B030D-6E8A-4147-A177-3AD203B41FA5}">
                      <a16:colId xmlns:a16="http://schemas.microsoft.com/office/drawing/2014/main" val="1462762362"/>
                    </a:ext>
                  </a:extLst>
                </a:gridCol>
                <a:gridCol w="761609">
                  <a:extLst>
                    <a:ext uri="{9D8B030D-6E8A-4147-A177-3AD203B41FA5}">
                      <a16:colId xmlns:a16="http://schemas.microsoft.com/office/drawing/2014/main" val="201078097"/>
                    </a:ext>
                  </a:extLst>
                </a:gridCol>
                <a:gridCol w="734884">
                  <a:extLst>
                    <a:ext uri="{9D8B030D-6E8A-4147-A177-3AD203B41FA5}">
                      <a16:colId xmlns:a16="http://schemas.microsoft.com/office/drawing/2014/main" val="1644282907"/>
                    </a:ext>
                  </a:extLst>
                </a:gridCol>
                <a:gridCol w="1082283">
                  <a:extLst>
                    <a:ext uri="{9D8B030D-6E8A-4147-A177-3AD203B41FA5}">
                      <a16:colId xmlns:a16="http://schemas.microsoft.com/office/drawing/2014/main" val="4147200251"/>
                    </a:ext>
                  </a:extLst>
                </a:gridCol>
              </a:tblGrid>
              <a:tr h="1241548">
                <a:tc>
                  <a:txBody>
                    <a:bodyPr/>
                    <a:lstStyle/>
                    <a:p>
                      <a:pPr algn="l" fontAlgn="ctr"/>
                      <a:r>
                        <a:rPr lang="ja-JP" altLang="en-US" sz="1800" b="1" u="none" strike="noStrike" dirty="0">
                          <a:effectLst/>
                        </a:rPr>
                        <a:t>項目</a:t>
                      </a:r>
                      <a:endParaRPr lang="ja-JP" altLang="en-US" sz="1800" b="1"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174" marR="6174" marT="6174" marB="0" anchor="ctr"/>
                </a:tc>
                <a:tc>
                  <a:txBody>
                    <a:bodyPr/>
                    <a:lstStyle/>
                    <a:p>
                      <a:pPr algn="ctr" fontAlgn="ctr"/>
                      <a:r>
                        <a:rPr lang="en-US" altLang="ja-JP" sz="1800" b="1" u="none" strike="noStrike">
                          <a:effectLst/>
                        </a:rPr>
                        <a:t>200</a:t>
                      </a:r>
                      <a:r>
                        <a:rPr lang="ja-JP" altLang="en-US" sz="1800" b="1" u="none" strike="noStrike">
                          <a:effectLst/>
                        </a:rPr>
                        <a:t>万円未満</a:t>
                      </a:r>
                      <a:endParaRPr lang="ja-JP" altLang="en-US" sz="1800" b="1"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174" marR="6174" marT="6174" marB="0" anchor="ctr"/>
                </a:tc>
                <a:tc>
                  <a:txBody>
                    <a:bodyPr/>
                    <a:lstStyle/>
                    <a:p>
                      <a:pPr algn="ctr" fontAlgn="ctr"/>
                      <a:r>
                        <a:rPr lang="en-US" altLang="ja-JP" sz="1800" b="1" u="none" strike="noStrike">
                          <a:effectLst/>
                        </a:rPr>
                        <a:t>200</a:t>
                      </a:r>
                      <a:r>
                        <a:rPr lang="ja-JP" altLang="en-US" sz="1800" b="1" u="none" strike="noStrike">
                          <a:effectLst/>
                        </a:rPr>
                        <a:t>～</a:t>
                      </a:r>
                      <a:r>
                        <a:rPr lang="en-US" altLang="ja-JP" sz="1800" b="1" u="none" strike="noStrike">
                          <a:effectLst/>
                        </a:rPr>
                        <a:t>300</a:t>
                      </a:r>
                      <a:r>
                        <a:rPr lang="ja-JP" altLang="en-US" sz="1800" b="1" u="none" strike="noStrike">
                          <a:effectLst/>
                        </a:rPr>
                        <a:t>万円</a:t>
                      </a:r>
                      <a:endParaRPr lang="ja-JP" altLang="en-US" sz="1800" b="1"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174" marR="6174" marT="6174" marB="0" anchor="ctr"/>
                </a:tc>
                <a:tc>
                  <a:txBody>
                    <a:bodyPr/>
                    <a:lstStyle/>
                    <a:p>
                      <a:pPr algn="ctr" fontAlgn="ctr"/>
                      <a:r>
                        <a:rPr lang="en-US" altLang="ja-JP" sz="1800" b="1" u="none" strike="noStrike">
                          <a:effectLst/>
                        </a:rPr>
                        <a:t>300</a:t>
                      </a:r>
                      <a:r>
                        <a:rPr lang="ja-JP" altLang="en-US" sz="1800" b="1" u="none" strike="noStrike">
                          <a:effectLst/>
                        </a:rPr>
                        <a:t>～</a:t>
                      </a:r>
                      <a:r>
                        <a:rPr lang="en-US" altLang="ja-JP" sz="1800" b="1" u="none" strike="noStrike">
                          <a:effectLst/>
                        </a:rPr>
                        <a:t>400</a:t>
                      </a:r>
                      <a:r>
                        <a:rPr lang="ja-JP" altLang="en-US" sz="1800" b="1" u="none" strike="noStrike">
                          <a:effectLst/>
                        </a:rPr>
                        <a:t>万円</a:t>
                      </a:r>
                      <a:endParaRPr lang="ja-JP" altLang="en-US" sz="1800" b="1"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174" marR="6174" marT="6174" marB="0" anchor="ctr"/>
                </a:tc>
                <a:tc>
                  <a:txBody>
                    <a:bodyPr/>
                    <a:lstStyle/>
                    <a:p>
                      <a:pPr algn="ctr" fontAlgn="ctr"/>
                      <a:r>
                        <a:rPr lang="en-US" altLang="ja-JP" sz="1800" b="1" u="none" strike="noStrike">
                          <a:effectLst/>
                        </a:rPr>
                        <a:t>400</a:t>
                      </a:r>
                      <a:r>
                        <a:rPr lang="ja-JP" altLang="en-US" sz="1800" b="1" u="none" strike="noStrike">
                          <a:effectLst/>
                        </a:rPr>
                        <a:t>～</a:t>
                      </a:r>
                      <a:r>
                        <a:rPr lang="en-US" altLang="ja-JP" sz="1800" b="1" u="none" strike="noStrike">
                          <a:effectLst/>
                        </a:rPr>
                        <a:t>500</a:t>
                      </a:r>
                      <a:r>
                        <a:rPr lang="ja-JP" altLang="en-US" sz="1800" b="1" u="none" strike="noStrike">
                          <a:effectLst/>
                        </a:rPr>
                        <a:t>万円</a:t>
                      </a:r>
                      <a:endParaRPr lang="ja-JP" altLang="en-US" sz="1800" b="1"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174" marR="6174" marT="6174" marB="0" anchor="ctr"/>
                </a:tc>
                <a:tc>
                  <a:txBody>
                    <a:bodyPr/>
                    <a:lstStyle/>
                    <a:p>
                      <a:pPr algn="ctr" fontAlgn="ctr"/>
                      <a:r>
                        <a:rPr lang="en-US" altLang="ja-JP" sz="1800" b="1" u="none" strike="noStrike">
                          <a:effectLst/>
                        </a:rPr>
                        <a:t>500</a:t>
                      </a:r>
                      <a:r>
                        <a:rPr lang="ja-JP" altLang="en-US" sz="1800" b="1" u="none" strike="noStrike">
                          <a:effectLst/>
                        </a:rPr>
                        <a:t>～</a:t>
                      </a:r>
                      <a:r>
                        <a:rPr lang="en-US" altLang="ja-JP" sz="1800" b="1" u="none" strike="noStrike">
                          <a:effectLst/>
                        </a:rPr>
                        <a:t>600</a:t>
                      </a:r>
                      <a:r>
                        <a:rPr lang="ja-JP" altLang="en-US" sz="1800" b="1" u="none" strike="noStrike">
                          <a:effectLst/>
                        </a:rPr>
                        <a:t>万円</a:t>
                      </a:r>
                      <a:endParaRPr lang="ja-JP" altLang="en-US" sz="1800" b="1"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174" marR="6174" marT="6174" marB="0" anchor="ctr"/>
                </a:tc>
                <a:tc>
                  <a:txBody>
                    <a:bodyPr/>
                    <a:lstStyle/>
                    <a:p>
                      <a:pPr algn="ctr" fontAlgn="ctr"/>
                      <a:r>
                        <a:rPr lang="en-US" altLang="ja-JP" sz="1800" b="1" u="none" strike="noStrike">
                          <a:effectLst/>
                        </a:rPr>
                        <a:t>600</a:t>
                      </a:r>
                      <a:r>
                        <a:rPr lang="ja-JP" altLang="en-US" sz="1800" b="1" u="none" strike="noStrike">
                          <a:effectLst/>
                        </a:rPr>
                        <a:t>～</a:t>
                      </a:r>
                      <a:r>
                        <a:rPr lang="en-US" altLang="ja-JP" sz="1800" b="1" u="none" strike="noStrike">
                          <a:effectLst/>
                        </a:rPr>
                        <a:t>700</a:t>
                      </a:r>
                      <a:r>
                        <a:rPr lang="ja-JP" altLang="en-US" sz="1800" b="1" u="none" strike="noStrike">
                          <a:effectLst/>
                        </a:rPr>
                        <a:t>万円</a:t>
                      </a:r>
                      <a:endParaRPr lang="ja-JP" altLang="en-US" sz="1800" b="1"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174" marR="6174" marT="6174" marB="0" anchor="ctr"/>
                </a:tc>
                <a:tc>
                  <a:txBody>
                    <a:bodyPr/>
                    <a:lstStyle/>
                    <a:p>
                      <a:pPr algn="ctr" fontAlgn="ctr"/>
                      <a:r>
                        <a:rPr lang="en-US" altLang="ja-JP" sz="1800" b="1" u="none" strike="noStrike">
                          <a:effectLst/>
                        </a:rPr>
                        <a:t>700</a:t>
                      </a:r>
                      <a:r>
                        <a:rPr lang="ja-JP" altLang="en-US" sz="1800" b="1" u="none" strike="noStrike">
                          <a:effectLst/>
                        </a:rPr>
                        <a:t>～</a:t>
                      </a:r>
                      <a:r>
                        <a:rPr lang="en-US" altLang="ja-JP" sz="1800" b="1" u="none" strike="noStrike">
                          <a:effectLst/>
                        </a:rPr>
                        <a:t>800</a:t>
                      </a:r>
                      <a:r>
                        <a:rPr lang="ja-JP" altLang="en-US" sz="1800" b="1" u="none" strike="noStrike">
                          <a:effectLst/>
                        </a:rPr>
                        <a:t>万円</a:t>
                      </a:r>
                      <a:endParaRPr lang="ja-JP" altLang="en-US" sz="1800" b="1"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174" marR="6174" marT="6174" marB="0" anchor="ctr"/>
                </a:tc>
                <a:tc>
                  <a:txBody>
                    <a:bodyPr/>
                    <a:lstStyle/>
                    <a:p>
                      <a:pPr algn="ctr" fontAlgn="ctr"/>
                      <a:r>
                        <a:rPr lang="en-US" altLang="ja-JP" sz="1800" b="1" u="none" strike="noStrike">
                          <a:effectLst/>
                        </a:rPr>
                        <a:t>800</a:t>
                      </a:r>
                      <a:r>
                        <a:rPr lang="ja-JP" altLang="en-US" sz="1800" b="1" u="none" strike="noStrike">
                          <a:effectLst/>
                        </a:rPr>
                        <a:t>～</a:t>
                      </a:r>
                      <a:r>
                        <a:rPr lang="en-US" altLang="ja-JP" sz="1800" b="1" u="none" strike="noStrike">
                          <a:effectLst/>
                        </a:rPr>
                        <a:t>900</a:t>
                      </a:r>
                      <a:r>
                        <a:rPr lang="ja-JP" altLang="en-US" sz="1800" b="1" u="none" strike="noStrike">
                          <a:effectLst/>
                        </a:rPr>
                        <a:t>万円</a:t>
                      </a:r>
                      <a:endParaRPr lang="ja-JP" altLang="en-US" sz="1800" b="1"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174" marR="6174" marT="6174" marB="0" anchor="ctr"/>
                </a:tc>
                <a:tc>
                  <a:txBody>
                    <a:bodyPr/>
                    <a:lstStyle/>
                    <a:p>
                      <a:pPr algn="ctr" fontAlgn="ctr"/>
                      <a:r>
                        <a:rPr lang="en-US" altLang="ja-JP" sz="1800" b="1" u="none" strike="noStrike">
                          <a:effectLst/>
                        </a:rPr>
                        <a:t>900</a:t>
                      </a:r>
                      <a:r>
                        <a:rPr lang="ja-JP" altLang="en-US" sz="1800" b="1" u="none" strike="noStrike">
                          <a:effectLst/>
                        </a:rPr>
                        <a:t>～</a:t>
                      </a:r>
                      <a:r>
                        <a:rPr lang="en-US" altLang="ja-JP" sz="1800" b="1" u="none" strike="noStrike">
                          <a:effectLst/>
                        </a:rPr>
                        <a:t>1,000</a:t>
                      </a:r>
                      <a:r>
                        <a:rPr lang="ja-JP" altLang="en-US" sz="1800" b="1" u="none" strike="noStrike">
                          <a:effectLst/>
                        </a:rPr>
                        <a:t>万円</a:t>
                      </a:r>
                      <a:endParaRPr lang="ja-JP" altLang="en-US" sz="1800" b="1" i="0" u="none" strike="noStrike">
                        <a:solidFill>
                          <a:srgbClr val="FF0000"/>
                        </a:solidFill>
                        <a:effectLst/>
                        <a:latin typeface="ＭＳ ゴシック" panose="020B0609070205080204" pitchFamily="49" charset="-128"/>
                        <a:ea typeface="ＭＳ ゴシック" panose="020B0609070205080204" pitchFamily="49" charset="-128"/>
                      </a:endParaRPr>
                    </a:p>
                  </a:txBody>
                  <a:tcPr marL="6174" marR="6174" marT="6174" marB="0" anchor="ctr"/>
                </a:tc>
                <a:tc>
                  <a:txBody>
                    <a:bodyPr/>
                    <a:lstStyle/>
                    <a:p>
                      <a:pPr algn="ctr" fontAlgn="ctr"/>
                      <a:r>
                        <a:rPr lang="en-US" altLang="ja-JP" sz="1800" b="1" u="none" strike="noStrike">
                          <a:effectLst/>
                        </a:rPr>
                        <a:t>1,000</a:t>
                      </a:r>
                      <a:r>
                        <a:rPr lang="ja-JP" altLang="en-US" sz="1800" b="1" u="none" strike="noStrike">
                          <a:effectLst/>
                        </a:rPr>
                        <a:t>～</a:t>
                      </a:r>
                      <a:r>
                        <a:rPr lang="en-US" altLang="ja-JP" sz="1800" b="1" u="none" strike="noStrike">
                          <a:effectLst/>
                        </a:rPr>
                        <a:t>1,250</a:t>
                      </a:r>
                      <a:r>
                        <a:rPr lang="ja-JP" altLang="en-US" sz="1800" b="1" u="none" strike="noStrike">
                          <a:effectLst/>
                        </a:rPr>
                        <a:t>万円</a:t>
                      </a:r>
                      <a:endParaRPr lang="ja-JP" altLang="en-US" sz="1800" b="1" i="0" u="none" strike="noStrike">
                        <a:solidFill>
                          <a:srgbClr val="FF0000"/>
                        </a:solidFill>
                        <a:effectLst/>
                        <a:latin typeface="ＭＳ ゴシック" panose="020B0609070205080204" pitchFamily="49" charset="-128"/>
                        <a:ea typeface="ＭＳ ゴシック" panose="020B0609070205080204" pitchFamily="49" charset="-128"/>
                      </a:endParaRPr>
                    </a:p>
                  </a:txBody>
                  <a:tcPr marL="6174" marR="6174" marT="6174" marB="0" anchor="ctr"/>
                </a:tc>
                <a:tc>
                  <a:txBody>
                    <a:bodyPr/>
                    <a:lstStyle/>
                    <a:p>
                      <a:pPr algn="ctr" fontAlgn="ctr"/>
                      <a:r>
                        <a:rPr lang="en-US" altLang="ja-JP" sz="1800" b="1" u="none" strike="noStrike">
                          <a:effectLst/>
                        </a:rPr>
                        <a:t>1,250</a:t>
                      </a:r>
                      <a:r>
                        <a:rPr lang="ja-JP" altLang="en-US" sz="1800" b="1" u="none" strike="noStrike">
                          <a:effectLst/>
                        </a:rPr>
                        <a:t>～</a:t>
                      </a:r>
                      <a:r>
                        <a:rPr lang="en-US" altLang="ja-JP" sz="1800" b="1" u="none" strike="noStrike">
                          <a:effectLst/>
                        </a:rPr>
                        <a:t>1,500</a:t>
                      </a:r>
                      <a:r>
                        <a:rPr lang="ja-JP" altLang="en-US" sz="1800" b="1" u="none" strike="noStrike">
                          <a:effectLst/>
                        </a:rPr>
                        <a:t>万円</a:t>
                      </a:r>
                      <a:endParaRPr lang="ja-JP" altLang="en-US" sz="1800" b="1" i="0" u="none" strike="noStrike">
                        <a:solidFill>
                          <a:srgbClr val="FF0000"/>
                        </a:solidFill>
                        <a:effectLst/>
                        <a:latin typeface="ＭＳ ゴシック" panose="020B0609070205080204" pitchFamily="49" charset="-128"/>
                        <a:ea typeface="ＭＳ ゴシック" panose="020B0609070205080204" pitchFamily="49" charset="-128"/>
                      </a:endParaRPr>
                    </a:p>
                  </a:txBody>
                  <a:tcPr marL="6174" marR="6174" marT="6174" marB="0" anchor="ctr"/>
                </a:tc>
                <a:tc>
                  <a:txBody>
                    <a:bodyPr/>
                    <a:lstStyle/>
                    <a:p>
                      <a:pPr algn="ctr" fontAlgn="ctr"/>
                      <a:r>
                        <a:rPr lang="en-US" altLang="ja-JP" sz="1800" b="1" u="none" strike="noStrike" dirty="0">
                          <a:effectLst/>
                        </a:rPr>
                        <a:t>1,500</a:t>
                      </a:r>
                      <a:r>
                        <a:rPr lang="ja-JP" altLang="en-US" sz="1800" b="1" u="none" strike="noStrike" dirty="0">
                          <a:effectLst/>
                        </a:rPr>
                        <a:t>～</a:t>
                      </a:r>
                      <a:r>
                        <a:rPr lang="en-US" altLang="ja-JP" sz="1800" b="1" u="none" strike="noStrike" dirty="0">
                          <a:effectLst/>
                        </a:rPr>
                        <a:t>2,000</a:t>
                      </a:r>
                      <a:r>
                        <a:rPr lang="ja-JP" altLang="en-US" sz="1800" b="1" u="none" strike="noStrike" dirty="0">
                          <a:effectLst/>
                        </a:rPr>
                        <a:t>万円</a:t>
                      </a:r>
                      <a:endParaRPr lang="ja-JP" altLang="en-US" sz="1800" b="1" i="0" u="none" strike="noStrike" dirty="0">
                        <a:solidFill>
                          <a:srgbClr val="FF0000"/>
                        </a:solidFill>
                        <a:effectLst/>
                        <a:latin typeface="ＭＳ ゴシック" panose="020B0609070205080204" pitchFamily="49" charset="-128"/>
                        <a:ea typeface="ＭＳ ゴシック" panose="020B0609070205080204" pitchFamily="49" charset="-128"/>
                      </a:endParaRPr>
                    </a:p>
                  </a:txBody>
                  <a:tcPr marL="6174" marR="6174" marT="6174" marB="0" anchor="ctr"/>
                </a:tc>
                <a:tc>
                  <a:txBody>
                    <a:bodyPr/>
                    <a:lstStyle/>
                    <a:p>
                      <a:pPr algn="ctr" fontAlgn="ctr"/>
                      <a:r>
                        <a:rPr lang="en-US" altLang="ja-JP" sz="1800" b="1" u="none" strike="noStrike" dirty="0">
                          <a:effectLst/>
                        </a:rPr>
                        <a:t>2,000</a:t>
                      </a:r>
                      <a:r>
                        <a:rPr lang="ja-JP" altLang="en-US" sz="1800" b="1" u="none" strike="noStrike" dirty="0">
                          <a:effectLst/>
                        </a:rPr>
                        <a:t>万円以上</a:t>
                      </a:r>
                      <a:endParaRPr lang="ja-JP" altLang="en-US" sz="1800" b="1" i="0" u="none" strike="noStrike" dirty="0">
                        <a:solidFill>
                          <a:srgbClr val="FF0000"/>
                        </a:solidFill>
                        <a:effectLst/>
                        <a:latin typeface="ＭＳ ゴシック" panose="020B0609070205080204" pitchFamily="49" charset="-128"/>
                        <a:ea typeface="ＭＳ ゴシック" panose="020B0609070205080204" pitchFamily="49" charset="-128"/>
                      </a:endParaRPr>
                    </a:p>
                  </a:txBody>
                  <a:tcPr marL="6174" marR="6174" marT="6174" marB="0" anchor="ctr"/>
                </a:tc>
                <a:extLst>
                  <a:ext uri="{0D108BD9-81ED-4DB2-BD59-A6C34878D82A}">
                    <a16:rowId xmlns:a16="http://schemas.microsoft.com/office/drawing/2014/main" val="1808992095"/>
                  </a:ext>
                </a:extLst>
              </a:tr>
              <a:tr h="776023">
                <a:tc>
                  <a:txBody>
                    <a:bodyPr/>
                    <a:lstStyle/>
                    <a:p>
                      <a:pPr algn="l" fontAlgn="b"/>
                      <a:r>
                        <a:rPr lang="ja-JP" altLang="en-US" sz="1800" b="1" u="none" strike="noStrike">
                          <a:effectLst/>
                        </a:rPr>
                        <a:t>背広服</a:t>
                      </a:r>
                      <a:endParaRPr lang="ja-JP" altLang="en-US" sz="1800" b="1"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174" marR="6174" marT="6174" marB="0" anchor="b"/>
                </a:tc>
                <a:tc>
                  <a:txBody>
                    <a:bodyPr/>
                    <a:lstStyle/>
                    <a:p>
                      <a:pPr algn="r" fontAlgn="b"/>
                      <a:r>
                        <a:rPr lang="ja-JP" altLang="en-US" sz="1800" b="1" u="none" strike="noStrike">
                          <a:effectLst/>
                        </a:rPr>
                        <a:t> </a:t>
                      </a:r>
                      <a:r>
                        <a:rPr lang="en-US" altLang="ja-JP" sz="1800" b="1" u="none" strike="noStrike">
                          <a:effectLst/>
                        </a:rPr>
                        <a:t>192</a:t>
                      </a:r>
                      <a:endParaRPr lang="en-US" altLang="ja-JP" sz="1800" b="1"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174" marR="6174" marT="6174" marB="0" anchor="b"/>
                </a:tc>
                <a:tc>
                  <a:txBody>
                    <a:bodyPr/>
                    <a:lstStyle/>
                    <a:p>
                      <a:pPr algn="r" fontAlgn="b"/>
                      <a:r>
                        <a:rPr lang="ja-JP" altLang="en-US" sz="1800" b="1" u="none" strike="noStrike">
                          <a:effectLst/>
                        </a:rPr>
                        <a:t> </a:t>
                      </a:r>
                      <a:r>
                        <a:rPr lang="en-US" altLang="ja-JP" sz="1800" b="1" u="none" strike="noStrike">
                          <a:effectLst/>
                        </a:rPr>
                        <a:t>56</a:t>
                      </a:r>
                      <a:endParaRPr lang="en-US" altLang="ja-JP" sz="1800" b="1"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174" marR="6174" marT="6174" marB="0" anchor="b"/>
                </a:tc>
                <a:tc>
                  <a:txBody>
                    <a:bodyPr/>
                    <a:lstStyle/>
                    <a:p>
                      <a:pPr algn="r" fontAlgn="b"/>
                      <a:r>
                        <a:rPr lang="ja-JP" altLang="en-US" sz="1800" b="1" u="none" strike="noStrike">
                          <a:effectLst/>
                        </a:rPr>
                        <a:t> </a:t>
                      </a:r>
                      <a:r>
                        <a:rPr lang="en-US" altLang="ja-JP" sz="1800" b="1" u="none" strike="noStrike">
                          <a:effectLst/>
                        </a:rPr>
                        <a:t>98</a:t>
                      </a:r>
                      <a:endParaRPr lang="en-US" altLang="ja-JP" sz="1800" b="1"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174" marR="6174" marT="6174" marB="0" anchor="b"/>
                </a:tc>
                <a:tc>
                  <a:txBody>
                    <a:bodyPr/>
                    <a:lstStyle/>
                    <a:p>
                      <a:pPr algn="r" fontAlgn="b"/>
                      <a:r>
                        <a:rPr lang="ja-JP" altLang="en-US" sz="1800" b="1" u="none" strike="noStrike">
                          <a:effectLst/>
                        </a:rPr>
                        <a:t> </a:t>
                      </a:r>
                      <a:r>
                        <a:rPr lang="en-US" altLang="ja-JP" sz="1800" b="1" u="none" strike="noStrike">
                          <a:effectLst/>
                        </a:rPr>
                        <a:t>178</a:t>
                      </a:r>
                      <a:endParaRPr lang="en-US" altLang="ja-JP" sz="1800" b="1"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174" marR="6174" marT="6174" marB="0" anchor="b"/>
                </a:tc>
                <a:tc>
                  <a:txBody>
                    <a:bodyPr/>
                    <a:lstStyle/>
                    <a:p>
                      <a:pPr algn="r" fontAlgn="b"/>
                      <a:r>
                        <a:rPr lang="ja-JP" altLang="en-US" sz="1800" b="1" u="none" strike="noStrike">
                          <a:effectLst/>
                        </a:rPr>
                        <a:t> </a:t>
                      </a:r>
                      <a:r>
                        <a:rPr lang="en-US" altLang="ja-JP" sz="1800" b="1" u="none" strike="noStrike">
                          <a:effectLst/>
                        </a:rPr>
                        <a:t>226</a:t>
                      </a:r>
                      <a:endParaRPr lang="en-US" altLang="ja-JP" sz="1800" b="1"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174" marR="6174" marT="6174" marB="0" anchor="b"/>
                </a:tc>
                <a:tc>
                  <a:txBody>
                    <a:bodyPr/>
                    <a:lstStyle/>
                    <a:p>
                      <a:pPr algn="r" fontAlgn="b"/>
                      <a:r>
                        <a:rPr lang="ja-JP" altLang="en-US" sz="1800" b="1" u="none" strike="noStrike">
                          <a:effectLst/>
                        </a:rPr>
                        <a:t> </a:t>
                      </a:r>
                      <a:r>
                        <a:rPr lang="en-US" altLang="ja-JP" sz="1800" b="1" u="none" strike="noStrike">
                          <a:effectLst/>
                        </a:rPr>
                        <a:t>318</a:t>
                      </a:r>
                      <a:endParaRPr lang="en-US" altLang="ja-JP" sz="1800" b="1"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174" marR="6174" marT="6174" marB="0" anchor="b"/>
                </a:tc>
                <a:tc>
                  <a:txBody>
                    <a:bodyPr/>
                    <a:lstStyle/>
                    <a:p>
                      <a:pPr algn="r" fontAlgn="b"/>
                      <a:r>
                        <a:rPr lang="ja-JP" altLang="en-US" sz="1800" b="1" u="none" strike="noStrike">
                          <a:effectLst/>
                        </a:rPr>
                        <a:t> </a:t>
                      </a:r>
                      <a:r>
                        <a:rPr lang="en-US" altLang="ja-JP" sz="1800" b="1" u="none" strike="noStrike">
                          <a:effectLst/>
                        </a:rPr>
                        <a:t>214</a:t>
                      </a:r>
                      <a:endParaRPr lang="en-US" altLang="ja-JP" sz="1800" b="1"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174" marR="6174" marT="6174" marB="0" anchor="b"/>
                </a:tc>
                <a:tc>
                  <a:txBody>
                    <a:bodyPr/>
                    <a:lstStyle/>
                    <a:p>
                      <a:pPr algn="r" fontAlgn="b"/>
                      <a:r>
                        <a:rPr lang="ja-JP" altLang="en-US" sz="1800" b="1" u="none" strike="noStrike">
                          <a:effectLst/>
                        </a:rPr>
                        <a:t> </a:t>
                      </a:r>
                      <a:r>
                        <a:rPr lang="en-US" altLang="ja-JP" sz="1800" b="1" u="none" strike="noStrike">
                          <a:effectLst/>
                        </a:rPr>
                        <a:t>606</a:t>
                      </a:r>
                      <a:endParaRPr lang="en-US" altLang="ja-JP" sz="1800" b="1"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174" marR="6174" marT="6174" marB="0" anchor="b"/>
                </a:tc>
                <a:tc>
                  <a:txBody>
                    <a:bodyPr/>
                    <a:lstStyle/>
                    <a:p>
                      <a:pPr algn="r" fontAlgn="b"/>
                      <a:r>
                        <a:rPr lang="ja-JP" altLang="en-US" sz="1800" b="1" u="none" strike="noStrike">
                          <a:effectLst/>
                        </a:rPr>
                        <a:t> </a:t>
                      </a:r>
                      <a:r>
                        <a:rPr lang="en-US" altLang="ja-JP" sz="1800" b="1" u="none" strike="noStrike">
                          <a:effectLst/>
                        </a:rPr>
                        <a:t>374</a:t>
                      </a:r>
                      <a:endParaRPr lang="en-US" altLang="ja-JP" sz="1800" b="1"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174" marR="6174" marT="6174" marB="0" anchor="b"/>
                </a:tc>
                <a:tc>
                  <a:txBody>
                    <a:bodyPr/>
                    <a:lstStyle/>
                    <a:p>
                      <a:pPr algn="r" fontAlgn="b"/>
                      <a:r>
                        <a:rPr lang="ja-JP" altLang="en-US" sz="1800" b="1" u="none" strike="noStrike">
                          <a:effectLst/>
                        </a:rPr>
                        <a:t> </a:t>
                      </a:r>
                      <a:r>
                        <a:rPr lang="en-US" altLang="ja-JP" sz="1800" b="1" u="none" strike="noStrike">
                          <a:effectLst/>
                        </a:rPr>
                        <a:t>797</a:t>
                      </a:r>
                      <a:endParaRPr lang="en-US" altLang="ja-JP" sz="1800" b="1"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174" marR="6174" marT="6174" marB="0" anchor="b"/>
                </a:tc>
                <a:tc>
                  <a:txBody>
                    <a:bodyPr/>
                    <a:lstStyle/>
                    <a:p>
                      <a:pPr algn="r" fontAlgn="b"/>
                      <a:r>
                        <a:rPr lang="ja-JP" altLang="en-US" sz="1800" b="1" u="none" strike="noStrike" dirty="0">
                          <a:solidFill>
                            <a:srgbClr val="FF0000"/>
                          </a:solidFill>
                          <a:effectLst/>
                        </a:rPr>
                        <a:t> </a:t>
                      </a:r>
                      <a:r>
                        <a:rPr lang="en-US" altLang="ja-JP" sz="1800" b="1" u="none" strike="noStrike" dirty="0">
                          <a:solidFill>
                            <a:srgbClr val="FF0000"/>
                          </a:solidFill>
                          <a:effectLst/>
                        </a:rPr>
                        <a:t>2,026</a:t>
                      </a:r>
                      <a:endParaRPr lang="en-US" altLang="ja-JP" sz="1800" b="1" i="0" u="none" strike="noStrike" dirty="0">
                        <a:solidFill>
                          <a:srgbClr val="FF0000"/>
                        </a:solidFill>
                        <a:effectLst/>
                        <a:latin typeface="ＭＳ ゴシック" panose="020B0609070205080204" pitchFamily="49" charset="-128"/>
                        <a:ea typeface="ＭＳ ゴシック" panose="020B0609070205080204" pitchFamily="49" charset="-128"/>
                      </a:endParaRPr>
                    </a:p>
                  </a:txBody>
                  <a:tcPr marL="6174" marR="6174" marT="6174" marB="0" anchor="b"/>
                </a:tc>
                <a:tc>
                  <a:txBody>
                    <a:bodyPr/>
                    <a:lstStyle/>
                    <a:p>
                      <a:pPr algn="r" fontAlgn="b"/>
                      <a:r>
                        <a:rPr lang="ja-JP" altLang="en-US" sz="1800" b="1" u="none" strike="noStrike">
                          <a:solidFill>
                            <a:srgbClr val="FF0000"/>
                          </a:solidFill>
                          <a:effectLst/>
                        </a:rPr>
                        <a:t> </a:t>
                      </a:r>
                      <a:r>
                        <a:rPr lang="en-US" altLang="ja-JP" sz="1800" b="1" u="none" strike="noStrike">
                          <a:solidFill>
                            <a:srgbClr val="FF0000"/>
                          </a:solidFill>
                          <a:effectLst/>
                        </a:rPr>
                        <a:t>1,944</a:t>
                      </a:r>
                      <a:endParaRPr lang="en-US" altLang="ja-JP" sz="1800" b="1" i="0" u="none" strike="noStrike">
                        <a:solidFill>
                          <a:srgbClr val="FF0000"/>
                        </a:solidFill>
                        <a:effectLst/>
                        <a:latin typeface="ＭＳ ゴシック" panose="020B0609070205080204" pitchFamily="49" charset="-128"/>
                        <a:ea typeface="ＭＳ ゴシック" panose="020B0609070205080204" pitchFamily="49" charset="-128"/>
                      </a:endParaRPr>
                    </a:p>
                  </a:txBody>
                  <a:tcPr marL="6174" marR="6174" marT="6174" marB="0" anchor="b"/>
                </a:tc>
                <a:tc>
                  <a:txBody>
                    <a:bodyPr/>
                    <a:lstStyle/>
                    <a:p>
                      <a:pPr algn="r" fontAlgn="b"/>
                      <a:r>
                        <a:rPr lang="ja-JP" altLang="en-US" sz="1800" b="1" u="none" strike="noStrike">
                          <a:solidFill>
                            <a:srgbClr val="FF0000"/>
                          </a:solidFill>
                          <a:effectLst/>
                        </a:rPr>
                        <a:t> </a:t>
                      </a:r>
                      <a:r>
                        <a:rPr lang="en-US" altLang="ja-JP" sz="1800" b="1" u="none" strike="noStrike">
                          <a:solidFill>
                            <a:srgbClr val="FF0000"/>
                          </a:solidFill>
                          <a:effectLst/>
                        </a:rPr>
                        <a:t>1,271</a:t>
                      </a:r>
                      <a:endParaRPr lang="en-US" altLang="ja-JP" sz="1800" b="1" i="0" u="none" strike="noStrike">
                        <a:solidFill>
                          <a:srgbClr val="FF0000"/>
                        </a:solidFill>
                        <a:effectLst/>
                        <a:latin typeface="ＭＳ ゴシック" panose="020B0609070205080204" pitchFamily="49" charset="-128"/>
                        <a:ea typeface="ＭＳ ゴシック" panose="020B0609070205080204" pitchFamily="49" charset="-128"/>
                      </a:endParaRPr>
                    </a:p>
                  </a:txBody>
                  <a:tcPr marL="6174" marR="6174" marT="6174" marB="0" anchor="b"/>
                </a:tc>
                <a:extLst>
                  <a:ext uri="{0D108BD9-81ED-4DB2-BD59-A6C34878D82A}">
                    <a16:rowId xmlns:a16="http://schemas.microsoft.com/office/drawing/2014/main" val="3755406892"/>
                  </a:ext>
                </a:extLst>
              </a:tr>
              <a:tr h="984949">
                <a:tc>
                  <a:txBody>
                    <a:bodyPr/>
                    <a:lstStyle/>
                    <a:p>
                      <a:pPr algn="l" fontAlgn="b"/>
                      <a:r>
                        <a:rPr lang="ja-JP" altLang="en-US" sz="1800" b="1" u="none" strike="noStrike">
                          <a:effectLst/>
                        </a:rPr>
                        <a:t>婦人用スーツ･ワンピース</a:t>
                      </a:r>
                      <a:endParaRPr lang="ja-JP" altLang="en-US" sz="1800" b="1" i="0" u="none" strike="noStrike">
                        <a:solidFill>
                          <a:srgbClr val="FF0000"/>
                        </a:solidFill>
                        <a:effectLst/>
                        <a:latin typeface="ＭＳ ゴシック" panose="020B0609070205080204" pitchFamily="49" charset="-128"/>
                        <a:ea typeface="ＭＳ ゴシック" panose="020B0609070205080204" pitchFamily="49" charset="-128"/>
                      </a:endParaRPr>
                    </a:p>
                  </a:txBody>
                  <a:tcPr marL="6174" marR="6174" marT="6174" marB="0" anchor="b"/>
                </a:tc>
                <a:tc>
                  <a:txBody>
                    <a:bodyPr/>
                    <a:lstStyle/>
                    <a:p>
                      <a:pPr algn="r" fontAlgn="b"/>
                      <a:r>
                        <a:rPr lang="ja-JP" altLang="en-US" sz="1800" b="1" u="none" strike="noStrike">
                          <a:effectLst/>
                        </a:rPr>
                        <a:t> </a:t>
                      </a:r>
                      <a:r>
                        <a:rPr lang="en-US" altLang="ja-JP" sz="1800" b="1" u="none" strike="noStrike">
                          <a:effectLst/>
                        </a:rPr>
                        <a:t>193</a:t>
                      </a:r>
                      <a:endParaRPr lang="en-US" altLang="ja-JP" sz="1800" b="1" i="0" u="none" strike="noStrike">
                        <a:solidFill>
                          <a:srgbClr val="FF0000"/>
                        </a:solidFill>
                        <a:effectLst/>
                        <a:latin typeface="ＭＳ ゴシック" panose="020B0609070205080204" pitchFamily="49" charset="-128"/>
                        <a:ea typeface="ＭＳ ゴシック" panose="020B0609070205080204" pitchFamily="49" charset="-128"/>
                      </a:endParaRPr>
                    </a:p>
                  </a:txBody>
                  <a:tcPr marL="6174" marR="6174" marT="6174" marB="0" anchor="b"/>
                </a:tc>
                <a:tc>
                  <a:txBody>
                    <a:bodyPr/>
                    <a:lstStyle/>
                    <a:p>
                      <a:pPr algn="r" fontAlgn="b"/>
                      <a:r>
                        <a:rPr lang="ja-JP" altLang="en-US" sz="1800" b="1" u="none" strike="noStrike">
                          <a:effectLst/>
                        </a:rPr>
                        <a:t> </a:t>
                      </a:r>
                      <a:r>
                        <a:rPr lang="en-US" altLang="ja-JP" sz="1800" b="1" u="none" strike="noStrike">
                          <a:effectLst/>
                        </a:rPr>
                        <a:t>163</a:t>
                      </a:r>
                      <a:endParaRPr lang="en-US" altLang="ja-JP" sz="1800" b="1" i="0" u="none" strike="noStrike">
                        <a:solidFill>
                          <a:srgbClr val="FF0000"/>
                        </a:solidFill>
                        <a:effectLst/>
                        <a:latin typeface="ＭＳ ゴシック" panose="020B0609070205080204" pitchFamily="49" charset="-128"/>
                        <a:ea typeface="ＭＳ ゴシック" panose="020B0609070205080204" pitchFamily="49" charset="-128"/>
                      </a:endParaRPr>
                    </a:p>
                  </a:txBody>
                  <a:tcPr marL="6174" marR="6174" marT="6174" marB="0" anchor="b"/>
                </a:tc>
                <a:tc>
                  <a:txBody>
                    <a:bodyPr/>
                    <a:lstStyle/>
                    <a:p>
                      <a:pPr algn="r" fontAlgn="b"/>
                      <a:r>
                        <a:rPr lang="ja-JP" altLang="en-US" sz="1800" b="1" u="none" strike="noStrike">
                          <a:effectLst/>
                        </a:rPr>
                        <a:t> </a:t>
                      </a:r>
                      <a:r>
                        <a:rPr lang="en-US" altLang="ja-JP" sz="1800" b="1" u="none" strike="noStrike">
                          <a:effectLst/>
                        </a:rPr>
                        <a:t>243</a:t>
                      </a:r>
                      <a:endParaRPr lang="en-US" altLang="ja-JP" sz="1800" b="1" i="0" u="none" strike="noStrike">
                        <a:solidFill>
                          <a:srgbClr val="FF0000"/>
                        </a:solidFill>
                        <a:effectLst/>
                        <a:latin typeface="ＭＳ ゴシック" panose="020B0609070205080204" pitchFamily="49" charset="-128"/>
                        <a:ea typeface="ＭＳ ゴシック" panose="020B0609070205080204" pitchFamily="49" charset="-128"/>
                      </a:endParaRPr>
                    </a:p>
                  </a:txBody>
                  <a:tcPr marL="6174" marR="6174" marT="6174" marB="0" anchor="b"/>
                </a:tc>
                <a:tc>
                  <a:txBody>
                    <a:bodyPr/>
                    <a:lstStyle/>
                    <a:p>
                      <a:pPr algn="r" fontAlgn="b"/>
                      <a:r>
                        <a:rPr lang="ja-JP" altLang="en-US" sz="1800" b="1" u="none" strike="noStrike">
                          <a:effectLst/>
                        </a:rPr>
                        <a:t> </a:t>
                      </a:r>
                      <a:r>
                        <a:rPr lang="en-US" altLang="ja-JP" sz="1800" b="1" u="none" strike="noStrike">
                          <a:effectLst/>
                        </a:rPr>
                        <a:t>371</a:t>
                      </a:r>
                      <a:endParaRPr lang="en-US" altLang="ja-JP" sz="1800" b="1" i="0" u="none" strike="noStrike">
                        <a:solidFill>
                          <a:srgbClr val="FF0000"/>
                        </a:solidFill>
                        <a:effectLst/>
                        <a:latin typeface="ＭＳ ゴシック" panose="020B0609070205080204" pitchFamily="49" charset="-128"/>
                        <a:ea typeface="ＭＳ ゴシック" panose="020B0609070205080204" pitchFamily="49" charset="-128"/>
                      </a:endParaRPr>
                    </a:p>
                  </a:txBody>
                  <a:tcPr marL="6174" marR="6174" marT="6174" marB="0" anchor="b"/>
                </a:tc>
                <a:tc>
                  <a:txBody>
                    <a:bodyPr/>
                    <a:lstStyle/>
                    <a:p>
                      <a:pPr algn="r" fontAlgn="b"/>
                      <a:r>
                        <a:rPr lang="ja-JP" altLang="en-US" sz="1800" b="1" u="none" strike="noStrike">
                          <a:effectLst/>
                        </a:rPr>
                        <a:t> </a:t>
                      </a:r>
                      <a:r>
                        <a:rPr lang="en-US" altLang="ja-JP" sz="1800" b="1" u="none" strike="noStrike">
                          <a:effectLst/>
                        </a:rPr>
                        <a:t>479</a:t>
                      </a:r>
                      <a:endParaRPr lang="en-US" altLang="ja-JP" sz="1800" b="1" i="0" u="none" strike="noStrike">
                        <a:solidFill>
                          <a:srgbClr val="FF0000"/>
                        </a:solidFill>
                        <a:effectLst/>
                        <a:latin typeface="ＭＳ ゴシック" panose="020B0609070205080204" pitchFamily="49" charset="-128"/>
                        <a:ea typeface="ＭＳ ゴシック" panose="020B0609070205080204" pitchFamily="49" charset="-128"/>
                      </a:endParaRPr>
                    </a:p>
                  </a:txBody>
                  <a:tcPr marL="6174" marR="6174" marT="6174" marB="0" anchor="b"/>
                </a:tc>
                <a:tc>
                  <a:txBody>
                    <a:bodyPr/>
                    <a:lstStyle/>
                    <a:p>
                      <a:pPr algn="r" fontAlgn="b"/>
                      <a:r>
                        <a:rPr lang="ja-JP" altLang="en-US" sz="1800" b="1" u="none" strike="noStrike">
                          <a:effectLst/>
                        </a:rPr>
                        <a:t> </a:t>
                      </a:r>
                      <a:r>
                        <a:rPr lang="en-US" altLang="ja-JP" sz="1800" b="1" u="none" strike="noStrike">
                          <a:effectLst/>
                        </a:rPr>
                        <a:t>345</a:t>
                      </a:r>
                      <a:endParaRPr lang="en-US" altLang="ja-JP" sz="1800" b="1" i="0" u="none" strike="noStrike">
                        <a:solidFill>
                          <a:srgbClr val="FF0000"/>
                        </a:solidFill>
                        <a:effectLst/>
                        <a:latin typeface="ＭＳ ゴシック" panose="020B0609070205080204" pitchFamily="49" charset="-128"/>
                        <a:ea typeface="ＭＳ ゴシック" panose="020B0609070205080204" pitchFamily="49" charset="-128"/>
                      </a:endParaRPr>
                    </a:p>
                  </a:txBody>
                  <a:tcPr marL="6174" marR="6174" marT="6174" marB="0" anchor="b"/>
                </a:tc>
                <a:tc>
                  <a:txBody>
                    <a:bodyPr/>
                    <a:lstStyle/>
                    <a:p>
                      <a:pPr algn="r" fontAlgn="b"/>
                      <a:r>
                        <a:rPr lang="ja-JP" altLang="en-US" sz="1800" b="1" u="none" strike="noStrike">
                          <a:effectLst/>
                        </a:rPr>
                        <a:t> </a:t>
                      </a:r>
                      <a:r>
                        <a:rPr lang="en-US" altLang="ja-JP" sz="1800" b="1" u="none" strike="noStrike">
                          <a:effectLst/>
                        </a:rPr>
                        <a:t>489</a:t>
                      </a:r>
                      <a:endParaRPr lang="en-US" altLang="ja-JP" sz="1800" b="1" i="0" u="none" strike="noStrike">
                        <a:solidFill>
                          <a:srgbClr val="FF0000"/>
                        </a:solidFill>
                        <a:effectLst/>
                        <a:latin typeface="ＭＳ ゴシック" panose="020B0609070205080204" pitchFamily="49" charset="-128"/>
                        <a:ea typeface="ＭＳ ゴシック" panose="020B0609070205080204" pitchFamily="49" charset="-128"/>
                      </a:endParaRPr>
                    </a:p>
                  </a:txBody>
                  <a:tcPr marL="6174" marR="6174" marT="6174" marB="0" anchor="b"/>
                </a:tc>
                <a:tc>
                  <a:txBody>
                    <a:bodyPr/>
                    <a:lstStyle/>
                    <a:p>
                      <a:pPr algn="r" fontAlgn="b"/>
                      <a:r>
                        <a:rPr lang="ja-JP" altLang="en-US" sz="1800" b="1" u="none" strike="noStrike">
                          <a:effectLst/>
                        </a:rPr>
                        <a:t> </a:t>
                      </a:r>
                      <a:r>
                        <a:rPr lang="en-US" altLang="ja-JP" sz="1800" b="1" u="none" strike="noStrike">
                          <a:effectLst/>
                        </a:rPr>
                        <a:t>446</a:t>
                      </a:r>
                      <a:endParaRPr lang="en-US" altLang="ja-JP" sz="1800" b="1" i="0" u="none" strike="noStrike">
                        <a:solidFill>
                          <a:srgbClr val="FF0000"/>
                        </a:solidFill>
                        <a:effectLst/>
                        <a:latin typeface="ＭＳ ゴシック" panose="020B0609070205080204" pitchFamily="49" charset="-128"/>
                        <a:ea typeface="ＭＳ ゴシック" panose="020B0609070205080204" pitchFamily="49" charset="-128"/>
                      </a:endParaRPr>
                    </a:p>
                  </a:txBody>
                  <a:tcPr marL="6174" marR="6174" marT="6174" marB="0" anchor="b"/>
                </a:tc>
                <a:tc>
                  <a:txBody>
                    <a:bodyPr/>
                    <a:lstStyle/>
                    <a:p>
                      <a:pPr algn="r" fontAlgn="b"/>
                      <a:r>
                        <a:rPr lang="ja-JP" altLang="en-US" sz="1800" b="1" u="none" strike="noStrike" dirty="0">
                          <a:effectLst/>
                        </a:rPr>
                        <a:t> </a:t>
                      </a:r>
                      <a:r>
                        <a:rPr lang="en-US" altLang="ja-JP" sz="1800" b="1" u="none" strike="noStrike" dirty="0">
                          <a:solidFill>
                            <a:srgbClr val="FF0000"/>
                          </a:solidFill>
                          <a:effectLst/>
                        </a:rPr>
                        <a:t>1,005</a:t>
                      </a:r>
                      <a:endParaRPr lang="en-US" altLang="ja-JP" sz="1800" b="1" i="0" u="none" strike="noStrike" dirty="0">
                        <a:solidFill>
                          <a:srgbClr val="FF0000"/>
                        </a:solidFill>
                        <a:effectLst/>
                        <a:latin typeface="ＭＳ ゴシック" panose="020B0609070205080204" pitchFamily="49" charset="-128"/>
                        <a:ea typeface="ＭＳ ゴシック" panose="020B0609070205080204" pitchFamily="49" charset="-128"/>
                      </a:endParaRPr>
                    </a:p>
                  </a:txBody>
                  <a:tcPr marL="6174" marR="6174" marT="6174" marB="0" anchor="b"/>
                </a:tc>
                <a:tc>
                  <a:txBody>
                    <a:bodyPr/>
                    <a:lstStyle/>
                    <a:p>
                      <a:pPr algn="r" fontAlgn="b"/>
                      <a:r>
                        <a:rPr lang="ja-JP" altLang="en-US" sz="1800" b="1" u="none" strike="noStrike">
                          <a:effectLst/>
                        </a:rPr>
                        <a:t> </a:t>
                      </a:r>
                      <a:r>
                        <a:rPr lang="en-US" altLang="ja-JP" sz="1800" b="1" u="none" strike="noStrike">
                          <a:effectLst/>
                        </a:rPr>
                        <a:t>837</a:t>
                      </a:r>
                      <a:endParaRPr lang="en-US" altLang="ja-JP" sz="1800" b="1" i="0" u="none" strike="noStrike">
                        <a:solidFill>
                          <a:srgbClr val="FF0000"/>
                        </a:solidFill>
                        <a:effectLst/>
                        <a:latin typeface="ＭＳ ゴシック" panose="020B0609070205080204" pitchFamily="49" charset="-128"/>
                        <a:ea typeface="ＭＳ ゴシック" panose="020B0609070205080204" pitchFamily="49" charset="-128"/>
                      </a:endParaRPr>
                    </a:p>
                  </a:txBody>
                  <a:tcPr marL="6174" marR="6174" marT="6174" marB="0" anchor="b"/>
                </a:tc>
                <a:tc>
                  <a:txBody>
                    <a:bodyPr/>
                    <a:lstStyle/>
                    <a:p>
                      <a:pPr algn="r" fontAlgn="b"/>
                      <a:r>
                        <a:rPr lang="ja-JP" altLang="en-US" sz="1800" b="1" u="none" strike="noStrike">
                          <a:solidFill>
                            <a:srgbClr val="FF0000"/>
                          </a:solidFill>
                          <a:effectLst/>
                        </a:rPr>
                        <a:t> </a:t>
                      </a:r>
                      <a:r>
                        <a:rPr lang="en-US" altLang="ja-JP" sz="1800" b="1" u="none" strike="noStrike">
                          <a:solidFill>
                            <a:srgbClr val="FF0000"/>
                          </a:solidFill>
                          <a:effectLst/>
                        </a:rPr>
                        <a:t>1,016</a:t>
                      </a:r>
                      <a:endParaRPr lang="en-US" altLang="ja-JP" sz="1800" b="1" i="0" u="none" strike="noStrike">
                        <a:solidFill>
                          <a:srgbClr val="FF0000"/>
                        </a:solidFill>
                        <a:effectLst/>
                        <a:latin typeface="ＭＳ ゴシック" panose="020B0609070205080204" pitchFamily="49" charset="-128"/>
                        <a:ea typeface="ＭＳ ゴシック" panose="020B0609070205080204" pitchFamily="49" charset="-128"/>
                      </a:endParaRPr>
                    </a:p>
                  </a:txBody>
                  <a:tcPr marL="6174" marR="6174" marT="6174" marB="0" anchor="b"/>
                </a:tc>
                <a:tc>
                  <a:txBody>
                    <a:bodyPr/>
                    <a:lstStyle/>
                    <a:p>
                      <a:pPr algn="r" fontAlgn="b"/>
                      <a:r>
                        <a:rPr lang="ja-JP" altLang="en-US" sz="1800" b="1" u="none" strike="noStrike" dirty="0">
                          <a:solidFill>
                            <a:srgbClr val="FF0000"/>
                          </a:solidFill>
                          <a:effectLst/>
                        </a:rPr>
                        <a:t> </a:t>
                      </a:r>
                      <a:r>
                        <a:rPr lang="en-US" altLang="ja-JP" sz="1800" b="1" u="none" strike="noStrike" dirty="0">
                          <a:solidFill>
                            <a:srgbClr val="FF0000"/>
                          </a:solidFill>
                          <a:effectLst/>
                        </a:rPr>
                        <a:t>1,343</a:t>
                      </a:r>
                      <a:endParaRPr lang="en-US" altLang="ja-JP" sz="1800" b="1" i="0" u="none" strike="noStrike" dirty="0">
                        <a:solidFill>
                          <a:srgbClr val="FF0000"/>
                        </a:solidFill>
                        <a:effectLst/>
                        <a:latin typeface="ＭＳ ゴシック" panose="020B0609070205080204" pitchFamily="49" charset="-128"/>
                        <a:ea typeface="ＭＳ ゴシック" panose="020B0609070205080204" pitchFamily="49" charset="-128"/>
                      </a:endParaRPr>
                    </a:p>
                  </a:txBody>
                  <a:tcPr marL="6174" marR="6174" marT="6174" marB="0" anchor="b"/>
                </a:tc>
                <a:tc>
                  <a:txBody>
                    <a:bodyPr/>
                    <a:lstStyle/>
                    <a:p>
                      <a:pPr algn="r" fontAlgn="b"/>
                      <a:r>
                        <a:rPr lang="ja-JP" altLang="en-US" sz="1800" b="1" u="none" strike="noStrike" dirty="0">
                          <a:solidFill>
                            <a:srgbClr val="FF0000"/>
                          </a:solidFill>
                          <a:effectLst/>
                        </a:rPr>
                        <a:t> </a:t>
                      </a:r>
                      <a:r>
                        <a:rPr lang="en-US" altLang="ja-JP" sz="1800" b="1" u="none" strike="noStrike" dirty="0">
                          <a:solidFill>
                            <a:srgbClr val="FF0000"/>
                          </a:solidFill>
                          <a:effectLst/>
                        </a:rPr>
                        <a:t>4,169</a:t>
                      </a:r>
                      <a:endParaRPr lang="en-US" altLang="ja-JP" sz="1800" b="1" i="0" u="none" strike="noStrike" dirty="0">
                        <a:solidFill>
                          <a:srgbClr val="FF0000"/>
                        </a:solidFill>
                        <a:effectLst/>
                        <a:latin typeface="ＭＳ ゴシック" panose="020B0609070205080204" pitchFamily="49" charset="-128"/>
                        <a:ea typeface="ＭＳ ゴシック" panose="020B0609070205080204" pitchFamily="49" charset="-128"/>
                      </a:endParaRPr>
                    </a:p>
                  </a:txBody>
                  <a:tcPr marL="6174" marR="6174" marT="6174" marB="0" anchor="b"/>
                </a:tc>
                <a:extLst>
                  <a:ext uri="{0D108BD9-81ED-4DB2-BD59-A6C34878D82A}">
                    <a16:rowId xmlns:a16="http://schemas.microsoft.com/office/drawing/2014/main" val="524787840"/>
                  </a:ext>
                </a:extLst>
              </a:tr>
              <a:tr h="805870">
                <a:tc>
                  <a:txBody>
                    <a:bodyPr/>
                    <a:lstStyle/>
                    <a:p>
                      <a:pPr algn="l" fontAlgn="b"/>
                      <a:r>
                        <a:rPr lang="ja-JP" altLang="en-US" sz="1800" b="1" u="none" strike="noStrike">
                          <a:effectLst/>
                        </a:rPr>
                        <a:t>和服</a:t>
                      </a:r>
                      <a:endParaRPr lang="ja-JP" altLang="en-US" sz="1800" b="1"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174" marR="6174" marT="6174" marB="0" anchor="b"/>
                </a:tc>
                <a:tc>
                  <a:txBody>
                    <a:bodyPr/>
                    <a:lstStyle/>
                    <a:p>
                      <a:pPr algn="r" fontAlgn="b"/>
                      <a:r>
                        <a:rPr lang="ja-JP" altLang="en-US" sz="1800" b="1" u="none" strike="noStrike" dirty="0">
                          <a:effectLst/>
                        </a:rPr>
                        <a:t> </a:t>
                      </a:r>
                      <a:r>
                        <a:rPr lang="en-US" altLang="ja-JP" sz="1800" b="1" u="none" strike="noStrike" dirty="0">
                          <a:effectLst/>
                        </a:rPr>
                        <a:t>228</a:t>
                      </a:r>
                      <a:endParaRPr lang="en-US" altLang="ja-JP" sz="1800" b="1"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174" marR="6174" marT="6174" marB="0" anchor="b"/>
                </a:tc>
                <a:tc>
                  <a:txBody>
                    <a:bodyPr/>
                    <a:lstStyle/>
                    <a:p>
                      <a:pPr algn="r" fontAlgn="b"/>
                      <a:r>
                        <a:rPr lang="ja-JP" altLang="en-US" sz="1800" b="1" u="none" strike="noStrike" dirty="0">
                          <a:effectLst/>
                        </a:rPr>
                        <a:t> </a:t>
                      </a:r>
                      <a:r>
                        <a:rPr lang="en-US" altLang="ja-JP" sz="1800" b="1" u="none" strike="noStrike" dirty="0">
                          <a:effectLst/>
                        </a:rPr>
                        <a:t>63</a:t>
                      </a:r>
                      <a:endParaRPr lang="en-US" altLang="ja-JP" sz="1800" b="1"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174" marR="6174" marT="6174" marB="0" anchor="b"/>
                </a:tc>
                <a:tc>
                  <a:txBody>
                    <a:bodyPr/>
                    <a:lstStyle/>
                    <a:p>
                      <a:pPr algn="r" fontAlgn="b"/>
                      <a:r>
                        <a:rPr lang="ja-JP" altLang="en-US" sz="1800" b="1" u="none" strike="noStrike">
                          <a:effectLst/>
                        </a:rPr>
                        <a:t> </a:t>
                      </a:r>
                      <a:r>
                        <a:rPr lang="en-US" altLang="ja-JP" sz="1800" b="1" u="none" strike="noStrike">
                          <a:effectLst/>
                        </a:rPr>
                        <a:t>75</a:t>
                      </a:r>
                      <a:endParaRPr lang="en-US" altLang="ja-JP" sz="1800" b="1"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174" marR="6174" marT="6174" marB="0" anchor="b"/>
                </a:tc>
                <a:tc>
                  <a:txBody>
                    <a:bodyPr/>
                    <a:lstStyle/>
                    <a:p>
                      <a:pPr algn="r" fontAlgn="b"/>
                      <a:r>
                        <a:rPr lang="ja-JP" altLang="en-US" sz="1800" b="1" u="none" strike="noStrike">
                          <a:effectLst/>
                        </a:rPr>
                        <a:t> </a:t>
                      </a:r>
                      <a:r>
                        <a:rPr lang="en-US" altLang="ja-JP" sz="1800" b="1" u="none" strike="noStrike">
                          <a:effectLst/>
                        </a:rPr>
                        <a:t>137</a:t>
                      </a:r>
                      <a:endParaRPr lang="en-US" altLang="ja-JP" sz="1800" b="1"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174" marR="6174" marT="6174" marB="0" anchor="b"/>
                </a:tc>
                <a:tc>
                  <a:txBody>
                    <a:bodyPr/>
                    <a:lstStyle/>
                    <a:p>
                      <a:pPr algn="r" fontAlgn="b"/>
                      <a:r>
                        <a:rPr lang="ja-JP" altLang="en-US" sz="1800" b="1" u="none" strike="noStrike">
                          <a:effectLst/>
                        </a:rPr>
                        <a:t> </a:t>
                      </a:r>
                      <a:r>
                        <a:rPr lang="en-US" altLang="ja-JP" sz="1800" b="1" u="none" strike="noStrike">
                          <a:effectLst/>
                        </a:rPr>
                        <a:t>184</a:t>
                      </a:r>
                      <a:endParaRPr lang="en-US" altLang="ja-JP" sz="1800" b="1"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174" marR="6174" marT="6174" marB="0" anchor="b"/>
                </a:tc>
                <a:tc>
                  <a:txBody>
                    <a:bodyPr/>
                    <a:lstStyle/>
                    <a:p>
                      <a:pPr algn="r" fontAlgn="b"/>
                      <a:r>
                        <a:rPr lang="ja-JP" altLang="en-US" sz="1800" b="1" u="none" strike="noStrike">
                          <a:effectLst/>
                        </a:rPr>
                        <a:t> </a:t>
                      </a:r>
                      <a:r>
                        <a:rPr lang="en-US" altLang="ja-JP" sz="1800" b="1" u="none" strike="noStrike">
                          <a:effectLst/>
                        </a:rPr>
                        <a:t>373</a:t>
                      </a:r>
                      <a:endParaRPr lang="en-US" altLang="ja-JP" sz="1800" b="1"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174" marR="6174" marT="6174" marB="0" anchor="b"/>
                </a:tc>
                <a:tc>
                  <a:txBody>
                    <a:bodyPr/>
                    <a:lstStyle/>
                    <a:p>
                      <a:pPr algn="r" fontAlgn="b"/>
                      <a:r>
                        <a:rPr lang="ja-JP" altLang="en-US" sz="1800" b="1" u="none" strike="noStrike">
                          <a:effectLst/>
                        </a:rPr>
                        <a:t> </a:t>
                      </a:r>
                      <a:r>
                        <a:rPr lang="en-US" altLang="ja-JP" sz="1800" b="1" u="none" strike="noStrike">
                          <a:effectLst/>
                        </a:rPr>
                        <a:t>32</a:t>
                      </a:r>
                      <a:endParaRPr lang="en-US" altLang="ja-JP" sz="1800" b="1"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174" marR="6174" marT="6174" marB="0" anchor="b"/>
                </a:tc>
                <a:tc>
                  <a:txBody>
                    <a:bodyPr/>
                    <a:lstStyle/>
                    <a:p>
                      <a:pPr algn="r" fontAlgn="b"/>
                      <a:r>
                        <a:rPr lang="ja-JP" altLang="en-US" sz="1800" b="1" u="none" strike="noStrike" dirty="0">
                          <a:effectLst/>
                        </a:rPr>
                        <a:t> </a:t>
                      </a:r>
                      <a:r>
                        <a:rPr lang="en-US" altLang="ja-JP" sz="1800" b="1" u="none" strike="noStrike" dirty="0">
                          <a:effectLst/>
                        </a:rPr>
                        <a:t>392</a:t>
                      </a:r>
                      <a:endParaRPr lang="en-US" altLang="ja-JP" sz="1800" b="1"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174" marR="6174" marT="6174" marB="0" anchor="b"/>
                </a:tc>
                <a:tc>
                  <a:txBody>
                    <a:bodyPr/>
                    <a:lstStyle/>
                    <a:p>
                      <a:pPr algn="r" fontAlgn="b"/>
                      <a:r>
                        <a:rPr lang="ja-JP" altLang="en-US" sz="1800" b="1" u="none" strike="noStrike">
                          <a:effectLst/>
                        </a:rPr>
                        <a:t> </a:t>
                      </a:r>
                      <a:r>
                        <a:rPr lang="en-US" altLang="ja-JP" sz="1800" b="1" u="none" strike="noStrike">
                          <a:effectLst/>
                        </a:rPr>
                        <a:t>9</a:t>
                      </a:r>
                      <a:endParaRPr lang="en-US" altLang="ja-JP" sz="1800" b="1"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174" marR="6174" marT="6174" marB="0" anchor="b"/>
                </a:tc>
                <a:tc>
                  <a:txBody>
                    <a:bodyPr/>
                    <a:lstStyle/>
                    <a:p>
                      <a:pPr algn="r" fontAlgn="b"/>
                      <a:r>
                        <a:rPr lang="ja-JP" altLang="en-US" sz="1800" b="1" u="none" strike="noStrike">
                          <a:effectLst/>
                        </a:rPr>
                        <a:t> </a:t>
                      </a:r>
                      <a:r>
                        <a:rPr lang="en-US" altLang="ja-JP" sz="1800" b="1" u="none" strike="noStrike">
                          <a:effectLst/>
                        </a:rPr>
                        <a:t>970</a:t>
                      </a:r>
                      <a:endParaRPr lang="en-US" altLang="ja-JP" sz="1800" b="1"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174" marR="6174" marT="6174" marB="0" anchor="b"/>
                </a:tc>
                <a:tc>
                  <a:txBody>
                    <a:bodyPr/>
                    <a:lstStyle/>
                    <a:p>
                      <a:pPr algn="r" fontAlgn="b"/>
                      <a:r>
                        <a:rPr lang="ja-JP" altLang="en-US" sz="1800" b="1" u="none" strike="noStrike">
                          <a:effectLst/>
                        </a:rPr>
                        <a:t> </a:t>
                      </a:r>
                      <a:r>
                        <a:rPr lang="en-US" altLang="ja-JP" sz="1800" b="1" u="none" strike="noStrike">
                          <a:effectLst/>
                        </a:rPr>
                        <a:t>761</a:t>
                      </a:r>
                      <a:endParaRPr lang="en-US" altLang="ja-JP" sz="1800" b="1"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174" marR="6174" marT="6174" marB="0" anchor="b"/>
                </a:tc>
                <a:tc>
                  <a:txBody>
                    <a:bodyPr/>
                    <a:lstStyle/>
                    <a:p>
                      <a:pPr algn="r" fontAlgn="b"/>
                      <a:r>
                        <a:rPr lang="ja-JP" altLang="en-US" sz="1800" b="1" u="none" strike="noStrike">
                          <a:effectLst/>
                        </a:rPr>
                        <a:t> </a:t>
                      </a:r>
                      <a:r>
                        <a:rPr lang="en-US" altLang="ja-JP" sz="1800" b="1" u="none" strike="noStrike">
                          <a:effectLst/>
                        </a:rPr>
                        <a:t>43</a:t>
                      </a:r>
                      <a:endParaRPr lang="en-US" altLang="ja-JP" sz="1800" b="1"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174" marR="6174" marT="6174" marB="0" anchor="b"/>
                </a:tc>
                <a:tc>
                  <a:txBody>
                    <a:bodyPr/>
                    <a:lstStyle/>
                    <a:p>
                      <a:pPr algn="r" fontAlgn="b"/>
                      <a:r>
                        <a:rPr lang="ja-JP" altLang="en-US" sz="1800" b="1" u="none" strike="noStrike" dirty="0">
                          <a:effectLst/>
                        </a:rPr>
                        <a:t> </a:t>
                      </a:r>
                      <a:r>
                        <a:rPr lang="en-US" altLang="ja-JP" sz="1800" b="1" u="none" strike="noStrike" dirty="0">
                          <a:effectLst/>
                        </a:rPr>
                        <a:t>560</a:t>
                      </a:r>
                      <a:endParaRPr lang="en-US" altLang="ja-JP" sz="1800" b="1"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174" marR="6174" marT="6174" marB="0" anchor="b"/>
                </a:tc>
                <a:extLst>
                  <a:ext uri="{0D108BD9-81ED-4DB2-BD59-A6C34878D82A}">
                    <a16:rowId xmlns:a16="http://schemas.microsoft.com/office/drawing/2014/main" val="583005403"/>
                  </a:ext>
                </a:extLst>
              </a:tr>
            </a:tbl>
          </a:graphicData>
        </a:graphic>
      </p:graphicFrame>
      <p:sp>
        <p:nvSpPr>
          <p:cNvPr id="3" name="正方形/長方形 2">
            <a:extLst>
              <a:ext uri="{FF2B5EF4-FFF2-40B4-BE49-F238E27FC236}">
                <a16:creationId xmlns:a16="http://schemas.microsoft.com/office/drawing/2014/main" id="{D39FFCB9-A961-4B72-85E1-F015353FACA5}"/>
              </a:ext>
            </a:extLst>
          </p:cNvPr>
          <p:cNvSpPr/>
          <p:nvPr/>
        </p:nvSpPr>
        <p:spPr>
          <a:xfrm>
            <a:off x="24714" y="123568"/>
            <a:ext cx="11788345" cy="106268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t>リアル店舗？年間収入階級別特定の財（商品）・サービスの１世帯当たり１か月間の支出（二人以上の世帯）</a:t>
            </a:r>
            <a:r>
              <a:rPr kumimoji="1" lang="en-US" altLang="ja-JP" dirty="0"/>
              <a:t>2021</a:t>
            </a:r>
            <a:r>
              <a:rPr kumimoji="1" lang="ja-JP" altLang="en-US" dirty="0"/>
              <a:t>年</a:t>
            </a:r>
            <a:r>
              <a:rPr kumimoji="1" lang="en-US" altLang="ja-JP" dirty="0"/>
              <a:t>6</a:t>
            </a:r>
            <a:r>
              <a:rPr kumimoji="1" lang="ja-JP" altLang="en-US" dirty="0"/>
              <a:t>月</a:t>
            </a:r>
          </a:p>
        </p:txBody>
      </p:sp>
      <p:sp>
        <p:nvSpPr>
          <p:cNvPr id="4" name="正方形/長方形 3">
            <a:extLst>
              <a:ext uri="{FF2B5EF4-FFF2-40B4-BE49-F238E27FC236}">
                <a16:creationId xmlns:a16="http://schemas.microsoft.com/office/drawing/2014/main" id="{A9C5F1E5-1A1E-48E6-848B-52F0D018C11C}"/>
              </a:ext>
            </a:extLst>
          </p:cNvPr>
          <p:cNvSpPr/>
          <p:nvPr/>
        </p:nvSpPr>
        <p:spPr>
          <a:xfrm>
            <a:off x="530419" y="5439002"/>
            <a:ext cx="11788345" cy="117389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t>女性は年収</a:t>
            </a:r>
            <a:r>
              <a:rPr kumimoji="1" lang="en-US" altLang="ja-JP" dirty="0"/>
              <a:t>2000</a:t>
            </a:r>
            <a:r>
              <a:rPr kumimoji="1" lang="ja-JP" altLang="en-US" dirty="0"/>
              <a:t>万円以上でそれ以下の年収の層の</a:t>
            </a:r>
            <a:r>
              <a:rPr kumimoji="1" lang="en-US" altLang="ja-JP" dirty="0"/>
              <a:t>4</a:t>
            </a:r>
            <a:r>
              <a:rPr kumimoji="1" lang="ja-JP" altLang="en-US" dirty="0"/>
              <a:t>倍近くに増加。</a:t>
            </a:r>
            <a:r>
              <a:rPr kumimoji="1" lang="en-US" altLang="ja-JP" dirty="0"/>
              <a:t>2000</a:t>
            </a:r>
            <a:r>
              <a:rPr kumimoji="1" lang="ja-JP" altLang="en-US" dirty="0"/>
              <a:t>万円以上の世帯の男性の３倍</a:t>
            </a:r>
            <a:endParaRPr kumimoji="1" lang="en-US" altLang="ja-JP" dirty="0"/>
          </a:p>
          <a:p>
            <a:pPr algn="ctr"/>
            <a:r>
              <a:rPr kumimoji="1" lang="ja-JP" altLang="en-US" dirty="0"/>
              <a:t>男性は</a:t>
            </a:r>
            <a:r>
              <a:rPr kumimoji="1" lang="en-US" altLang="ja-JP" dirty="0"/>
              <a:t>1250</a:t>
            </a:r>
            <a:r>
              <a:rPr kumimoji="1" lang="ja-JP" altLang="en-US" dirty="0"/>
              <a:t>万円～</a:t>
            </a:r>
            <a:r>
              <a:rPr kumimoji="1" lang="en-US" altLang="ja-JP" dirty="0"/>
              <a:t>2000</a:t>
            </a:r>
            <a:r>
              <a:rPr kumimoji="1" lang="ja-JP" altLang="en-US" dirty="0"/>
              <a:t>万円で増加するが</a:t>
            </a:r>
            <a:r>
              <a:rPr kumimoji="1" lang="en-US" altLang="ja-JP" dirty="0"/>
              <a:t>2000</a:t>
            </a:r>
            <a:r>
              <a:rPr kumimoji="1" lang="ja-JP" altLang="en-US" dirty="0"/>
              <a:t>万円以上で半分に減少。</a:t>
            </a:r>
            <a:endParaRPr kumimoji="1" lang="en-US" altLang="ja-JP" dirty="0"/>
          </a:p>
          <a:p>
            <a:pPr algn="ctr"/>
            <a:endParaRPr kumimoji="1" lang="ja-JP" altLang="en-US" dirty="0"/>
          </a:p>
        </p:txBody>
      </p:sp>
    </p:spTree>
    <p:extLst>
      <p:ext uri="{BB962C8B-B14F-4D97-AF65-F5344CB8AC3E}">
        <p14:creationId xmlns:p14="http://schemas.microsoft.com/office/powerpoint/2010/main" val="385024970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EF149DDC-A65C-408B-B54E-858C5223739C}"/>
              </a:ext>
            </a:extLst>
          </p:cNvPr>
          <p:cNvGraphicFramePr>
            <a:graphicFrameLocks noGrp="1"/>
          </p:cNvGraphicFramePr>
          <p:nvPr/>
        </p:nvGraphicFramePr>
        <p:xfrm>
          <a:off x="148282" y="1529730"/>
          <a:ext cx="12043718" cy="3808390"/>
        </p:xfrm>
        <a:graphic>
          <a:graphicData uri="http://schemas.openxmlformats.org/drawingml/2006/table">
            <a:tbl>
              <a:tblPr>
                <a:tableStyleId>{5C22544A-7EE6-4342-B048-85BDC9FD1C3A}</a:tableStyleId>
              </a:tblPr>
              <a:tblGrid>
                <a:gridCol w="1194143">
                  <a:extLst>
                    <a:ext uri="{9D8B030D-6E8A-4147-A177-3AD203B41FA5}">
                      <a16:colId xmlns:a16="http://schemas.microsoft.com/office/drawing/2014/main" val="902845741"/>
                    </a:ext>
                  </a:extLst>
                </a:gridCol>
                <a:gridCol w="1229263">
                  <a:extLst>
                    <a:ext uri="{9D8B030D-6E8A-4147-A177-3AD203B41FA5}">
                      <a16:colId xmlns:a16="http://schemas.microsoft.com/office/drawing/2014/main" val="1505569903"/>
                    </a:ext>
                  </a:extLst>
                </a:gridCol>
                <a:gridCol w="948669">
                  <a:extLst>
                    <a:ext uri="{9D8B030D-6E8A-4147-A177-3AD203B41FA5}">
                      <a16:colId xmlns:a16="http://schemas.microsoft.com/office/drawing/2014/main" val="1915544297"/>
                    </a:ext>
                  </a:extLst>
                </a:gridCol>
                <a:gridCol w="935309">
                  <a:extLst>
                    <a:ext uri="{9D8B030D-6E8A-4147-A177-3AD203B41FA5}">
                      <a16:colId xmlns:a16="http://schemas.microsoft.com/office/drawing/2014/main" val="4037968953"/>
                    </a:ext>
                  </a:extLst>
                </a:gridCol>
                <a:gridCol w="868500">
                  <a:extLst>
                    <a:ext uri="{9D8B030D-6E8A-4147-A177-3AD203B41FA5}">
                      <a16:colId xmlns:a16="http://schemas.microsoft.com/office/drawing/2014/main" val="3427960145"/>
                    </a:ext>
                  </a:extLst>
                </a:gridCol>
                <a:gridCol w="895224">
                  <a:extLst>
                    <a:ext uri="{9D8B030D-6E8A-4147-A177-3AD203B41FA5}">
                      <a16:colId xmlns:a16="http://schemas.microsoft.com/office/drawing/2014/main" val="1161038998"/>
                    </a:ext>
                  </a:extLst>
                </a:gridCol>
                <a:gridCol w="721524">
                  <a:extLst>
                    <a:ext uri="{9D8B030D-6E8A-4147-A177-3AD203B41FA5}">
                      <a16:colId xmlns:a16="http://schemas.microsoft.com/office/drawing/2014/main" val="237181776"/>
                    </a:ext>
                  </a:extLst>
                </a:gridCol>
                <a:gridCol w="641355">
                  <a:extLst>
                    <a:ext uri="{9D8B030D-6E8A-4147-A177-3AD203B41FA5}">
                      <a16:colId xmlns:a16="http://schemas.microsoft.com/office/drawing/2014/main" val="2967163400"/>
                    </a:ext>
                  </a:extLst>
                </a:gridCol>
                <a:gridCol w="694801">
                  <a:extLst>
                    <a:ext uri="{9D8B030D-6E8A-4147-A177-3AD203B41FA5}">
                      <a16:colId xmlns:a16="http://schemas.microsoft.com/office/drawing/2014/main" val="1684537340"/>
                    </a:ext>
                  </a:extLst>
                </a:gridCol>
                <a:gridCol w="627992">
                  <a:extLst>
                    <a:ext uri="{9D8B030D-6E8A-4147-A177-3AD203B41FA5}">
                      <a16:colId xmlns:a16="http://schemas.microsoft.com/office/drawing/2014/main" val="2206819996"/>
                    </a:ext>
                  </a:extLst>
                </a:gridCol>
                <a:gridCol w="708162">
                  <a:extLst>
                    <a:ext uri="{9D8B030D-6E8A-4147-A177-3AD203B41FA5}">
                      <a16:colId xmlns:a16="http://schemas.microsoft.com/office/drawing/2014/main" val="1462762362"/>
                    </a:ext>
                  </a:extLst>
                </a:gridCol>
                <a:gridCol w="761609">
                  <a:extLst>
                    <a:ext uri="{9D8B030D-6E8A-4147-A177-3AD203B41FA5}">
                      <a16:colId xmlns:a16="http://schemas.microsoft.com/office/drawing/2014/main" val="201078097"/>
                    </a:ext>
                  </a:extLst>
                </a:gridCol>
                <a:gridCol w="734884">
                  <a:extLst>
                    <a:ext uri="{9D8B030D-6E8A-4147-A177-3AD203B41FA5}">
                      <a16:colId xmlns:a16="http://schemas.microsoft.com/office/drawing/2014/main" val="1644282907"/>
                    </a:ext>
                  </a:extLst>
                </a:gridCol>
                <a:gridCol w="1082283">
                  <a:extLst>
                    <a:ext uri="{9D8B030D-6E8A-4147-A177-3AD203B41FA5}">
                      <a16:colId xmlns:a16="http://schemas.microsoft.com/office/drawing/2014/main" val="4147200251"/>
                    </a:ext>
                  </a:extLst>
                </a:gridCol>
              </a:tblGrid>
              <a:tr h="1241548">
                <a:tc>
                  <a:txBody>
                    <a:bodyPr/>
                    <a:lstStyle/>
                    <a:p>
                      <a:pPr algn="l" fontAlgn="ctr"/>
                      <a:r>
                        <a:rPr lang="ja-JP" altLang="en-US" sz="1800" b="1" u="none" strike="noStrike" dirty="0">
                          <a:effectLst/>
                        </a:rPr>
                        <a:t>項目</a:t>
                      </a:r>
                      <a:endParaRPr lang="ja-JP" altLang="en-US" sz="1800" b="1"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174" marR="6174" marT="6174" marB="0" anchor="ctr"/>
                </a:tc>
                <a:tc>
                  <a:txBody>
                    <a:bodyPr/>
                    <a:lstStyle/>
                    <a:p>
                      <a:pPr algn="ctr" fontAlgn="ctr"/>
                      <a:r>
                        <a:rPr lang="en-US" altLang="ja-JP" sz="1800" b="1" u="none" strike="noStrike">
                          <a:effectLst/>
                        </a:rPr>
                        <a:t>200</a:t>
                      </a:r>
                      <a:r>
                        <a:rPr lang="ja-JP" altLang="en-US" sz="1800" b="1" u="none" strike="noStrike">
                          <a:effectLst/>
                        </a:rPr>
                        <a:t>万円未満</a:t>
                      </a:r>
                      <a:endParaRPr lang="ja-JP" altLang="en-US" sz="1800" b="1"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174" marR="6174" marT="6174" marB="0" anchor="ctr"/>
                </a:tc>
                <a:tc>
                  <a:txBody>
                    <a:bodyPr/>
                    <a:lstStyle/>
                    <a:p>
                      <a:pPr algn="ctr" fontAlgn="ctr"/>
                      <a:r>
                        <a:rPr lang="en-US" altLang="ja-JP" sz="1800" b="1" u="none" strike="noStrike">
                          <a:effectLst/>
                        </a:rPr>
                        <a:t>200</a:t>
                      </a:r>
                      <a:r>
                        <a:rPr lang="ja-JP" altLang="en-US" sz="1800" b="1" u="none" strike="noStrike">
                          <a:effectLst/>
                        </a:rPr>
                        <a:t>～</a:t>
                      </a:r>
                      <a:r>
                        <a:rPr lang="en-US" altLang="ja-JP" sz="1800" b="1" u="none" strike="noStrike">
                          <a:effectLst/>
                        </a:rPr>
                        <a:t>300</a:t>
                      </a:r>
                      <a:r>
                        <a:rPr lang="ja-JP" altLang="en-US" sz="1800" b="1" u="none" strike="noStrike">
                          <a:effectLst/>
                        </a:rPr>
                        <a:t>万円</a:t>
                      </a:r>
                      <a:endParaRPr lang="ja-JP" altLang="en-US" sz="1800" b="1"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174" marR="6174" marT="6174" marB="0" anchor="ctr"/>
                </a:tc>
                <a:tc>
                  <a:txBody>
                    <a:bodyPr/>
                    <a:lstStyle/>
                    <a:p>
                      <a:pPr algn="ctr" fontAlgn="ctr"/>
                      <a:r>
                        <a:rPr lang="en-US" altLang="ja-JP" sz="1800" b="1" u="none" strike="noStrike">
                          <a:effectLst/>
                        </a:rPr>
                        <a:t>300</a:t>
                      </a:r>
                      <a:r>
                        <a:rPr lang="ja-JP" altLang="en-US" sz="1800" b="1" u="none" strike="noStrike">
                          <a:effectLst/>
                        </a:rPr>
                        <a:t>～</a:t>
                      </a:r>
                      <a:r>
                        <a:rPr lang="en-US" altLang="ja-JP" sz="1800" b="1" u="none" strike="noStrike">
                          <a:effectLst/>
                        </a:rPr>
                        <a:t>400</a:t>
                      </a:r>
                      <a:r>
                        <a:rPr lang="ja-JP" altLang="en-US" sz="1800" b="1" u="none" strike="noStrike">
                          <a:effectLst/>
                        </a:rPr>
                        <a:t>万円</a:t>
                      </a:r>
                      <a:endParaRPr lang="ja-JP" altLang="en-US" sz="1800" b="1"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174" marR="6174" marT="6174" marB="0" anchor="ctr"/>
                </a:tc>
                <a:tc>
                  <a:txBody>
                    <a:bodyPr/>
                    <a:lstStyle/>
                    <a:p>
                      <a:pPr algn="ctr" fontAlgn="ctr"/>
                      <a:r>
                        <a:rPr lang="en-US" altLang="ja-JP" sz="1800" b="1" u="none" strike="noStrike">
                          <a:effectLst/>
                        </a:rPr>
                        <a:t>400</a:t>
                      </a:r>
                      <a:r>
                        <a:rPr lang="ja-JP" altLang="en-US" sz="1800" b="1" u="none" strike="noStrike">
                          <a:effectLst/>
                        </a:rPr>
                        <a:t>～</a:t>
                      </a:r>
                      <a:r>
                        <a:rPr lang="en-US" altLang="ja-JP" sz="1800" b="1" u="none" strike="noStrike">
                          <a:effectLst/>
                        </a:rPr>
                        <a:t>500</a:t>
                      </a:r>
                      <a:r>
                        <a:rPr lang="ja-JP" altLang="en-US" sz="1800" b="1" u="none" strike="noStrike">
                          <a:effectLst/>
                        </a:rPr>
                        <a:t>万円</a:t>
                      </a:r>
                      <a:endParaRPr lang="ja-JP" altLang="en-US" sz="1800" b="1"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174" marR="6174" marT="6174" marB="0" anchor="ctr"/>
                </a:tc>
                <a:tc>
                  <a:txBody>
                    <a:bodyPr/>
                    <a:lstStyle/>
                    <a:p>
                      <a:pPr algn="ctr" fontAlgn="ctr"/>
                      <a:r>
                        <a:rPr lang="en-US" altLang="ja-JP" sz="1800" b="1" u="none" strike="noStrike">
                          <a:effectLst/>
                        </a:rPr>
                        <a:t>500</a:t>
                      </a:r>
                      <a:r>
                        <a:rPr lang="ja-JP" altLang="en-US" sz="1800" b="1" u="none" strike="noStrike">
                          <a:effectLst/>
                        </a:rPr>
                        <a:t>～</a:t>
                      </a:r>
                      <a:r>
                        <a:rPr lang="en-US" altLang="ja-JP" sz="1800" b="1" u="none" strike="noStrike">
                          <a:effectLst/>
                        </a:rPr>
                        <a:t>600</a:t>
                      </a:r>
                      <a:r>
                        <a:rPr lang="ja-JP" altLang="en-US" sz="1800" b="1" u="none" strike="noStrike">
                          <a:effectLst/>
                        </a:rPr>
                        <a:t>万円</a:t>
                      </a:r>
                      <a:endParaRPr lang="ja-JP" altLang="en-US" sz="1800" b="1"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174" marR="6174" marT="6174" marB="0" anchor="ctr"/>
                </a:tc>
                <a:tc>
                  <a:txBody>
                    <a:bodyPr/>
                    <a:lstStyle/>
                    <a:p>
                      <a:pPr algn="ctr" fontAlgn="ctr"/>
                      <a:r>
                        <a:rPr lang="en-US" altLang="ja-JP" sz="1800" b="1" u="none" strike="noStrike">
                          <a:effectLst/>
                        </a:rPr>
                        <a:t>600</a:t>
                      </a:r>
                      <a:r>
                        <a:rPr lang="ja-JP" altLang="en-US" sz="1800" b="1" u="none" strike="noStrike">
                          <a:effectLst/>
                        </a:rPr>
                        <a:t>～</a:t>
                      </a:r>
                      <a:r>
                        <a:rPr lang="en-US" altLang="ja-JP" sz="1800" b="1" u="none" strike="noStrike">
                          <a:effectLst/>
                        </a:rPr>
                        <a:t>700</a:t>
                      </a:r>
                      <a:r>
                        <a:rPr lang="ja-JP" altLang="en-US" sz="1800" b="1" u="none" strike="noStrike">
                          <a:effectLst/>
                        </a:rPr>
                        <a:t>万円</a:t>
                      </a:r>
                      <a:endParaRPr lang="ja-JP" altLang="en-US" sz="1800" b="1"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174" marR="6174" marT="6174" marB="0" anchor="ctr"/>
                </a:tc>
                <a:tc>
                  <a:txBody>
                    <a:bodyPr/>
                    <a:lstStyle/>
                    <a:p>
                      <a:pPr algn="ctr" fontAlgn="ctr"/>
                      <a:r>
                        <a:rPr lang="en-US" altLang="ja-JP" sz="1800" b="1" u="none" strike="noStrike">
                          <a:effectLst/>
                        </a:rPr>
                        <a:t>700</a:t>
                      </a:r>
                      <a:r>
                        <a:rPr lang="ja-JP" altLang="en-US" sz="1800" b="1" u="none" strike="noStrike">
                          <a:effectLst/>
                        </a:rPr>
                        <a:t>～</a:t>
                      </a:r>
                      <a:r>
                        <a:rPr lang="en-US" altLang="ja-JP" sz="1800" b="1" u="none" strike="noStrike">
                          <a:effectLst/>
                        </a:rPr>
                        <a:t>800</a:t>
                      </a:r>
                      <a:r>
                        <a:rPr lang="ja-JP" altLang="en-US" sz="1800" b="1" u="none" strike="noStrike">
                          <a:effectLst/>
                        </a:rPr>
                        <a:t>万円</a:t>
                      </a:r>
                      <a:endParaRPr lang="ja-JP" altLang="en-US" sz="1800" b="1"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174" marR="6174" marT="6174" marB="0" anchor="ctr"/>
                </a:tc>
                <a:tc>
                  <a:txBody>
                    <a:bodyPr/>
                    <a:lstStyle/>
                    <a:p>
                      <a:pPr algn="ctr" fontAlgn="ctr"/>
                      <a:r>
                        <a:rPr lang="en-US" altLang="ja-JP" sz="1800" b="1" u="none" strike="noStrike">
                          <a:effectLst/>
                        </a:rPr>
                        <a:t>800</a:t>
                      </a:r>
                      <a:r>
                        <a:rPr lang="ja-JP" altLang="en-US" sz="1800" b="1" u="none" strike="noStrike">
                          <a:effectLst/>
                        </a:rPr>
                        <a:t>～</a:t>
                      </a:r>
                      <a:r>
                        <a:rPr lang="en-US" altLang="ja-JP" sz="1800" b="1" u="none" strike="noStrike">
                          <a:effectLst/>
                        </a:rPr>
                        <a:t>900</a:t>
                      </a:r>
                      <a:r>
                        <a:rPr lang="ja-JP" altLang="en-US" sz="1800" b="1" u="none" strike="noStrike">
                          <a:effectLst/>
                        </a:rPr>
                        <a:t>万円</a:t>
                      </a:r>
                      <a:endParaRPr lang="ja-JP" altLang="en-US" sz="1800" b="1"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174" marR="6174" marT="6174" marB="0" anchor="ctr"/>
                </a:tc>
                <a:tc>
                  <a:txBody>
                    <a:bodyPr/>
                    <a:lstStyle/>
                    <a:p>
                      <a:pPr algn="ctr" fontAlgn="ctr"/>
                      <a:r>
                        <a:rPr lang="en-US" altLang="ja-JP" sz="1800" b="1" u="none" strike="noStrike">
                          <a:effectLst/>
                        </a:rPr>
                        <a:t>900</a:t>
                      </a:r>
                      <a:r>
                        <a:rPr lang="ja-JP" altLang="en-US" sz="1800" b="1" u="none" strike="noStrike">
                          <a:effectLst/>
                        </a:rPr>
                        <a:t>～</a:t>
                      </a:r>
                      <a:r>
                        <a:rPr lang="en-US" altLang="ja-JP" sz="1800" b="1" u="none" strike="noStrike">
                          <a:effectLst/>
                        </a:rPr>
                        <a:t>1,000</a:t>
                      </a:r>
                      <a:r>
                        <a:rPr lang="ja-JP" altLang="en-US" sz="1800" b="1" u="none" strike="noStrike">
                          <a:effectLst/>
                        </a:rPr>
                        <a:t>万円</a:t>
                      </a:r>
                      <a:endParaRPr lang="ja-JP" altLang="en-US" sz="1800" b="1" i="0" u="none" strike="noStrike">
                        <a:solidFill>
                          <a:srgbClr val="FF0000"/>
                        </a:solidFill>
                        <a:effectLst/>
                        <a:latin typeface="ＭＳ ゴシック" panose="020B0609070205080204" pitchFamily="49" charset="-128"/>
                        <a:ea typeface="ＭＳ ゴシック" panose="020B0609070205080204" pitchFamily="49" charset="-128"/>
                      </a:endParaRPr>
                    </a:p>
                  </a:txBody>
                  <a:tcPr marL="6174" marR="6174" marT="6174" marB="0" anchor="ctr"/>
                </a:tc>
                <a:tc>
                  <a:txBody>
                    <a:bodyPr/>
                    <a:lstStyle/>
                    <a:p>
                      <a:pPr algn="ctr" fontAlgn="ctr"/>
                      <a:r>
                        <a:rPr lang="en-US" altLang="ja-JP" sz="1800" b="1" u="none" strike="noStrike">
                          <a:effectLst/>
                        </a:rPr>
                        <a:t>1,000</a:t>
                      </a:r>
                      <a:r>
                        <a:rPr lang="ja-JP" altLang="en-US" sz="1800" b="1" u="none" strike="noStrike">
                          <a:effectLst/>
                        </a:rPr>
                        <a:t>～</a:t>
                      </a:r>
                      <a:r>
                        <a:rPr lang="en-US" altLang="ja-JP" sz="1800" b="1" u="none" strike="noStrike">
                          <a:effectLst/>
                        </a:rPr>
                        <a:t>1,250</a:t>
                      </a:r>
                      <a:r>
                        <a:rPr lang="ja-JP" altLang="en-US" sz="1800" b="1" u="none" strike="noStrike">
                          <a:effectLst/>
                        </a:rPr>
                        <a:t>万円</a:t>
                      </a:r>
                      <a:endParaRPr lang="ja-JP" altLang="en-US" sz="1800" b="1" i="0" u="none" strike="noStrike">
                        <a:solidFill>
                          <a:srgbClr val="FF0000"/>
                        </a:solidFill>
                        <a:effectLst/>
                        <a:latin typeface="ＭＳ ゴシック" panose="020B0609070205080204" pitchFamily="49" charset="-128"/>
                        <a:ea typeface="ＭＳ ゴシック" panose="020B0609070205080204" pitchFamily="49" charset="-128"/>
                      </a:endParaRPr>
                    </a:p>
                  </a:txBody>
                  <a:tcPr marL="6174" marR="6174" marT="6174" marB="0" anchor="ctr"/>
                </a:tc>
                <a:tc>
                  <a:txBody>
                    <a:bodyPr/>
                    <a:lstStyle/>
                    <a:p>
                      <a:pPr algn="ctr" fontAlgn="ctr"/>
                      <a:r>
                        <a:rPr lang="en-US" altLang="ja-JP" sz="1800" b="1" u="none" strike="noStrike">
                          <a:effectLst/>
                        </a:rPr>
                        <a:t>1,250</a:t>
                      </a:r>
                      <a:r>
                        <a:rPr lang="ja-JP" altLang="en-US" sz="1800" b="1" u="none" strike="noStrike">
                          <a:effectLst/>
                        </a:rPr>
                        <a:t>～</a:t>
                      </a:r>
                      <a:r>
                        <a:rPr lang="en-US" altLang="ja-JP" sz="1800" b="1" u="none" strike="noStrike">
                          <a:effectLst/>
                        </a:rPr>
                        <a:t>1,500</a:t>
                      </a:r>
                      <a:r>
                        <a:rPr lang="ja-JP" altLang="en-US" sz="1800" b="1" u="none" strike="noStrike">
                          <a:effectLst/>
                        </a:rPr>
                        <a:t>万円</a:t>
                      </a:r>
                      <a:endParaRPr lang="ja-JP" altLang="en-US" sz="1800" b="1" i="0" u="none" strike="noStrike">
                        <a:solidFill>
                          <a:srgbClr val="FF0000"/>
                        </a:solidFill>
                        <a:effectLst/>
                        <a:latin typeface="ＭＳ ゴシック" panose="020B0609070205080204" pitchFamily="49" charset="-128"/>
                        <a:ea typeface="ＭＳ ゴシック" panose="020B0609070205080204" pitchFamily="49" charset="-128"/>
                      </a:endParaRPr>
                    </a:p>
                  </a:txBody>
                  <a:tcPr marL="6174" marR="6174" marT="6174" marB="0" anchor="ctr"/>
                </a:tc>
                <a:tc>
                  <a:txBody>
                    <a:bodyPr/>
                    <a:lstStyle/>
                    <a:p>
                      <a:pPr algn="ctr" fontAlgn="ctr"/>
                      <a:r>
                        <a:rPr lang="en-US" altLang="ja-JP" sz="1800" b="1" u="none" strike="noStrike" dirty="0">
                          <a:effectLst/>
                        </a:rPr>
                        <a:t>1,500</a:t>
                      </a:r>
                      <a:r>
                        <a:rPr lang="ja-JP" altLang="en-US" sz="1800" b="1" u="none" strike="noStrike" dirty="0">
                          <a:effectLst/>
                        </a:rPr>
                        <a:t>～</a:t>
                      </a:r>
                      <a:r>
                        <a:rPr lang="en-US" altLang="ja-JP" sz="1800" b="1" u="none" strike="noStrike" dirty="0">
                          <a:effectLst/>
                        </a:rPr>
                        <a:t>2,000</a:t>
                      </a:r>
                      <a:r>
                        <a:rPr lang="ja-JP" altLang="en-US" sz="1800" b="1" u="none" strike="noStrike" dirty="0">
                          <a:effectLst/>
                        </a:rPr>
                        <a:t>万円</a:t>
                      </a:r>
                      <a:endParaRPr lang="ja-JP" altLang="en-US" sz="1800" b="1" i="0" u="none" strike="noStrike" dirty="0">
                        <a:solidFill>
                          <a:srgbClr val="FF0000"/>
                        </a:solidFill>
                        <a:effectLst/>
                        <a:latin typeface="ＭＳ ゴシック" panose="020B0609070205080204" pitchFamily="49" charset="-128"/>
                        <a:ea typeface="ＭＳ ゴシック" panose="020B0609070205080204" pitchFamily="49" charset="-128"/>
                      </a:endParaRPr>
                    </a:p>
                  </a:txBody>
                  <a:tcPr marL="6174" marR="6174" marT="6174" marB="0" anchor="ctr"/>
                </a:tc>
                <a:tc>
                  <a:txBody>
                    <a:bodyPr/>
                    <a:lstStyle/>
                    <a:p>
                      <a:pPr algn="ctr" fontAlgn="ctr"/>
                      <a:r>
                        <a:rPr lang="en-US" altLang="ja-JP" sz="1800" b="1" u="none" strike="noStrike" dirty="0">
                          <a:effectLst/>
                        </a:rPr>
                        <a:t>2,000</a:t>
                      </a:r>
                      <a:r>
                        <a:rPr lang="ja-JP" altLang="en-US" sz="1800" b="1" u="none" strike="noStrike" dirty="0">
                          <a:effectLst/>
                        </a:rPr>
                        <a:t>万円以上</a:t>
                      </a:r>
                      <a:endParaRPr lang="ja-JP" altLang="en-US" sz="1800" b="1" i="0" u="none" strike="noStrike" dirty="0">
                        <a:solidFill>
                          <a:srgbClr val="FF0000"/>
                        </a:solidFill>
                        <a:effectLst/>
                        <a:latin typeface="ＭＳ ゴシック" panose="020B0609070205080204" pitchFamily="49" charset="-128"/>
                        <a:ea typeface="ＭＳ ゴシック" panose="020B0609070205080204" pitchFamily="49" charset="-128"/>
                      </a:endParaRPr>
                    </a:p>
                  </a:txBody>
                  <a:tcPr marL="6174" marR="6174" marT="6174" marB="0" anchor="ctr"/>
                </a:tc>
                <a:extLst>
                  <a:ext uri="{0D108BD9-81ED-4DB2-BD59-A6C34878D82A}">
                    <a16:rowId xmlns:a16="http://schemas.microsoft.com/office/drawing/2014/main" val="1808992095"/>
                  </a:ext>
                </a:extLst>
              </a:tr>
              <a:tr h="776023">
                <a:tc>
                  <a:txBody>
                    <a:bodyPr/>
                    <a:lstStyle/>
                    <a:p>
                      <a:pPr algn="l" fontAlgn="b"/>
                      <a:r>
                        <a:rPr lang="ja-JP" altLang="en-US" sz="1800" b="1" u="none" strike="noStrike">
                          <a:effectLst/>
                        </a:rPr>
                        <a:t>背広服</a:t>
                      </a:r>
                      <a:endParaRPr lang="ja-JP" altLang="en-US" sz="1800" b="1"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174" marR="6174" marT="6174" marB="0" anchor="b"/>
                </a:tc>
                <a:tc>
                  <a:txBody>
                    <a:bodyPr/>
                    <a:lstStyle/>
                    <a:p>
                      <a:pPr algn="r" fontAlgn="b"/>
                      <a:r>
                        <a:rPr lang="ja-JP" altLang="en-US" sz="1800" b="1" u="none" strike="noStrike">
                          <a:effectLst/>
                        </a:rPr>
                        <a:t> </a:t>
                      </a:r>
                      <a:r>
                        <a:rPr lang="en-US" altLang="ja-JP" sz="1800" b="1" u="none" strike="noStrike">
                          <a:effectLst/>
                        </a:rPr>
                        <a:t>192</a:t>
                      </a:r>
                      <a:endParaRPr lang="en-US" altLang="ja-JP" sz="1800" b="1"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174" marR="6174" marT="6174" marB="0" anchor="b"/>
                </a:tc>
                <a:tc>
                  <a:txBody>
                    <a:bodyPr/>
                    <a:lstStyle/>
                    <a:p>
                      <a:pPr algn="r" fontAlgn="b"/>
                      <a:r>
                        <a:rPr lang="ja-JP" altLang="en-US" sz="1800" b="1" u="none" strike="noStrike">
                          <a:effectLst/>
                        </a:rPr>
                        <a:t> </a:t>
                      </a:r>
                      <a:r>
                        <a:rPr lang="en-US" altLang="ja-JP" sz="1800" b="1" u="none" strike="noStrike">
                          <a:effectLst/>
                        </a:rPr>
                        <a:t>56</a:t>
                      </a:r>
                      <a:endParaRPr lang="en-US" altLang="ja-JP" sz="1800" b="1"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174" marR="6174" marT="6174" marB="0" anchor="b"/>
                </a:tc>
                <a:tc>
                  <a:txBody>
                    <a:bodyPr/>
                    <a:lstStyle/>
                    <a:p>
                      <a:pPr algn="r" fontAlgn="b"/>
                      <a:r>
                        <a:rPr lang="ja-JP" altLang="en-US" sz="1800" b="1" u="none" strike="noStrike">
                          <a:effectLst/>
                        </a:rPr>
                        <a:t> </a:t>
                      </a:r>
                      <a:r>
                        <a:rPr lang="en-US" altLang="ja-JP" sz="1800" b="1" u="none" strike="noStrike">
                          <a:effectLst/>
                        </a:rPr>
                        <a:t>98</a:t>
                      </a:r>
                      <a:endParaRPr lang="en-US" altLang="ja-JP" sz="1800" b="1"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174" marR="6174" marT="6174" marB="0" anchor="b"/>
                </a:tc>
                <a:tc>
                  <a:txBody>
                    <a:bodyPr/>
                    <a:lstStyle/>
                    <a:p>
                      <a:pPr algn="r" fontAlgn="b"/>
                      <a:r>
                        <a:rPr lang="ja-JP" altLang="en-US" sz="1800" b="1" u="none" strike="noStrike">
                          <a:effectLst/>
                        </a:rPr>
                        <a:t> </a:t>
                      </a:r>
                      <a:r>
                        <a:rPr lang="en-US" altLang="ja-JP" sz="1800" b="1" u="none" strike="noStrike">
                          <a:effectLst/>
                        </a:rPr>
                        <a:t>178</a:t>
                      </a:r>
                      <a:endParaRPr lang="en-US" altLang="ja-JP" sz="1800" b="1"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174" marR="6174" marT="6174" marB="0" anchor="b"/>
                </a:tc>
                <a:tc>
                  <a:txBody>
                    <a:bodyPr/>
                    <a:lstStyle/>
                    <a:p>
                      <a:pPr algn="r" fontAlgn="b"/>
                      <a:r>
                        <a:rPr lang="ja-JP" altLang="en-US" sz="1800" b="1" u="none" strike="noStrike">
                          <a:effectLst/>
                        </a:rPr>
                        <a:t> </a:t>
                      </a:r>
                      <a:r>
                        <a:rPr lang="en-US" altLang="ja-JP" sz="1800" b="1" u="none" strike="noStrike">
                          <a:effectLst/>
                        </a:rPr>
                        <a:t>226</a:t>
                      </a:r>
                      <a:endParaRPr lang="en-US" altLang="ja-JP" sz="1800" b="1"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174" marR="6174" marT="6174" marB="0" anchor="b"/>
                </a:tc>
                <a:tc>
                  <a:txBody>
                    <a:bodyPr/>
                    <a:lstStyle/>
                    <a:p>
                      <a:pPr algn="r" fontAlgn="b"/>
                      <a:r>
                        <a:rPr lang="ja-JP" altLang="en-US" sz="1800" b="1" u="none" strike="noStrike">
                          <a:effectLst/>
                        </a:rPr>
                        <a:t> </a:t>
                      </a:r>
                      <a:r>
                        <a:rPr lang="en-US" altLang="ja-JP" sz="1800" b="1" u="none" strike="noStrike">
                          <a:effectLst/>
                        </a:rPr>
                        <a:t>318</a:t>
                      </a:r>
                      <a:endParaRPr lang="en-US" altLang="ja-JP" sz="1800" b="1"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174" marR="6174" marT="6174" marB="0" anchor="b"/>
                </a:tc>
                <a:tc>
                  <a:txBody>
                    <a:bodyPr/>
                    <a:lstStyle/>
                    <a:p>
                      <a:pPr algn="r" fontAlgn="b"/>
                      <a:r>
                        <a:rPr lang="ja-JP" altLang="en-US" sz="1800" b="1" u="none" strike="noStrike">
                          <a:effectLst/>
                        </a:rPr>
                        <a:t> </a:t>
                      </a:r>
                      <a:r>
                        <a:rPr lang="en-US" altLang="ja-JP" sz="1800" b="1" u="none" strike="noStrike">
                          <a:effectLst/>
                        </a:rPr>
                        <a:t>214</a:t>
                      </a:r>
                      <a:endParaRPr lang="en-US" altLang="ja-JP" sz="1800" b="1"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174" marR="6174" marT="6174" marB="0" anchor="b"/>
                </a:tc>
                <a:tc>
                  <a:txBody>
                    <a:bodyPr/>
                    <a:lstStyle/>
                    <a:p>
                      <a:pPr algn="r" fontAlgn="b"/>
                      <a:r>
                        <a:rPr lang="ja-JP" altLang="en-US" sz="1800" b="1" u="none" strike="noStrike">
                          <a:effectLst/>
                        </a:rPr>
                        <a:t> </a:t>
                      </a:r>
                      <a:r>
                        <a:rPr lang="en-US" altLang="ja-JP" sz="1800" b="1" u="none" strike="noStrike">
                          <a:effectLst/>
                        </a:rPr>
                        <a:t>606</a:t>
                      </a:r>
                      <a:endParaRPr lang="en-US" altLang="ja-JP" sz="1800" b="1"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174" marR="6174" marT="6174" marB="0" anchor="b"/>
                </a:tc>
                <a:tc>
                  <a:txBody>
                    <a:bodyPr/>
                    <a:lstStyle/>
                    <a:p>
                      <a:pPr algn="r" fontAlgn="b"/>
                      <a:r>
                        <a:rPr lang="ja-JP" altLang="en-US" sz="1800" b="1" u="none" strike="noStrike">
                          <a:effectLst/>
                        </a:rPr>
                        <a:t> </a:t>
                      </a:r>
                      <a:r>
                        <a:rPr lang="en-US" altLang="ja-JP" sz="1800" b="1" u="none" strike="noStrike">
                          <a:effectLst/>
                        </a:rPr>
                        <a:t>374</a:t>
                      </a:r>
                      <a:endParaRPr lang="en-US" altLang="ja-JP" sz="1800" b="1"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174" marR="6174" marT="6174" marB="0" anchor="b"/>
                </a:tc>
                <a:tc>
                  <a:txBody>
                    <a:bodyPr/>
                    <a:lstStyle/>
                    <a:p>
                      <a:pPr algn="r" fontAlgn="b"/>
                      <a:r>
                        <a:rPr lang="ja-JP" altLang="en-US" sz="1800" b="1" u="none" strike="noStrike">
                          <a:effectLst/>
                        </a:rPr>
                        <a:t> </a:t>
                      </a:r>
                      <a:r>
                        <a:rPr lang="en-US" altLang="ja-JP" sz="1800" b="1" u="none" strike="noStrike">
                          <a:effectLst/>
                        </a:rPr>
                        <a:t>797</a:t>
                      </a:r>
                      <a:endParaRPr lang="en-US" altLang="ja-JP" sz="1800" b="1"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174" marR="6174" marT="6174" marB="0" anchor="b"/>
                </a:tc>
                <a:tc>
                  <a:txBody>
                    <a:bodyPr/>
                    <a:lstStyle/>
                    <a:p>
                      <a:pPr algn="r" fontAlgn="b"/>
                      <a:r>
                        <a:rPr lang="ja-JP" altLang="en-US" sz="1800" b="1" u="none" strike="noStrike" dirty="0">
                          <a:solidFill>
                            <a:srgbClr val="FF0000"/>
                          </a:solidFill>
                          <a:effectLst/>
                        </a:rPr>
                        <a:t> </a:t>
                      </a:r>
                      <a:r>
                        <a:rPr lang="en-US" altLang="ja-JP" sz="1800" b="1" u="none" strike="noStrike" dirty="0">
                          <a:solidFill>
                            <a:srgbClr val="FF0000"/>
                          </a:solidFill>
                          <a:effectLst/>
                        </a:rPr>
                        <a:t>2,026</a:t>
                      </a:r>
                      <a:endParaRPr lang="en-US" altLang="ja-JP" sz="1800" b="1" i="0" u="none" strike="noStrike" dirty="0">
                        <a:solidFill>
                          <a:srgbClr val="FF0000"/>
                        </a:solidFill>
                        <a:effectLst/>
                        <a:latin typeface="ＭＳ ゴシック" panose="020B0609070205080204" pitchFamily="49" charset="-128"/>
                        <a:ea typeface="ＭＳ ゴシック" panose="020B0609070205080204" pitchFamily="49" charset="-128"/>
                      </a:endParaRPr>
                    </a:p>
                  </a:txBody>
                  <a:tcPr marL="6174" marR="6174" marT="6174" marB="0" anchor="b"/>
                </a:tc>
                <a:tc>
                  <a:txBody>
                    <a:bodyPr/>
                    <a:lstStyle/>
                    <a:p>
                      <a:pPr algn="r" fontAlgn="b"/>
                      <a:r>
                        <a:rPr lang="ja-JP" altLang="en-US" sz="1800" b="1" u="none" strike="noStrike">
                          <a:solidFill>
                            <a:srgbClr val="FF0000"/>
                          </a:solidFill>
                          <a:effectLst/>
                        </a:rPr>
                        <a:t> </a:t>
                      </a:r>
                      <a:r>
                        <a:rPr lang="en-US" altLang="ja-JP" sz="1800" b="1" u="none" strike="noStrike">
                          <a:solidFill>
                            <a:srgbClr val="FF0000"/>
                          </a:solidFill>
                          <a:effectLst/>
                        </a:rPr>
                        <a:t>1,944</a:t>
                      </a:r>
                      <a:endParaRPr lang="en-US" altLang="ja-JP" sz="1800" b="1" i="0" u="none" strike="noStrike">
                        <a:solidFill>
                          <a:srgbClr val="FF0000"/>
                        </a:solidFill>
                        <a:effectLst/>
                        <a:latin typeface="ＭＳ ゴシック" panose="020B0609070205080204" pitchFamily="49" charset="-128"/>
                        <a:ea typeface="ＭＳ ゴシック" panose="020B0609070205080204" pitchFamily="49" charset="-128"/>
                      </a:endParaRPr>
                    </a:p>
                  </a:txBody>
                  <a:tcPr marL="6174" marR="6174" marT="6174" marB="0" anchor="b"/>
                </a:tc>
                <a:tc>
                  <a:txBody>
                    <a:bodyPr/>
                    <a:lstStyle/>
                    <a:p>
                      <a:pPr algn="r" fontAlgn="b"/>
                      <a:r>
                        <a:rPr lang="ja-JP" altLang="en-US" sz="1800" b="1" u="none" strike="noStrike">
                          <a:solidFill>
                            <a:srgbClr val="FF0000"/>
                          </a:solidFill>
                          <a:effectLst/>
                        </a:rPr>
                        <a:t> </a:t>
                      </a:r>
                      <a:r>
                        <a:rPr lang="en-US" altLang="ja-JP" sz="1800" b="1" u="none" strike="noStrike">
                          <a:solidFill>
                            <a:srgbClr val="FF0000"/>
                          </a:solidFill>
                          <a:effectLst/>
                        </a:rPr>
                        <a:t>1,271</a:t>
                      </a:r>
                      <a:endParaRPr lang="en-US" altLang="ja-JP" sz="1800" b="1" i="0" u="none" strike="noStrike">
                        <a:solidFill>
                          <a:srgbClr val="FF0000"/>
                        </a:solidFill>
                        <a:effectLst/>
                        <a:latin typeface="ＭＳ ゴシック" panose="020B0609070205080204" pitchFamily="49" charset="-128"/>
                        <a:ea typeface="ＭＳ ゴシック" panose="020B0609070205080204" pitchFamily="49" charset="-128"/>
                      </a:endParaRPr>
                    </a:p>
                  </a:txBody>
                  <a:tcPr marL="6174" marR="6174" marT="6174" marB="0" anchor="b"/>
                </a:tc>
                <a:extLst>
                  <a:ext uri="{0D108BD9-81ED-4DB2-BD59-A6C34878D82A}">
                    <a16:rowId xmlns:a16="http://schemas.microsoft.com/office/drawing/2014/main" val="3755406892"/>
                  </a:ext>
                </a:extLst>
              </a:tr>
              <a:tr h="984949">
                <a:tc>
                  <a:txBody>
                    <a:bodyPr/>
                    <a:lstStyle/>
                    <a:p>
                      <a:pPr algn="l" fontAlgn="b"/>
                      <a:r>
                        <a:rPr lang="ja-JP" altLang="en-US" sz="1800" b="1" u="none" strike="noStrike">
                          <a:effectLst/>
                        </a:rPr>
                        <a:t>婦人用スーツ･ワンピース</a:t>
                      </a:r>
                      <a:endParaRPr lang="ja-JP" altLang="en-US" sz="1800" b="1" i="0" u="none" strike="noStrike">
                        <a:solidFill>
                          <a:srgbClr val="FF0000"/>
                        </a:solidFill>
                        <a:effectLst/>
                        <a:latin typeface="ＭＳ ゴシック" panose="020B0609070205080204" pitchFamily="49" charset="-128"/>
                        <a:ea typeface="ＭＳ ゴシック" panose="020B0609070205080204" pitchFamily="49" charset="-128"/>
                      </a:endParaRPr>
                    </a:p>
                  </a:txBody>
                  <a:tcPr marL="6174" marR="6174" marT="6174" marB="0" anchor="b"/>
                </a:tc>
                <a:tc>
                  <a:txBody>
                    <a:bodyPr/>
                    <a:lstStyle/>
                    <a:p>
                      <a:pPr algn="r" fontAlgn="b"/>
                      <a:r>
                        <a:rPr lang="ja-JP" altLang="en-US" sz="1800" b="1" u="none" strike="noStrike">
                          <a:effectLst/>
                        </a:rPr>
                        <a:t> </a:t>
                      </a:r>
                      <a:r>
                        <a:rPr lang="en-US" altLang="ja-JP" sz="1800" b="1" u="none" strike="noStrike">
                          <a:effectLst/>
                        </a:rPr>
                        <a:t>193</a:t>
                      </a:r>
                      <a:endParaRPr lang="en-US" altLang="ja-JP" sz="1800" b="1" i="0" u="none" strike="noStrike">
                        <a:solidFill>
                          <a:srgbClr val="FF0000"/>
                        </a:solidFill>
                        <a:effectLst/>
                        <a:latin typeface="ＭＳ ゴシック" panose="020B0609070205080204" pitchFamily="49" charset="-128"/>
                        <a:ea typeface="ＭＳ ゴシック" panose="020B0609070205080204" pitchFamily="49" charset="-128"/>
                      </a:endParaRPr>
                    </a:p>
                  </a:txBody>
                  <a:tcPr marL="6174" marR="6174" marT="6174" marB="0" anchor="b"/>
                </a:tc>
                <a:tc>
                  <a:txBody>
                    <a:bodyPr/>
                    <a:lstStyle/>
                    <a:p>
                      <a:pPr algn="r" fontAlgn="b"/>
                      <a:r>
                        <a:rPr lang="ja-JP" altLang="en-US" sz="1800" b="1" u="none" strike="noStrike">
                          <a:effectLst/>
                        </a:rPr>
                        <a:t> </a:t>
                      </a:r>
                      <a:r>
                        <a:rPr lang="en-US" altLang="ja-JP" sz="1800" b="1" u="none" strike="noStrike">
                          <a:effectLst/>
                        </a:rPr>
                        <a:t>163</a:t>
                      </a:r>
                      <a:endParaRPr lang="en-US" altLang="ja-JP" sz="1800" b="1" i="0" u="none" strike="noStrike">
                        <a:solidFill>
                          <a:srgbClr val="FF0000"/>
                        </a:solidFill>
                        <a:effectLst/>
                        <a:latin typeface="ＭＳ ゴシック" panose="020B0609070205080204" pitchFamily="49" charset="-128"/>
                        <a:ea typeface="ＭＳ ゴシック" panose="020B0609070205080204" pitchFamily="49" charset="-128"/>
                      </a:endParaRPr>
                    </a:p>
                  </a:txBody>
                  <a:tcPr marL="6174" marR="6174" marT="6174" marB="0" anchor="b"/>
                </a:tc>
                <a:tc>
                  <a:txBody>
                    <a:bodyPr/>
                    <a:lstStyle/>
                    <a:p>
                      <a:pPr algn="r" fontAlgn="b"/>
                      <a:r>
                        <a:rPr lang="ja-JP" altLang="en-US" sz="1800" b="1" u="none" strike="noStrike">
                          <a:effectLst/>
                        </a:rPr>
                        <a:t> </a:t>
                      </a:r>
                      <a:r>
                        <a:rPr lang="en-US" altLang="ja-JP" sz="1800" b="1" u="none" strike="noStrike">
                          <a:effectLst/>
                        </a:rPr>
                        <a:t>243</a:t>
                      </a:r>
                      <a:endParaRPr lang="en-US" altLang="ja-JP" sz="1800" b="1" i="0" u="none" strike="noStrike">
                        <a:solidFill>
                          <a:srgbClr val="FF0000"/>
                        </a:solidFill>
                        <a:effectLst/>
                        <a:latin typeface="ＭＳ ゴシック" panose="020B0609070205080204" pitchFamily="49" charset="-128"/>
                        <a:ea typeface="ＭＳ ゴシック" panose="020B0609070205080204" pitchFamily="49" charset="-128"/>
                      </a:endParaRPr>
                    </a:p>
                  </a:txBody>
                  <a:tcPr marL="6174" marR="6174" marT="6174" marB="0" anchor="b"/>
                </a:tc>
                <a:tc>
                  <a:txBody>
                    <a:bodyPr/>
                    <a:lstStyle/>
                    <a:p>
                      <a:pPr algn="r" fontAlgn="b"/>
                      <a:r>
                        <a:rPr lang="ja-JP" altLang="en-US" sz="1800" b="1" u="none" strike="noStrike">
                          <a:effectLst/>
                        </a:rPr>
                        <a:t> </a:t>
                      </a:r>
                      <a:r>
                        <a:rPr lang="en-US" altLang="ja-JP" sz="1800" b="1" u="none" strike="noStrike">
                          <a:effectLst/>
                        </a:rPr>
                        <a:t>371</a:t>
                      </a:r>
                      <a:endParaRPr lang="en-US" altLang="ja-JP" sz="1800" b="1" i="0" u="none" strike="noStrike">
                        <a:solidFill>
                          <a:srgbClr val="FF0000"/>
                        </a:solidFill>
                        <a:effectLst/>
                        <a:latin typeface="ＭＳ ゴシック" panose="020B0609070205080204" pitchFamily="49" charset="-128"/>
                        <a:ea typeface="ＭＳ ゴシック" panose="020B0609070205080204" pitchFamily="49" charset="-128"/>
                      </a:endParaRPr>
                    </a:p>
                  </a:txBody>
                  <a:tcPr marL="6174" marR="6174" marT="6174" marB="0" anchor="b"/>
                </a:tc>
                <a:tc>
                  <a:txBody>
                    <a:bodyPr/>
                    <a:lstStyle/>
                    <a:p>
                      <a:pPr algn="r" fontAlgn="b"/>
                      <a:r>
                        <a:rPr lang="ja-JP" altLang="en-US" sz="1800" b="1" u="none" strike="noStrike">
                          <a:effectLst/>
                        </a:rPr>
                        <a:t> </a:t>
                      </a:r>
                      <a:r>
                        <a:rPr lang="en-US" altLang="ja-JP" sz="1800" b="1" u="none" strike="noStrike">
                          <a:effectLst/>
                        </a:rPr>
                        <a:t>479</a:t>
                      </a:r>
                      <a:endParaRPr lang="en-US" altLang="ja-JP" sz="1800" b="1" i="0" u="none" strike="noStrike">
                        <a:solidFill>
                          <a:srgbClr val="FF0000"/>
                        </a:solidFill>
                        <a:effectLst/>
                        <a:latin typeface="ＭＳ ゴシック" panose="020B0609070205080204" pitchFamily="49" charset="-128"/>
                        <a:ea typeface="ＭＳ ゴシック" panose="020B0609070205080204" pitchFamily="49" charset="-128"/>
                      </a:endParaRPr>
                    </a:p>
                  </a:txBody>
                  <a:tcPr marL="6174" marR="6174" marT="6174" marB="0" anchor="b"/>
                </a:tc>
                <a:tc>
                  <a:txBody>
                    <a:bodyPr/>
                    <a:lstStyle/>
                    <a:p>
                      <a:pPr algn="r" fontAlgn="b"/>
                      <a:r>
                        <a:rPr lang="ja-JP" altLang="en-US" sz="1800" b="1" u="none" strike="noStrike">
                          <a:effectLst/>
                        </a:rPr>
                        <a:t> </a:t>
                      </a:r>
                      <a:r>
                        <a:rPr lang="en-US" altLang="ja-JP" sz="1800" b="1" u="none" strike="noStrike">
                          <a:effectLst/>
                        </a:rPr>
                        <a:t>345</a:t>
                      </a:r>
                      <a:endParaRPr lang="en-US" altLang="ja-JP" sz="1800" b="1" i="0" u="none" strike="noStrike">
                        <a:solidFill>
                          <a:srgbClr val="FF0000"/>
                        </a:solidFill>
                        <a:effectLst/>
                        <a:latin typeface="ＭＳ ゴシック" panose="020B0609070205080204" pitchFamily="49" charset="-128"/>
                        <a:ea typeface="ＭＳ ゴシック" panose="020B0609070205080204" pitchFamily="49" charset="-128"/>
                      </a:endParaRPr>
                    </a:p>
                  </a:txBody>
                  <a:tcPr marL="6174" marR="6174" marT="6174" marB="0" anchor="b"/>
                </a:tc>
                <a:tc>
                  <a:txBody>
                    <a:bodyPr/>
                    <a:lstStyle/>
                    <a:p>
                      <a:pPr algn="r" fontAlgn="b"/>
                      <a:r>
                        <a:rPr lang="ja-JP" altLang="en-US" sz="1800" b="1" u="none" strike="noStrike">
                          <a:effectLst/>
                        </a:rPr>
                        <a:t> </a:t>
                      </a:r>
                      <a:r>
                        <a:rPr lang="en-US" altLang="ja-JP" sz="1800" b="1" u="none" strike="noStrike">
                          <a:effectLst/>
                        </a:rPr>
                        <a:t>489</a:t>
                      </a:r>
                      <a:endParaRPr lang="en-US" altLang="ja-JP" sz="1800" b="1" i="0" u="none" strike="noStrike">
                        <a:solidFill>
                          <a:srgbClr val="FF0000"/>
                        </a:solidFill>
                        <a:effectLst/>
                        <a:latin typeface="ＭＳ ゴシック" panose="020B0609070205080204" pitchFamily="49" charset="-128"/>
                        <a:ea typeface="ＭＳ ゴシック" panose="020B0609070205080204" pitchFamily="49" charset="-128"/>
                      </a:endParaRPr>
                    </a:p>
                  </a:txBody>
                  <a:tcPr marL="6174" marR="6174" marT="6174" marB="0" anchor="b"/>
                </a:tc>
                <a:tc>
                  <a:txBody>
                    <a:bodyPr/>
                    <a:lstStyle/>
                    <a:p>
                      <a:pPr algn="r" fontAlgn="b"/>
                      <a:r>
                        <a:rPr lang="ja-JP" altLang="en-US" sz="1800" b="1" u="none" strike="noStrike">
                          <a:effectLst/>
                        </a:rPr>
                        <a:t> </a:t>
                      </a:r>
                      <a:r>
                        <a:rPr lang="en-US" altLang="ja-JP" sz="1800" b="1" u="none" strike="noStrike">
                          <a:effectLst/>
                        </a:rPr>
                        <a:t>446</a:t>
                      </a:r>
                      <a:endParaRPr lang="en-US" altLang="ja-JP" sz="1800" b="1" i="0" u="none" strike="noStrike">
                        <a:solidFill>
                          <a:srgbClr val="FF0000"/>
                        </a:solidFill>
                        <a:effectLst/>
                        <a:latin typeface="ＭＳ ゴシック" panose="020B0609070205080204" pitchFamily="49" charset="-128"/>
                        <a:ea typeface="ＭＳ ゴシック" panose="020B0609070205080204" pitchFamily="49" charset="-128"/>
                      </a:endParaRPr>
                    </a:p>
                  </a:txBody>
                  <a:tcPr marL="6174" marR="6174" marT="6174" marB="0" anchor="b"/>
                </a:tc>
                <a:tc>
                  <a:txBody>
                    <a:bodyPr/>
                    <a:lstStyle/>
                    <a:p>
                      <a:pPr algn="r" fontAlgn="b"/>
                      <a:r>
                        <a:rPr lang="ja-JP" altLang="en-US" sz="1800" b="1" u="none" strike="noStrike" dirty="0">
                          <a:effectLst/>
                        </a:rPr>
                        <a:t> </a:t>
                      </a:r>
                      <a:r>
                        <a:rPr lang="en-US" altLang="ja-JP" sz="1800" b="1" u="none" strike="noStrike" dirty="0">
                          <a:solidFill>
                            <a:srgbClr val="FF0000"/>
                          </a:solidFill>
                          <a:effectLst/>
                        </a:rPr>
                        <a:t>1,005</a:t>
                      </a:r>
                      <a:endParaRPr lang="en-US" altLang="ja-JP" sz="1800" b="1" i="0" u="none" strike="noStrike" dirty="0">
                        <a:solidFill>
                          <a:srgbClr val="FF0000"/>
                        </a:solidFill>
                        <a:effectLst/>
                        <a:latin typeface="ＭＳ ゴシック" panose="020B0609070205080204" pitchFamily="49" charset="-128"/>
                        <a:ea typeface="ＭＳ ゴシック" panose="020B0609070205080204" pitchFamily="49" charset="-128"/>
                      </a:endParaRPr>
                    </a:p>
                  </a:txBody>
                  <a:tcPr marL="6174" marR="6174" marT="6174" marB="0" anchor="b"/>
                </a:tc>
                <a:tc>
                  <a:txBody>
                    <a:bodyPr/>
                    <a:lstStyle/>
                    <a:p>
                      <a:pPr algn="r" fontAlgn="b"/>
                      <a:r>
                        <a:rPr lang="ja-JP" altLang="en-US" sz="1800" b="1" u="none" strike="noStrike">
                          <a:effectLst/>
                        </a:rPr>
                        <a:t> </a:t>
                      </a:r>
                      <a:r>
                        <a:rPr lang="en-US" altLang="ja-JP" sz="1800" b="1" u="none" strike="noStrike">
                          <a:effectLst/>
                        </a:rPr>
                        <a:t>837</a:t>
                      </a:r>
                      <a:endParaRPr lang="en-US" altLang="ja-JP" sz="1800" b="1" i="0" u="none" strike="noStrike">
                        <a:solidFill>
                          <a:srgbClr val="FF0000"/>
                        </a:solidFill>
                        <a:effectLst/>
                        <a:latin typeface="ＭＳ ゴシック" panose="020B0609070205080204" pitchFamily="49" charset="-128"/>
                        <a:ea typeface="ＭＳ ゴシック" panose="020B0609070205080204" pitchFamily="49" charset="-128"/>
                      </a:endParaRPr>
                    </a:p>
                  </a:txBody>
                  <a:tcPr marL="6174" marR="6174" marT="6174" marB="0" anchor="b"/>
                </a:tc>
                <a:tc>
                  <a:txBody>
                    <a:bodyPr/>
                    <a:lstStyle/>
                    <a:p>
                      <a:pPr algn="r" fontAlgn="b"/>
                      <a:r>
                        <a:rPr lang="ja-JP" altLang="en-US" sz="1800" b="1" u="none" strike="noStrike">
                          <a:solidFill>
                            <a:srgbClr val="FF0000"/>
                          </a:solidFill>
                          <a:effectLst/>
                        </a:rPr>
                        <a:t> </a:t>
                      </a:r>
                      <a:r>
                        <a:rPr lang="en-US" altLang="ja-JP" sz="1800" b="1" u="none" strike="noStrike">
                          <a:solidFill>
                            <a:srgbClr val="FF0000"/>
                          </a:solidFill>
                          <a:effectLst/>
                        </a:rPr>
                        <a:t>1,016</a:t>
                      </a:r>
                      <a:endParaRPr lang="en-US" altLang="ja-JP" sz="1800" b="1" i="0" u="none" strike="noStrike">
                        <a:solidFill>
                          <a:srgbClr val="FF0000"/>
                        </a:solidFill>
                        <a:effectLst/>
                        <a:latin typeface="ＭＳ ゴシック" panose="020B0609070205080204" pitchFamily="49" charset="-128"/>
                        <a:ea typeface="ＭＳ ゴシック" panose="020B0609070205080204" pitchFamily="49" charset="-128"/>
                      </a:endParaRPr>
                    </a:p>
                  </a:txBody>
                  <a:tcPr marL="6174" marR="6174" marT="6174" marB="0" anchor="b"/>
                </a:tc>
                <a:tc>
                  <a:txBody>
                    <a:bodyPr/>
                    <a:lstStyle/>
                    <a:p>
                      <a:pPr algn="r" fontAlgn="b"/>
                      <a:r>
                        <a:rPr lang="ja-JP" altLang="en-US" sz="1800" b="1" u="none" strike="noStrike" dirty="0">
                          <a:solidFill>
                            <a:srgbClr val="FF0000"/>
                          </a:solidFill>
                          <a:effectLst/>
                        </a:rPr>
                        <a:t> </a:t>
                      </a:r>
                      <a:r>
                        <a:rPr lang="en-US" altLang="ja-JP" sz="1800" b="1" u="none" strike="noStrike" dirty="0">
                          <a:solidFill>
                            <a:srgbClr val="FF0000"/>
                          </a:solidFill>
                          <a:effectLst/>
                        </a:rPr>
                        <a:t>1,343</a:t>
                      </a:r>
                      <a:endParaRPr lang="en-US" altLang="ja-JP" sz="1800" b="1" i="0" u="none" strike="noStrike" dirty="0">
                        <a:solidFill>
                          <a:srgbClr val="FF0000"/>
                        </a:solidFill>
                        <a:effectLst/>
                        <a:latin typeface="ＭＳ ゴシック" panose="020B0609070205080204" pitchFamily="49" charset="-128"/>
                        <a:ea typeface="ＭＳ ゴシック" panose="020B0609070205080204" pitchFamily="49" charset="-128"/>
                      </a:endParaRPr>
                    </a:p>
                  </a:txBody>
                  <a:tcPr marL="6174" marR="6174" marT="6174" marB="0" anchor="b"/>
                </a:tc>
                <a:tc>
                  <a:txBody>
                    <a:bodyPr/>
                    <a:lstStyle/>
                    <a:p>
                      <a:pPr algn="r" fontAlgn="b"/>
                      <a:r>
                        <a:rPr lang="ja-JP" altLang="en-US" sz="1800" b="1" u="none" strike="noStrike" dirty="0">
                          <a:solidFill>
                            <a:srgbClr val="FF0000"/>
                          </a:solidFill>
                          <a:effectLst/>
                        </a:rPr>
                        <a:t> </a:t>
                      </a:r>
                      <a:r>
                        <a:rPr lang="en-US" altLang="ja-JP" sz="1800" b="1" u="none" strike="noStrike" dirty="0">
                          <a:solidFill>
                            <a:srgbClr val="FF0000"/>
                          </a:solidFill>
                          <a:effectLst/>
                        </a:rPr>
                        <a:t>4,169</a:t>
                      </a:r>
                      <a:endParaRPr lang="en-US" altLang="ja-JP" sz="1800" b="1" i="0" u="none" strike="noStrike" dirty="0">
                        <a:solidFill>
                          <a:srgbClr val="FF0000"/>
                        </a:solidFill>
                        <a:effectLst/>
                        <a:latin typeface="ＭＳ ゴシック" panose="020B0609070205080204" pitchFamily="49" charset="-128"/>
                        <a:ea typeface="ＭＳ ゴシック" panose="020B0609070205080204" pitchFamily="49" charset="-128"/>
                      </a:endParaRPr>
                    </a:p>
                  </a:txBody>
                  <a:tcPr marL="6174" marR="6174" marT="6174" marB="0" anchor="b"/>
                </a:tc>
                <a:extLst>
                  <a:ext uri="{0D108BD9-81ED-4DB2-BD59-A6C34878D82A}">
                    <a16:rowId xmlns:a16="http://schemas.microsoft.com/office/drawing/2014/main" val="524787840"/>
                  </a:ext>
                </a:extLst>
              </a:tr>
              <a:tr h="805870">
                <a:tc>
                  <a:txBody>
                    <a:bodyPr/>
                    <a:lstStyle/>
                    <a:p>
                      <a:pPr algn="l" fontAlgn="b"/>
                      <a:r>
                        <a:rPr lang="ja-JP" altLang="en-US" sz="1800" b="1" u="none" strike="noStrike">
                          <a:effectLst/>
                        </a:rPr>
                        <a:t>和服</a:t>
                      </a:r>
                      <a:endParaRPr lang="ja-JP" altLang="en-US" sz="1800" b="1"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174" marR="6174" marT="6174" marB="0" anchor="b"/>
                </a:tc>
                <a:tc>
                  <a:txBody>
                    <a:bodyPr/>
                    <a:lstStyle/>
                    <a:p>
                      <a:pPr algn="r" fontAlgn="b"/>
                      <a:r>
                        <a:rPr lang="ja-JP" altLang="en-US" sz="1800" b="1" u="none" strike="noStrike" dirty="0">
                          <a:effectLst/>
                        </a:rPr>
                        <a:t> </a:t>
                      </a:r>
                      <a:r>
                        <a:rPr lang="en-US" altLang="ja-JP" sz="1800" b="1" u="none" strike="noStrike" dirty="0">
                          <a:effectLst/>
                        </a:rPr>
                        <a:t>228</a:t>
                      </a:r>
                      <a:endParaRPr lang="en-US" altLang="ja-JP" sz="1800" b="1"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174" marR="6174" marT="6174" marB="0" anchor="b"/>
                </a:tc>
                <a:tc>
                  <a:txBody>
                    <a:bodyPr/>
                    <a:lstStyle/>
                    <a:p>
                      <a:pPr algn="r" fontAlgn="b"/>
                      <a:r>
                        <a:rPr lang="ja-JP" altLang="en-US" sz="1800" b="1" u="none" strike="noStrike" dirty="0">
                          <a:effectLst/>
                        </a:rPr>
                        <a:t> </a:t>
                      </a:r>
                      <a:r>
                        <a:rPr lang="en-US" altLang="ja-JP" sz="1800" b="1" u="none" strike="noStrike" dirty="0">
                          <a:effectLst/>
                        </a:rPr>
                        <a:t>63</a:t>
                      </a:r>
                      <a:endParaRPr lang="en-US" altLang="ja-JP" sz="1800" b="1"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174" marR="6174" marT="6174" marB="0" anchor="b"/>
                </a:tc>
                <a:tc>
                  <a:txBody>
                    <a:bodyPr/>
                    <a:lstStyle/>
                    <a:p>
                      <a:pPr algn="r" fontAlgn="b"/>
                      <a:r>
                        <a:rPr lang="ja-JP" altLang="en-US" sz="1800" b="1" u="none" strike="noStrike">
                          <a:effectLst/>
                        </a:rPr>
                        <a:t> </a:t>
                      </a:r>
                      <a:r>
                        <a:rPr lang="en-US" altLang="ja-JP" sz="1800" b="1" u="none" strike="noStrike">
                          <a:effectLst/>
                        </a:rPr>
                        <a:t>75</a:t>
                      </a:r>
                      <a:endParaRPr lang="en-US" altLang="ja-JP" sz="1800" b="1"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174" marR="6174" marT="6174" marB="0" anchor="b"/>
                </a:tc>
                <a:tc>
                  <a:txBody>
                    <a:bodyPr/>
                    <a:lstStyle/>
                    <a:p>
                      <a:pPr algn="r" fontAlgn="b"/>
                      <a:r>
                        <a:rPr lang="ja-JP" altLang="en-US" sz="1800" b="1" u="none" strike="noStrike">
                          <a:effectLst/>
                        </a:rPr>
                        <a:t> </a:t>
                      </a:r>
                      <a:r>
                        <a:rPr lang="en-US" altLang="ja-JP" sz="1800" b="1" u="none" strike="noStrike">
                          <a:effectLst/>
                        </a:rPr>
                        <a:t>137</a:t>
                      </a:r>
                      <a:endParaRPr lang="en-US" altLang="ja-JP" sz="1800" b="1"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174" marR="6174" marT="6174" marB="0" anchor="b"/>
                </a:tc>
                <a:tc>
                  <a:txBody>
                    <a:bodyPr/>
                    <a:lstStyle/>
                    <a:p>
                      <a:pPr algn="r" fontAlgn="b"/>
                      <a:r>
                        <a:rPr lang="ja-JP" altLang="en-US" sz="1800" b="1" u="none" strike="noStrike">
                          <a:effectLst/>
                        </a:rPr>
                        <a:t> </a:t>
                      </a:r>
                      <a:r>
                        <a:rPr lang="en-US" altLang="ja-JP" sz="1800" b="1" u="none" strike="noStrike">
                          <a:effectLst/>
                        </a:rPr>
                        <a:t>184</a:t>
                      </a:r>
                      <a:endParaRPr lang="en-US" altLang="ja-JP" sz="1800" b="1"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174" marR="6174" marT="6174" marB="0" anchor="b"/>
                </a:tc>
                <a:tc>
                  <a:txBody>
                    <a:bodyPr/>
                    <a:lstStyle/>
                    <a:p>
                      <a:pPr algn="r" fontAlgn="b"/>
                      <a:r>
                        <a:rPr lang="ja-JP" altLang="en-US" sz="1800" b="1" u="none" strike="noStrike">
                          <a:effectLst/>
                        </a:rPr>
                        <a:t> </a:t>
                      </a:r>
                      <a:r>
                        <a:rPr lang="en-US" altLang="ja-JP" sz="1800" b="1" u="none" strike="noStrike">
                          <a:effectLst/>
                        </a:rPr>
                        <a:t>373</a:t>
                      </a:r>
                      <a:endParaRPr lang="en-US" altLang="ja-JP" sz="1800" b="1"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174" marR="6174" marT="6174" marB="0" anchor="b"/>
                </a:tc>
                <a:tc>
                  <a:txBody>
                    <a:bodyPr/>
                    <a:lstStyle/>
                    <a:p>
                      <a:pPr algn="r" fontAlgn="b"/>
                      <a:r>
                        <a:rPr lang="ja-JP" altLang="en-US" sz="1800" b="1" u="none" strike="noStrike">
                          <a:effectLst/>
                        </a:rPr>
                        <a:t> </a:t>
                      </a:r>
                      <a:r>
                        <a:rPr lang="en-US" altLang="ja-JP" sz="1800" b="1" u="none" strike="noStrike">
                          <a:effectLst/>
                        </a:rPr>
                        <a:t>32</a:t>
                      </a:r>
                      <a:endParaRPr lang="en-US" altLang="ja-JP" sz="1800" b="1"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174" marR="6174" marT="6174" marB="0" anchor="b"/>
                </a:tc>
                <a:tc>
                  <a:txBody>
                    <a:bodyPr/>
                    <a:lstStyle/>
                    <a:p>
                      <a:pPr algn="r" fontAlgn="b"/>
                      <a:r>
                        <a:rPr lang="ja-JP" altLang="en-US" sz="1800" b="1" u="none" strike="noStrike" dirty="0">
                          <a:effectLst/>
                        </a:rPr>
                        <a:t> </a:t>
                      </a:r>
                      <a:r>
                        <a:rPr lang="en-US" altLang="ja-JP" sz="1800" b="1" u="none" strike="noStrike" dirty="0">
                          <a:effectLst/>
                        </a:rPr>
                        <a:t>392</a:t>
                      </a:r>
                      <a:endParaRPr lang="en-US" altLang="ja-JP" sz="1800" b="1"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174" marR="6174" marT="6174" marB="0" anchor="b"/>
                </a:tc>
                <a:tc>
                  <a:txBody>
                    <a:bodyPr/>
                    <a:lstStyle/>
                    <a:p>
                      <a:pPr algn="r" fontAlgn="b"/>
                      <a:r>
                        <a:rPr lang="ja-JP" altLang="en-US" sz="1800" b="1" u="none" strike="noStrike">
                          <a:effectLst/>
                        </a:rPr>
                        <a:t> </a:t>
                      </a:r>
                      <a:r>
                        <a:rPr lang="en-US" altLang="ja-JP" sz="1800" b="1" u="none" strike="noStrike">
                          <a:effectLst/>
                        </a:rPr>
                        <a:t>9</a:t>
                      </a:r>
                      <a:endParaRPr lang="en-US" altLang="ja-JP" sz="1800" b="1"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174" marR="6174" marT="6174" marB="0" anchor="b"/>
                </a:tc>
                <a:tc>
                  <a:txBody>
                    <a:bodyPr/>
                    <a:lstStyle/>
                    <a:p>
                      <a:pPr algn="r" fontAlgn="b"/>
                      <a:r>
                        <a:rPr lang="ja-JP" altLang="en-US" sz="1800" b="1" u="none" strike="noStrike">
                          <a:effectLst/>
                        </a:rPr>
                        <a:t> </a:t>
                      </a:r>
                      <a:r>
                        <a:rPr lang="en-US" altLang="ja-JP" sz="1800" b="1" u="none" strike="noStrike">
                          <a:effectLst/>
                        </a:rPr>
                        <a:t>970</a:t>
                      </a:r>
                      <a:endParaRPr lang="en-US" altLang="ja-JP" sz="1800" b="1"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174" marR="6174" marT="6174" marB="0" anchor="b"/>
                </a:tc>
                <a:tc>
                  <a:txBody>
                    <a:bodyPr/>
                    <a:lstStyle/>
                    <a:p>
                      <a:pPr algn="r" fontAlgn="b"/>
                      <a:r>
                        <a:rPr lang="ja-JP" altLang="en-US" sz="1800" b="1" u="none" strike="noStrike">
                          <a:effectLst/>
                        </a:rPr>
                        <a:t> </a:t>
                      </a:r>
                      <a:r>
                        <a:rPr lang="en-US" altLang="ja-JP" sz="1800" b="1" u="none" strike="noStrike">
                          <a:effectLst/>
                        </a:rPr>
                        <a:t>761</a:t>
                      </a:r>
                      <a:endParaRPr lang="en-US" altLang="ja-JP" sz="1800" b="1"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174" marR="6174" marT="6174" marB="0" anchor="b"/>
                </a:tc>
                <a:tc>
                  <a:txBody>
                    <a:bodyPr/>
                    <a:lstStyle/>
                    <a:p>
                      <a:pPr algn="r" fontAlgn="b"/>
                      <a:r>
                        <a:rPr lang="ja-JP" altLang="en-US" sz="1800" b="1" u="none" strike="noStrike">
                          <a:effectLst/>
                        </a:rPr>
                        <a:t> </a:t>
                      </a:r>
                      <a:r>
                        <a:rPr lang="en-US" altLang="ja-JP" sz="1800" b="1" u="none" strike="noStrike">
                          <a:effectLst/>
                        </a:rPr>
                        <a:t>43</a:t>
                      </a:r>
                      <a:endParaRPr lang="en-US" altLang="ja-JP" sz="1800" b="1"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174" marR="6174" marT="6174" marB="0" anchor="b"/>
                </a:tc>
                <a:tc>
                  <a:txBody>
                    <a:bodyPr/>
                    <a:lstStyle/>
                    <a:p>
                      <a:pPr algn="r" fontAlgn="b"/>
                      <a:r>
                        <a:rPr lang="ja-JP" altLang="en-US" sz="1800" b="1" u="none" strike="noStrike" dirty="0">
                          <a:effectLst/>
                        </a:rPr>
                        <a:t> </a:t>
                      </a:r>
                      <a:r>
                        <a:rPr lang="en-US" altLang="ja-JP" sz="1800" b="1" u="none" strike="noStrike" dirty="0">
                          <a:effectLst/>
                        </a:rPr>
                        <a:t>560</a:t>
                      </a:r>
                      <a:endParaRPr lang="en-US" altLang="ja-JP" sz="1800" b="1"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174" marR="6174" marT="6174" marB="0" anchor="b"/>
                </a:tc>
                <a:extLst>
                  <a:ext uri="{0D108BD9-81ED-4DB2-BD59-A6C34878D82A}">
                    <a16:rowId xmlns:a16="http://schemas.microsoft.com/office/drawing/2014/main" val="583005403"/>
                  </a:ext>
                </a:extLst>
              </a:tr>
            </a:tbl>
          </a:graphicData>
        </a:graphic>
      </p:graphicFrame>
      <p:sp>
        <p:nvSpPr>
          <p:cNvPr id="3" name="正方形/長方形 2">
            <a:extLst>
              <a:ext uri="{FF2B5EF4-FFF2-40B4-BE49-F238E27FC236}">
                <a16:creationId xmlns:a16="http://schemas.microsoft.com/office/drawing/2014/main" id="{D39FFCB9-A961-4B72-85E1-F015353FACA5}"/>
              </a:ext>
            </a:extLst>
          </p:cNvPr>
          <p:cNvSpPr/>
          <p:nvPr/>
        </p:nvSpPr>
        <p:spPr>
          <a:xfrm>
            <a:off x="24714" y="123568"/>
            <a:ext cx="11788345" cy="106268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t>リアル店舗</a:t>
            </a:r>
            <a:r>
              <a:rPr kumimoji="1" lang="en-US" altLang="ja-JP" dirty="0"/>
              <a:t>?</a:t>
            </a:r>
          </a:p>
          <a:p>
            <a:pPr algn="ctr"/>
            <a:r>
              <a:rPr kumimoji="1" lang="ja-JP" altLang="en-US" dirty="0"/>
              <a:t>年間収入階級別特定の財（商品）・サービスの１世帯当たり１か月間の支出（二人以上の世帯）</a:t>
            </a:r>
            <a:r>
              <a:rPr kumimoji="1" lang="en-US" altLang="ja-JP" dirty="0"/>
              <a:t>2021</a:t>
            </a:r>
            <a:r>
              <a:rPr kumimoji="1" lang="ja-JP" altLang="en-US" dirty="0"/>
              <a:t>年</a:t>
            </a:r>
            <a:r>
              <a:rPr kumimoji="1" lang="en-US" altLang="ja-JP" dirty="0"/>
              <a:t>6</a:t>
            </a:r>
            <a:r>
              <a:rPr kumimoji="1" lang="ja-JP" altLang="en-US" dirty="0"/>
              <a:t>月</a:t>
            </a:r>
          </a:p>
        </p:txBody>
      </p:sp>
      <p:sp>
        <p:nvSpPr>
          <p:cNvPr id="4" name="正方形/長方形 3">
            <a:extLst>
              <a:ext uri="{FF2B5EF4-FFF2-40B4-BE49-F238E27FC236}">
                <a16:creationId xmlns:a16="http://schemas.microsoft.com/office/drawing/2014/main" id="{A9C5F1E5-1A1E-48E6-848B-52F0D018C11C}"/>
              </a:ext>
            </a:extLst>
          </p:cNvPr>
          <p:cNvSpPr/>
          <p:nvPr/>
        </p:nvSpPr>
        <p:spPr>
          <a:xfrm>
            <a:off x="148282" y="5548184"/>
            <a:ext cx="11788345" cy="117389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b="1" dirty="0">
                <a:latin typeface="+mn-ea"/>
              </a:rPr>
              <a:t>女性は年収</a:t>
            </a:r>
            <a:r>
              <a:rPr kumimoji="1" lang="en-US" altLang="ja-JP" b="1" dirty="0">
                <a:latin typeface="+mn-ea"/>
              </a:rPr>
              <a:t>2000</a:t>
            </a:r>
            <a:r>
              <a:rPr kumimoji="1" lang="ja-JP" altLang="en-US" b="1" dirty="0">
                <a:latin typeface="+mn-ea"/>
              </a:rPr>
              <a:t>万円以上でそれ以下の年収の層の</a:t>
            </a:r>
            <a:r>
              <a:rPr kumimoji="1" lang="en-US" altLang="ja-JP" b="1" dirty="0">
                <a:latin typeface="+mn-ea"/>
              </a:rPr>
              <a:t>4</a:t>
            </a:r>
            <a:r>
              <a:rPr kumimoji="1" lang="ja-JP" altLang="en-US" b="1" dirty="0">
                <a:latin typeface="+mn-ea"/>
              </a:rPr>
              <a:t>倍近くに増加。</a:t>
            </a:r>
            <a:endParaRPr kumimoji="1" lang="en-US" altLang="ja-JP" b="1" dirty="0">
              <a:latin typeface="+mn-ea"/>
            </a:endParaRPr>
          </a:p>
          <a:p>
            <a:pPr algn="ctr"/>
            <a:r>
              <a:rPr kumimoji="1" lang="ja-JP" altLang="en-US" b="1" dirty="0">
                <a:latin typeface="+mn-ea"/>
              </a:rPr>
              <a:t>男性は</a:t>
            </a:r>
            <a:r>
              <a:rPr kumimoji="1" lang="en-US" altLang="ja-JP" b="1" dirty="0">
                <a:latin typeface="+mn-ea"/>
              </a:rPr>
              <a:t>1250</a:t>
            </a:r>
            <a:r>
              <a:rPr kumimoji="1" lang="ja-JP" altLang="en-US" b="1" dirty="0">
                <a:latin typeface="+mn-ea"/>
              </a:rPr>
              <a:t>万円～</a:t>
            </a:r>
            <a:r>
              <a:rPr kumimoji="1" lang="en-US" altLang="ja-JP" b="1" dirty="0">
                <a:latin typeface="+mn-ea"/>
              </a:rPr>
              <a:t>2000</a:t>
            </a:r>
            <a:r>
              <a:rPr kumimoji="1" lang="ja-JP" altLang="en-US" b="1" dirty="0">
                <a:latin typeface="+mn-ea"/>
              </a:rPr>
              <a:t>万円で増加するが</a:t>
            </a:r>
            <a:r>
              <a:rPr kumimoji="1" lang="en-US" altLang="ja-JP" b="1" dirty="0">
                <a:latin typeface="+mn-ea"/>
              </a:rPr>
              <a:t>2000</a:t>
            </a:r>
            <a:r>
              <a:rPr kumimoji="1" lang="ja-JP" altLang="en-US" b="1" dirty="0">
                <a:latin typeface="+mn-ea"/>
              </a:rPr>
              <a:t>万円以上で半分に減少。</a:t>
            </a:r>
            <a:endParaRPr kumimoji="1" lang="en-US" altLang="ja-JP" b="1" dirty="0">
              <a:latin typeface="+mn-ea"/>
            </a:endParaRPr>
          </a:p>
          <a:p>
            <a:pPr algn="ctr"/>
            <a:r>
              <a:rPr kumimoji="1" lang="ja-JP" altLang="en-US" b="1" dirty="0">
                <a:latin typeface="+mn-ea"/>
              </a:rPr>
              <a:t>女性は年収</a:t>
            </a:r>
            <a:r>
              <a:rPr kumimoji="1" lang="en-US" altLang="ja-JP" b="1" dirty="0">
                <a:latin typeface="+mn-ea"/>
              </a:rPr>
              <a:t>900</a:t>
            </a:r>
            <a:r>
              <a:rPr kumimoji="1" lang="ja-JP" altLang="en-US" b="1" dirty="0">
                <a:latin typeface="+mn-ea"/>
              </a:rPr>
              <a:t>万円から増加、男性は</a:t>
            </a:r>
            <a:r>
              <a:rPr kumimoji="1" lang="en-US" altLang="ja-JP" b="1" dirty="0">
                <a:latin typeface="+mn-ea"/>
              </a:rPr>
              <a:t>1250</a:t>
            </a:r>
            <a:r>
              <a:rPr kumimoji="1" lang="ja-JP" altLang="en-US" b="1" dirty="0">
                <a:latin typeface="+mn-ea"/>
              </a:rPr>
              <a:t>万円から</a:t>
            </a:r>
            <a:r>
              <a:rPr kumimoji="1" lang="ja-JP" altLang="en-US" dirty="0"/>
              <a:t>。</a:t>
            </a:r>
            <a:endParaRPr kumimoji="1" lang="en-US" altLang="ja-JP" dirty="0"/>
          </a:p>
          <a:p>
            <a:pPr algn="ctr"/>
            <a:endParaRPr kumimoji="1" lang="ja-JP" altLang="en-US" dirty="0"/>
          </a:p>
        </p:txBody>
      </p:sp>
    </p:spTree>
    <p:extLst>
      <p:ext uri="{BB962C8B-B14F-4D97-AF65-F5344CB8AC3E}">
        <p14:creationId xmlns:p14="http://schemas.microsoft.com/office/powerpoint/2010/main" val="410486878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F44339E0-7159-4002-87DC-D05A164145B4}"/>
              </a:ext>
            </a:extLst>
          </p:cNvPr>
          <p:cNvGraphicFramePr>
            <a:graphicFrameLocks noGrp="1"/>
          </p:cNvGraphicFramePr>
          <p:nvPr>
            <p:extLst>
              <p:ext uri="{D42A27DB-BD31-4B8C-83A1-F6EECF244321}">
                <p14:modId xmlns:p14="http://schemas.microsoft.com/office/powerpoint/2010/main" val="1201834438"/>
              </p:ext>
            </p:extLst>
          </p:nvPr>
        </p:nvGraphicFramePr>
        <p:xfrm>
          <a:off x="45303" y="840259"/>
          <a:ext cx="12101385" cy="4333801"/>
        </p:xfrm>
        <a:graphic>
          <a:graphicData uri="http://schemas.openxmlformats.org/drawingml/2006/table">
            <a:tbl>
              <a:tblPr>
                <a:tableStyleId>{5C22544A-7EE6-4342-B048-85BDC9FD1C3A}</a:tableStyleId>
              </a:tblPr>
              <a:tblGrid>
                <a:gridCol w="3062586">
                  <a:extLst>
                    <a:ext uri="{9D8B030D-6E8A-4147-A177-3AD203B41FA5}">
                      <a16:colId xmlns:a16="http://schemas.microsoft.com/office/drawing/2014/main" val="1516947566"/>
                    </a:ext>
                  </a:extLst>
                </a:gridCol>
                <a:gridCol w="744702">
                  <a:extLst>
                    <a:ext uri="{9D8B030D-6E8A-4147-A177-3AD203B41FA5}">
                      <a16:colId xmlns:a16="http://schemas.microsoft.com/office/drawing/2014/main" val="2532291383"/>
                    </a:ext>
                  </a:extLst>
                </a:gridCol>
                <a:gridCol w="670230">
                  <a:extLst>
                    <a:ext uri="{9D8B030D-6E8A-4147-A177-3AD203B41FA5}">
                      <a16:colId xmlns:a16="http://schemas.microsoft.com/office/drawing/2014/main" val="1743130755"/>
                    </a:ext>
                  </a:extLst>
                </a:gridCol>
                <a:gridCol w="670230">
                  <a:extLst>
                    <a:ext uri="{9D8B030D-6E8A-4147-A177-3AD203B41FA5}">
                      <a16:colId xmlns:a16="http://schemas.microsoft.com/office/drawing/2014/main" val="2783599299"/>
                    </a:ext>
                  </a:extLst>
                </a:gridCol>
                <a:gridCol w="670230">
                  <a:extLst>
                    <a:ext uri="{9D8B030D-6E8A-4147-A177-3AD203B41FA5}">
                      <a16:colId xmlns:a16="http://schemas.microsoft.com/office/drawing/2014/main" val="3793963514"/>
                    </a:ext>
                  </a:extLst>
                </a:gridCol>
                <a:gridCol w="670230">
                  <a:extLst>
                    <a:ext uri="{9D8B030D-6E8A-4147-A177-3AD203B41FA5}">
                      <a16:colId xmlns:a16="http://schemas.microsoft.com/office/drawing/2014/main" val="3841685668"/>
                    </a:ext>
                  </a:extLst>
                </a:gridCol>
                <a:gridCol w="670230">
                  <a:extLst>
                    <a:ext uri="{9D8B030D-6E8A-4147-A177-3AD203B41FA5}">
                      <a16:colId xmlns:a16="http://schemas.microsoft.com/office/drawing/2014/main" val="2796778146"/>
                    </a:ext>
                  </a:extLst>
                </a:gridCol>
                <a:gridCol w="670230">
                  <a:extLst>
                    <a:ext uri="{9D8B030D-6E8A-4147-A177-3AD203B41FA5}">
                      <a16:colId xmlns:a16="http://schemas.microsoft.com/office/drawing/2014/main" val="2000529646"/>
                    </a:ext>
                  </a:extLst>
                </a:gridCol>
                <a:gridCol w="670230">
                  <a:extLst>
                    <a:ext uri="{9D8B030D-6E8A-4147-A177-3AD203B41FA5}">
                      <a16:colId xmlns:a16="http://schemas.microsoft.com/office/drawing/2014/main" val="3973391068"/>
                    </a:ext>
                  </a:extLst>
                </a:gridCol>
                <a:gridCol w="670230">
                  <a:extLst>
                    <a:ext uri="{9D8B030D-6E8A-4147-A177-3AD203B41FA5}">
                      <a16:colId xmlns:a16="http://schemas.microsoft.com/office/drawing/2014/main" val="1752200032"/>
                    </a:ext>
                  </a:extLst>
                </a:gridCol>
                <a:gridCol w="670230">
                  <a:extLst>
                    <a:ext uri="{9D8B030D-6E8A-4147-A177-3AD203B41FA5}">
                      <a16:colId xmlns:a16="http://schemas.microsoft.com/office/drawing/2014/main" val="2668230571"/>
                    </a:ext>
                  </a:extLst>
                </a:gridCol>
                <a:gridCol w="670230">
                  <a:extLst>
                    <a:ext uri="{9D8B030D-6E8A-4147-A177-3AD203B41FA5}">
                      <a16:colId xmlns:a16="http://schemas.microsoft.com/office/drawing/2014/main" val="2641468467"/>
                    </a:ext>
                  </a:extLst>
                </a:gridCol>
                <a:gridCol w="670230">
                  <a:extLst>
                    <a:ext uri="{9D8B030D-6E8A-4147-A177-3AD203B41FA5}">
                      <a16:colId xmlns:a16="http://schemas.microsoft.com/office/drawing/2014/main" val="341922442"/>
                    </a:ext>
                  </a:extLst>
                </a:gridCol>
                <a:gridCol w="921567">
                  <a:extLst>
                    <a:ext uri="{9D8B030D-6E8A-4147-A177-3AD203B41FA5}">
                      <a16:colId xmlns:a16="http://schemas.microsoft.com/office/drawing/2014/main" val="355350293"/>
                    </a:ext>
                  </a:extLst>
                </a:gridCol>
              </a:tblGrid>
              <a:tr h="1800347">
                <a:tc>
                  <a:txBody>
                    <a:bodyPr/>
                    <a:lstStyle/>
                    <a:p>
                      <a:pPr algn="l" fontAlgn="ctr"/>
                      <a:r>
                        <a:rPr lang="ja-JP" altLang="en-US" sz="2000" b="1" u="none" strike="noStrike" dirty="0">
                          <a:effectLst/>
                          <a:latin typeface="ＭＳ Ｐゴシック" panose="020B0600070205080204" pitchFamily="50" charset="-128"/>
                          <a:ea typeface="ＭＳ Ｐゴシック" panose="020B0600070205080204" pitchFamily="50" charset="-128"/>
                        </a:rPr>
                        <a:t>項目</a:t>
                      </a:r>
                      <a:endParaRPr lang="ja-JP" altLang="en-US" sz="2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174" marR="6174" marT="6174" marB="0" anchor="ctr"/>
                </a:tc>
                <a:tc>
                  <a:txBody>
                    <a:bodyPr/>
                    <a:lstStyle/>
                    <a:p>
                      <a:pPr algn="ctr" fontAlgn="ctr"/>
                      <a:r>
                        <a:rPr lang="en-US" altLang="ja-JP" sz="2000" b="1" u="none" strike="noStrike">
                          <a:effectLst/>
                          <a:latin typeface="ＭＳ Ｐゴシック" panose="020B0600070205080204" pitchFamily="50" charset="-128"/>
                          <a:ea typeface="ＭＳ Ｐゴシック" panose="020B0600070205080204" pitchFamily="50" charset="-128"/>
                        </a:rPr>
                        <a:t>200</a:t>
                      </a:r>
                      <a:r>
                        <a:rPr lang="ja-JP" altLang="en-US" sz="2000" b="1" u="none" strike="noStrike">
                          <a:effectLst/>
                          <a:latin typeface="ＭＳ Ｐゴシック" panose="020B0600070205080204" pitchFamily="50" charset="-128"/>
                          <a:ea typeface="ＭＳ Ｐゴシック" panose="020B0600070205080204" pitchFamily="50" charset="-128"/>
                        </a:rPr>
                        <a:t>万円未満</a:t>
                      </a:r>
                      <a:endParaRPr lang="ja-JP" altLang="en-US" sz="20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74" marR="6174" marT="6174" marB="0" anchor="ctr"/>
                </a:tc>
                <a:tc>
                  <a:txBody>
                    <a:bodyPr/>
                    <a:lstStyle/>
                    <a:p>
                      <a:pPr algn="ctr" fontAlgn="ctr"/>
                      <a:r>
                        <a:rPr lang="en-US" altLang="ja-JP" sz="2000" b="1" u="none" strike="noStrike">
                          <a:effectLst/>
                          <a:latin typeface="ＭＳ Ｐゴシック" panose="020B0600070205080204" pitchFamily="50" charset="-128"/>
                          <a:ea typeface="ＭＳ Ｐゴシック" panose="020B0600070205080204" pitchFamily="50" charset="-128"/>
                        </a:rPr>
                        <a:t>200</a:t>
                      </a:r>
                      <a:r>
                        <a:rPr lang="ja-JP" altLang="en-US" sz="2000" b="1" u="none" strike="noStrike">
                          <a:effectLst/>
                          <a:latin typeface="ＭＳ Ｐゴシック" panose="020B0600070205080204" pitchFamily="50" charset="-128"/>
                          <a:ea typeface="ＭＳ Ｐゴシック" panose="020B0600070205080204" pitchFamily="50" charset="-128"/>
                        </a:rPr>
                        <a:t>～</a:t>
                      </a:r>
                      <a:r>
                        <a:rPr lang="en-US" altLang="ja-JP" sz="2000" b="1" u="none" strike="noStrike">
                          <a:effectLst/>
                          <a:latin typeface="ＭＳ Ｐゴシック" panose="020B0600070205080204" pitchFamily="50" charset="-128"/>
                          <a:ea typeface="ＭＳ Ｐゴシック" panose="020B0600070205080204" pitchFamily="50" charset="-128"/>
                        </a:rPr>
                        <a:t>300</a:t>
                      </a:r>
                      <a:r>
                        <a:rPr lang="ja-JP" altLang="en-US" sz="2000" b="1" u="none" strike="noStrike">
                          <a:effectLst/>
                          <a:latin typeface="ＭＳ Ｐゴシック" panose="020B0600070205080204" pitchFamily="50" charset="-128"/>
                          <a:ea typeface="ＭＳ Ｐゴシック" panose="020B0600070205080204" pitchFamily="50" charset="-128"/>
                        </a:rPr>
                        <a:t>万円</a:t>
                      </a:r>
                      <a:endParaRPr lang="ja-JP" altLang="en-US" sz="20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74" marR="6174" marT="6174" marB="0" anchor="ctr"/>
                </a:tc>
                <a:tc>
                  <a:txBody>
                    <a:bodyPr/>
                    <a:lstStyle/>
                    <a:p>
                      <a:pPr algn="ctr" fontAlgn="ctr"/>
                      <a:r>
                        <a:rPr lang="en-US" altLang="ja-JP" sz="2000" b="1" u="none" strike="noStrike">
                          <a:effectLst/>
                          <a:latin typeface="ＭＳ Ｐゴシック" panose="020B0600070205080204" pitchFamily="50" charset="-128"/>
                          <a:ea typeface="ＭＳ Ｐゴシック" panose="020B0600070205080204" pitchFamily="50" charset="-128"/>
                        </a:rPr>
                        <a:t>300</a:t>
                      </a:r>
                      <a:r>
                        <a:rPr lang="ja-JP" altLang="en-US" sz="2000" b="1" u="none" strike="noStrike">
                          <a:effectLst/>
                          <a:latin typeface="ＭＳ Ｐゴシック" panose="020B0600070205080204" pitchFamily="50" charset="-128"/>
                          <a:ea typeface="ＭＳ Ｐゴシック" panose="020B0600070205080204" pitchFamily="50" charset="-128"/>
                        </a:rPr>
                        <a:t>～</a:t>
                      </a:r>
                      <a:r>
                        <a:rPr lang="en-US" altLang="ja-JP" sz="2000" b="1" u="none" strike="noStrike">
                          <a:effectLst/>
                          <a:latin typeface="ＭＳ Ｐゴシック" panose="020B0600070205080204" pitchFamily="50" charset="-128"/>
                          <a:ea typeface="ＭＳ Ｐゴシック" panose="020B0600070205080204" pitchFamily="50" charset="-128"/>
                        </a:rPr>
                        <a:t>400</a:t>
                      </a:r>
                      <a:r>
                        <a:rPr lang="ja-JP" altLang="en-US" sz="2000" b="1" u="none" strike="noStrike">
                          <a:effectLst/>
                          <a:latin typeface="ＭＳ Ｐゴシック" panose="020B0600070205080204" pitchFamily="50" charset="-128"/>
                          <a:ea typeface="ＭＳ Ｐゴシック" panose="020B0600070205080204" pitchFamily="50" charset="-128"/>
                        </a:rPr>
                        <a:t>万円</a:t>
                      </a:r>
                      <a:endParaRPr lang="ja-JP" altLang="en-US" sz="20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74" marR="6174" marT="6174" marB="0" anchor="ctr"/>
                </a:tc>
                <a:tc>
                  <a:txBody>
                    <a:bodyPr/>
                    <a:lstStyle/>
                    <a:p>
                      <a:pPr algn="ctr" fontAlgn="ctr"/>
                      <a:r>
                        <a:rPr lang="en-US" altLang="ja-JP" sz="2000" b="1" u="none" strike="noStrike">
                          <a:effectLst/>
                          <a:latin typeface="ＭＳ Ｐゴシック" panose="020B0600070205080204" pitchFamily="50" charset="-128"/>
                          <a:ea typeface="ＭＳ Ｐゴシック" panose="020B0600070205080204" pitchFamily="50" charset="-128"/>
                        </a:rPr>
                        <a:t>400</a:t>
                      </a:r>
                      <a:r>
                        <a:rPr lang="ja-JP" altLang="en-US" sz="2000" b="1" u="none" strike="noStrike">
                          <a:effectLst/>
                          <a:latin typeface="ＭＳ Ｐゴシック" panose="020B0600070205080204" pitchFamily="50" charset="-128"/>
                          <a:ea typeface="ＭＳ Ｐゴシック" panose="020B0600070205080204" pitchFamily="50" charset="-128"/>
                        </a:rPr>
                        <a:t>～</a:t>
                      </a:r>
                      <a:r>
                        <a:rPr lang="en-US" altLang="ja-JP" sz="2000" b="1" u="none" strike="noStrike">
                          <a:effectLst/>
                          <a:latin typeface="ＭＳ Ｐゴシック" panose="020B0600070205080204" pitchFamily="50" charset="-128"/>
                          <a:ea typeface="ＭＳ Ｐゴシック" panose="020B0600070205080204" pitchFamily="50" charset="-128"/>
                        </a:rPr>
                        <a:t>500</a:t>
                      </a:r>
                      <a:r>
                        <a:rPr lang="ja-JP" altLang="en-US" sz="2000" b="1" u="none" strike="noStrike">
                          <a:effectLst/>
                          <a:latin typeface="ＭＳ Ｐゴシック" panose="020B0600070205080204" pitchFamily="50" charset="-128"/>
                          <a:ea typeface="ＭＳ Ｐゴシック" panose="020B0600070205080204" pitchFamily="50" charset="-128"/>
                        </a:rPr>
                        <a:t>万円</a:t>
                      </a:r>
                      <a:endParaRPr lang="ja-JP" altLang="en-US" sz="20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74" marR="6174" marT="6174" marB="0" anchor="ctr"/>
                </a:tc>
                <a:tc>
                  <a:txBody>
                    <a:bodyPr/>
                    <a:lstStyle/>
                    <a:p>
                      <a:pPr algn="ctr" fontAlgn="ctr"/>
                      <a:r>
                        <a:rPr lang="en-US" altLang="ja-JP" sz="2000" b="1" u="none" strike="noStrike">
                          <a:effectLst/>
                          <a:latin typeface="ＭＳ Ｐゴシック" panose="020B0600070205080204" pitchFamily="50" charset="-128"/>
                          <a:ea typeface="ＭＳ Ｐゴシック" panose="020B0600070205080204" pitchFamily="50" charset="-128"/>
                        </a:rPr>
                        <a:t>500</a:t>
                      </a:r>
                      <a:r>
                        <a:rPr lang="ja-JP" altLang="en-US" sz="2000" b="1" u="none" strike="noStrike">
                          <a:effectLst/>
                          <a:latin typeface="ＭＳ Ｐゴシック" panose="020B0600070205080204" pitchFamily="50" charset="-128"/>
                          <a:ea typeface="ＭＳ Ｐゴシック" panose="020B0600070205080204" pitchFamily="50" charset="-128"/>
                        </a:rPr>
                        <a:t>～</a:t>
                      </a:r>
                      <a:r>
                        <a:rPr lang="en-US" altLang="ja-JP" sz="2000" b="1" u="none" strike="noStrike">
                          <a:effectLst/>
                          <a:latin typeface="ＭＳ Ｐゴシック" panose="020B0600070205080204" pitchFamily="50" charset="-128"/>
                          <a:ea typeface="ＭＳ Ｐゴシック" panose="020B0600070205080204" pitchFamily="50" charset="-128"/>
                        </a:rPr>
                        <a:t>600</a:t>
                      </a:r>
                      <a:r>
                        <a:rPr lang="ja-JP" altLang="en-US" sz="2000" b="1" u="none" strike="noStrike">
                          <a:effectLst/>
                          <a:latin typeface="ＭＳ Ｐゴシック" panose="020B0600070205080204" pitchFamily="50" charset="-128"/>
                          <a:ea typeface="ＭＳ Ｐゴシック" panose="020B0600070205080204" pitchFamily="50" charset="-128"/>
                        </a:rPr>
                        <a:t>万円</a:t>
                      </a:r>
                      <a:endParaRPr lang="ja-JP" altLang="en-US" sz="20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74" marR="6174" marT="6174" marB="0" anchor="ctr"/>
                </a:tc>
                <a:tc>
                  <a:txBody>
                    <a:bodyPr/>
                    <a:lstStyle/>
                    <a:p>
                      <a:pPr algn="ctr" fontAlgn="ctr"/>
                      <a:r>
                        <a:rPr lang="en-US" altLang="ja-JP" sz="2000" b="1" u="none" strike="noStrike">
                          <a:effectLst/>
                          <a:latin typeface="ＭＳ Ｐゴシック" panose="020B0600070205080204" pitchFamily="50" charset="-128"/>
                          <a:ea typeface="ＭＳ Ｐゴシック" panose="020B0600070205080204" pitchFamily="50" charset="-128"/>
                        </a:rPr>
                        <a:t>600</a:t>
                      </a:r>
                      <a:r>
                        <a:rPr lang="ja-JP" altLang="en-US" sz="2000" b="1" u="none" strike="noStrike">
                          <a:effectLst/>
                          <a:latin typeface="ＭＳ Ｐゴシック" panose="020B0600070205080204" pitchFamily="50" charset="-128"/>
                          <a:ea typeface="ＭＳ Ｐゴシック" panose="020B0600070205080204" pitchFamily="50" charset="-128"/>
                        </a:rPr>
                        <a:t>～</a:t>
                      </a:r>
                      <a:r>
                        <a:rPr lang="en-US" altLang="ja-JP" sz="2000" b="1" u="none" strike="noStrike">
                          <a:effectLst/>
                          <a:latin typeface="ＭＳ Ｐゴシック" panose="020B0600070205080204" pitchFamily="50" charset="-128"/>
                          <a:ea typeface="ＭＳ Ｐゴシック" panose="020B0600070205080204" pitchFamily="50" charset="-128"/>
                        </a:rPr>
                        <a:t>700</a:t>
                      </a:r>
                      <a:r>
                        <a:rPr lang="ja-JP" altLang="en-US" sz="2000" b="1" u="none" strike="noStrike">
                          <a:effectLst/>
                          <a:latin typeface="ＭＳ Ｐゴシック" panose="020B0600070205080204" pitchFamily="50" charset="-128"/>
                          <a:ea typeface="ＭＳ Ｐゴシック" panose="020B0600070205080204" pitchFamily="50" charset="-128"/>
                        </a:rPr>
                        <a:t>万円</a:t>
                      </a:r>
                      <a:endParaRPr lang="ja-JP" altLang="en-US" sz="20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74" marR="6174" marT="6174" marB="0" anchor="ctr"/>
                </a:tc>
                <a:tc>
                  <a:txBody>
                    <a:bodyPr/>
                    <a:lstStyle/>
                    <a:p>
                      <a:pPr algn="ctr" fontAlgn="ctr"/>
                      <a:r>
                        <a:rPr lang="en-US" altLang="ja-JP" sz="2000" b="1" u="none" strike="noStrike">
                          <a:effectLst/>
                          <a:latin typeface="ＭＳ Ｐゴシック" panose="020B0600070205080204" pitchFamily="50" charset="-128"/>
                          <a:ea typeface="ＭＳ Ｐゴシック" panose="020B0600070205080204" pitchFamily="50" charset="-128"/>
                        </a:rPr>
                        <a:t>700</a:t>
                      </a:r>
                      <a:r>
                        <a:rPr lang="ja-JP" altLang="en-US" sz="2000" b="1" u="none" strike="noStrike">
                          <a:effectLst/>
                          <a:latin typeface="ＭＳ Ｐゴシック" panose="020B0600070205080204" pitchFamily="50" charset="-128"/>
                          <a:ea typeface="ＭＳ Ｐゴシック" panose="020B0600070205080204" pitchFamily="50" charset="-128"/>
                        </a:rPr>
                        <a:t>～</a:t>
                      </a:r>
                      <a:r>
                        <a:rPr lang="en-US" altLang="ja-JP" sz="2000" b="1" u="none" strike="noStrike">
                          <a:effectLst/>
                          <a:latin typeface="ＭＳ Ｐゴシック" panose="020B0600070205080204" pitchFamily="50" charset="-128"/>
                          <a:ea typeface="ＭＳ Ｐゴシック" panose="020B0600070205080204" pitchFamily="50" charset="-128"/>
                        </a:rPr>
                        <a:t>800</a:t>
                      </a:r>
                      <a:r>
                        <a:rPr lang="ja-JP" altLang="en-US" sz="2000" b="1" u="none" strike="noStrike">
                          <a:effectLst/>
                          <a:latin typeface="ＭＳ Ｐゴシック" panose="020B0600070205080204" pitchFamily="50" charset="-128"/>
                          <a:ea typeface="ＭＳ Ｐゴシック" panose="020B0600070205080204" pitchFamily="50" charset="-128"/>
                        </a:rPr>
                        <a:t>万円</a:t>
                      </a:r>
                      <a:endParaRPr lang="ja-JP" altLang="en-US" sz="20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74" marR="6174" marT="6174" marB="0" anchor="ctr"/>
                </a:tc>
                <a:tc>
                  <a:txBody>
                    <a:bodyPr/>
                    <a:lstStyle/>
                    <a:p>
                      <a:pPr algn="ctr" fontAlgn="ctr"/>
                      <a:r>
                        <a:rPr lang="en-US" altLang="ja-JP" sz="2000" b="1" u="none" strike="noStrike">
                          <a:effectLst/>
                          <a:latin typeface="ＭＳ Ｐゴシック" panose="020B0600070205080204" pitchFamily="50" charset="-128"/>
                          <a:ea typeface="ＭＳ Ｐゴシック" panose="020B0600070205080204" pitchFamily="50" charset="-128"/>
                        </a:rPr>
                        <a:t>800</a:t>
                      </a:r>
                      <a:r>
                        <a:rPr lang="ja-JP" altLang="en-US" sz="2000" b="1" u="none" strike="noStrike">
                          <a:effectLst/>
                          <a:latin typeface="ＭＳ Ｐゴシック" panose="020B0600070205080204" pitchFamily="50" charset="-128"/>
                          <a:ea typeface="ＭＳ Ｐゴシック" panose="020B0600070205080204" pitchFamily="50" charset="-128"/>
                        </a:rPr>
                        <a:t>～</a:t>
                      </a:r>
                      <a:r>
                        <a:rPr lang="en-US" altLang="ja-JP" sz="2000" b="1" u="none" strike="noStrike">
                          <a:effectLst/>
                          <a:latin typeface="ＭＳ Ｐゴシック" panose="020B0600070205080204" pitchFamily="50" charset="-128"/>
                          <a:ea typeface="ＭＳ Ｐゴシック" panose="020B0600070205080204" pitchFamily="50" charset="-128"/>
                        </a:rPr>
                        <a:t>900</a:t>
                      </a:r>
                      <a:r>
                        <a:rPr lang="ja-JP" altLang="en-US" sz="2000" b="1" u="none" strike="noStrike">
                          <a:effectLst/>
                          <a:latin typeface="ＭＳ Ｐゴシック" panose="020B0600070205080204" pitchFamily="50" charset="-128"/>
                          <a:ea typeface="ＭＳ Ｐゴシック" panose="020B0600070205080204" pitchFamily="50" charset="-128"/>
                        </a:rPr>
                        <a:t>万円</a:t>
                      </a:r>
                      <a:endParaRPr lang="ja-JP" altLang="en-US" sz="20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74" marR="6174" marT="6174" marB="0" anchor="ctr"/>
                </a:tc>
                <a:tc>
                  <a:txBody>
                    <a:bodyPr/>
                    <a:lstStyle/>
                    <a:p>
                      <a:pPr algn="ctr" fontAlgn="ctr"/>
                      <a:r>
                        <a:rPr lang="en-US" altLang="ja-JP" sz="2000" b="1" u="none" strike="noStrike" dirty="0">
                          <a:effectLst/>
                          <a:latin typeface="ＭＳ Ｐゴシック" panose="020B0600070205080204" pitchFamily="50" charset="-128"/>
                          <a:ea typeface="ＭＳ Ｐゴシック" panose="020B0600070205080204" pitchFamily="50" charset="-128"/>
                        </a:rPr>
                        <a:t>900</a:t>
                      </a:r>
                      <a:r>
                        <a:rPr lang="ja-JP" altLang="en-US" sz="2000" b="1" u="none" strike="noStrike" dirty="0">
                          <a:effectLst/>
                          <a:latin typeface="ＭＳ Ｐゴシック" panose="020B0600070205080204" pitchFamily="50" charset="-128"/>
                          <a:ea typeface="ＭＳ Ｐゴシック" panose="020B0600070205080204" pitchFamily="50" charset="-128"/>
                        </a:rPr>
                        <a:t>～</a:t>
                      </a:r>
                      <a:r>
                        <a:rPr lang="en-US" altLang="ja-JP" sz="2000" b="1" u="none" strike="noStrike" dirty="0">
                          <a:effectLst/>
                          <a:latin typeface="ＭＳ Ｐゴシック" panose="020B0600070205080204" pitchFamily="50" charset="-128"/>
                          <a:ea typeface="ＭＳ Ｐゴシック" panose="020B0600070205080204" pitchFamily="50" charset="-128"/>
                        </a:rPr>
                        <a:t>1,000</a:t>
                      </a:r>
                      <a:r>
                        <a:rPr lang="ja-JP" altLang="en-US" sz="2000" b="1" u="none" strike="noStrike" dirty="0">
                          <a:effectLst/>
                          <a:latin typeface="ＭＳ Ｐゴシック" panose="020B0600070205080204" pitchFamily="50" charset="-128"/>
                          <a:ea typeface="ＭＳ Ｐゴシック" panose="020B0600070205080204" pitchFamily="50" charset="-128"/>
                        </a:rPr>
                        <a:t>万円</a:t>
                      </a:r>
                      <a:endParaRPr lang="ja-JP" altLang="en-US" sz="2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174" marR="6174" marT="6174" marB="0" anchor="ctr"/>
                </a:tc>
                <a:tc>
                  <a:txBody>
                    <a:bodyPr/>
                    <a:lstStyle/>
                    <a:p>
                      <a:pPr algn="ctr" fontAlgn="ctr"/>
                      <a:r>
                        <a:rPr lang="en-US" altLang="ja-JP" sz="2000" b="1" u="none" strike="noStrike">
                          <a:effectLst/>
                          <a:latin typeface="ＭＳ Ｐゴシック" panose="020B0600070205080204" pitchFamily="50" charset="-128"/>
                          <a:ea typeface="ＭＳ Ｐゴシック" panose="020B0600070205080204" pitchFamily="50" charset="-128"/>
                        </a:rPr>
                        <a:t>1,000</a:t>
                      </a:r>
                      <a:r>
                        <a:rPr lang="ja-JP" altLang="en-US" sz="2000" b="1" u="none" strike="noStrike">
                          <a:effectLst/>
                          <a:latin typeface="ＭＳ Ｐゴシック" panose="020B0600070205080204" pitchFamily="50" charset="-128"/>
                          <a:ea typeface="ＭＳ Ｐゴシック" panose="020B0600070205080204" pitchFamily="50" charset="-128"/>
                        </a:rPr>
                        <a:t>～</a:t>
                      </a:r>
                      <a:r>
                        <a:rPr lang="en-US" altLang="ja-JP" sz="2000" b="1" u="none" strike="noStrike">
                          <a:effectLst/>
                          <a:latin typeface="ＭＳ Ｐゴシック" panose="020B0600070205080204" pitchFamily="50" charset="-128"/>
                          <a:ea typeface="ＭＳ Ｐゴシック" panose="020B0600070205080204" pitchFamily="50" charset="-128"/>
                        </a:rPr>
                        <a:t>1,250</a:t>
                      </a:r>
                      <a:r>
                        <a:rPr lang="ja-JP" altLang="en-US" sz="2000" b="1" u="none" strike="noStrike">
                          <a:effectLst/>
                          <a:latin typeface="ＭＳ Ｐゴシック" panose="020B0600070205080204" pitchFamily="50" charset="-128"/>
                          <a:ea typeface="ＭＳ Ｐゴシック" panose="020B0600070205080204" pitchFamily="50" charset="-128"/>
                        </a:rPr>
                        <a:t>万円</a:t>
                      </a:r>
                      <a:endParaRPr lang="ja-JP" altLang="en-US" sz="20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74" marR="6174" marT="6174" marB="0" anchor="ctr"/>
                </a:tc>
                <a:tc>
                  <a:txBody>
                    <a:bodyPr/>
                    <a:lstStyle/>
                    <a:p>
                      <a:pPr algn="ctr" fontAlgn="ctr"/>
                      <a:r>
                        <a:rPr lang="en-US" altLang="ja-JP" sz="2000" b="1" u="none" strike="noStrike">
                          <a:effectLst/>
                          <a:latin typeface="ＭＳ Ｐゴシック" panose="020B0600070205080204" pitchFamily="50" charset="-128"/>
                          <a:ea typeface="ＭＳ Ｐゴシック" panose="020B0600070205080204" pitchFamily="50" charset="-128"/>
                        </a:rPr>
                        <a:t>1,250</a:t>
                      </a:r>
                      <a:r>
                        <a:rPr lang="ja-JP" altLang="en-US" sz="2000" b="1" u="none" strike="noStrike">
                          <a:effectLst/>
                          <a:latin typeface="ＭＳ Ｐゴシック" panose="020B0600070205080204" pitchFamily="50" charset="-128"/>
                          <a:ea typeface="ＭＳ Ｐゴシック" panose="020B0600070205080204" pitchFamily="50" charset="-128"/>
                        </a:rPr>
                        <a:t>～</a:t>
                      </a:r>
                      <a:r>
                        <a:rPr lang="en-US" altLang="ja-JP" sz="2000" b="1" u="none" strike="noStrike">
                          <a:effectLst/>
                          <a:latin typeface="ＭＳ Ｐゴシック" panose="020B0600070205080204" pitchFamily="50" charset="-128"/>
                          <a:ea typeface="ＭＳ Ｐゴシック" panose="020B0600070205080204" pitchFamily="50" charset="-128"/>
                        </a:rPr>
                        <a:t>1,500</a:t>
                      </a:r>
                      <a:r>
                        <a:rPr lang="ja-JP" altLang="en-US" sz="2000" b="1" u="none" strike="noStrike">
                          <a:effectLst/>
                          <a:latin typeface="ＭＳ Ｐゴシック" panose="020B0600070205080204" pitchFamily="50" charset="-128"/>
                          <a:ea typeface="ＭＳ Ｐゴシック" panose="020B0600070205080204" pitchFamily="50" charset="-128"/>
                        </a:rPr>
                        <a:t>万円</a:t>
                      </a:r>
                      <a:endParaRPr lang="ja-JP" altLang="en-US" sz="20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74" marR="6174" marT="6174" marB="0" anchor="ctr"/>
                </a:tc>
                <a:tc>
                  <a:txBody>
                    <a:bodyPr/>
                    <a:lstStyle/>
                    <a:p>
                      <a:pPr algn="ctr" fontAlgn="ctr"/>
                      <a:r>
                        <a:rPr lang="en-US" altLang="ja-JP" sz="2000" b="1" u="none" strike="noStrike">
                          <a:effectLst/>
                          <a:latin typeface="ＭＳ Ｐゴシック" panose="020B0600070205080204" pitchFamily="50" charset="-128"/>
                          <a:ea typeface="ＭＳ Ｐゴシック" panose="020B0600070205080204" pitchFamily="50" charset="-128"/>
                        </a:rPr>
                        <a:t>1,500</a:t>
                      </a:r>
                      <a:r>
                        <a:rPr lang="ja-JP" altLang="en-US" sz="2000" b="1" u="none" strike="noStrike">
                          <a:effectLst/>
                          <a:latin typeface="ＭＳ Ｐゴシック" panose="020B0600070205080204" pitchFamily="50" charset="-128"/>
                          <a:ea typeface="ＭＳ Ｐゴシック" panose="020B0600070205080204" pitchFamily="50" charset="-128"/>
                        </a:rPr>
                        <a:t>～</a:t>
                      </a:r>
                      <a:r>
                        <a:rPr lang="en-US" altLang="ja-JP" sz="2000" b="1" u="none" strike="noStrike">
                          <a:effectLst/>
                          <a:latin typeface="ＭＳ Ｐゴシック" panose="020B0600070205080204" pitchFamily="50" charset="-128"/>
                          <a:ea typeface="ＭＳ Ｐゴシック" panose="020B0600070205080204" pitchFamily="50" charset="-128"/>
                        </a:rPr>
                        <a:t>2,000</a:t>
                      </a:r>
                      <a:r>
                        <a:rPr lang="ja-JP" altLang="en-US" sz="2000" b="1" u="none" strike="noStrike">
                          <a:effectLst/>
                          <a:latin typeface="ＭＳ Ｐゴシック" panose="020B0600070205080204" pitchFamily="50" charset="-128"/>
                          <a:ea typeface="ＭＳ Ｐゴシック" panose="020B0600070205080204" pitchFamily="50" charset="-128"/>
                        </a:rPr>
                        <a:t>万円</a:t>
                      </a:r>
                      <a:endParaRPr lang="ja-JP" altLang="en-US" sz="20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74" marR="6174" marT="6174" marB="0" anchor="ctr"/>
                </a:tc>
                <a:tc>
                  <a:txBody>
                    <a:bodyPr/>
                    <a:lstStyle/>
                    <a:p>
                      <a:pPr algn="ctr" fontAlgn="ctr"/>
                      <a:r>
                        <a:rPr lang="en-US" altLang="ja-JP" sz="2000" b="1" u="none" strike="noStrike" dirty="0">
                          <a:effectLst/>
                          <a:latin typeface="ＭＳ Ｐゴシック" panose="020B0600070205080204" pitchFamily="50" charset="-128"/>
                          <a:ea typeface="ＭＳ Ｐゴシック" panose="020B0600070205080204" pitchFamily="50" charset="-128"/>
                        </a:rPr>
                        <a:t>2,000</a:t>
                      </a:r>
                      <a:r>
                        <a:rPr lang="ja-JP" altLang="en-US" sz="2000" b="1" u="none" strike="noStrike" dirty="0">
                          <a:effectLst/>
                          <a:latin typeface="ＭＳ Ｐゴシック" panose="020B0600070205080204" pitchFamily="50" charset="-128"/>
                          <a:ea typeface="ＭＳ Ｐゴシック" panose="020B0600070205080204" pitchFamily="50" charset="-128"/>
                        </a:rPr>
                        <a:t>万円以上</a:t>
                      </a:r>
                      <a:endParaRPr lang="ja-JP" altLang="en-US" sz="2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174" marR="6174" marT="6174" marB="0" anchor="ctr"/>
                </a:tc>
                <a:extLst>
                  <a:ext uri="{0D108BD9-81ED-4DB2-BD59-A6C34878D82A}">
                    <a16:rowId xmlns:a16="http://schemas.microsoft.com/office/drawing/2014/main" val="2613332461"/>
                  </a:ext>
                </a:extLst>
              </a:tr>
              <a:tr h="1083837">
                <a:tc>
                  <a:txBody>
                    <a:bodyPr/>
                    <a:lstStyle/>
                    <a:p>
                      <a:pPr algn="l" fontAlgn="b"/>
                      <a:r>
                        <a:rPr lang="ja-JP" altLang="en-US" sz="2000" b="1" u="none" strike="noStrike">
                          <a:effectLst/>
                          <a:latin typeface="ＭＳ Ｐゴシック" panose="020B0600070205080204" pitchFamily="50" charset="-128"/>
                          <a:ea typeface="ＭＳ Ｐゴシック" panose="020B0600070205080204" pitchFamily="50" charset="-128"/>
                        </a:rPr>
                        <a:t>背広服</a:t>
                      </a:r>
                      <a:endParaRPr lang="ja-JP" altLang="en-US" sz="20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74" marR="6174" marT="6174" marB="0" anchor="b"/>
                </a:tc>
                <a:tc>
                  <a:txBody>
                    <a:bodyPr/>
                    <a:lstStyle/>
                    <a:p>
                      <a:pPr algn="r" fontAlgn="b"/>
                      <a:r>
                        <a:rPr lang="ja-JP" altLang="en-US" sz="2000" b="1" u="none" strike="noStrike">
                          <a:effectLst/>
                          <a:latin typeface="ＭＳ Ｐゴシック" panose="020B0600070205080204" pitchFamily="50" charset="-128"/>
                          <a:ea typeface="ＭＳ Ｐゴシック" panose="020B0600070205080204" pitchFamily="50" charset="-128"/>
                        </a:rPr>
                        <a:t> </a:t>
                      </a:r>
                      <a:r>
                        <a:rPr lang="en-US" altLang="ja-JP" sz="2000" b="1" u="none" strike="noStrike">
                          <a:effectLst/>
                          <a:latin typeface="ＭＳ Ｐゴシック" panose="020B0600070205080204" pitchFamily="50" charset="-128"/>
                          <a:ea typeface="ＭＳ Ｐゴシック" panose="020B0600070205080204" pitchFamily="50" charset="-128"/>
                        </a:rPr>
                        <a:t>63</a:t>
                      </a:r>
                      <a:endParaRPr lang="en-US" altLang="ja-JP" sz="20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74" marR="6174" marT="6174" marB="0" anchor="b"/>
                </a:tc>
                <a:tc>
                  <a:txBody>
                    <a:bodyPr/>
                    <a:lstStyle/>
                    <a:p>
                      <a:pPr algn="r" fontAlgn="b"/>
                      <a:r>
                        <a:rPr lang="ja-JP" altLang="en-US" sz="2000" b="1" u="none" strike="noStrike">
                          <a:effectLst/>
                          <a:latin typeface="ＭＳ Ｐゴシック" panose="020B0600070205080204" pitchFamily="50" charset="-128"/>
                          <a:ea typeface="ＭＳ Ｐゴシック" panose="020B0600070205080204" pitchFamily="50" charset="-128"/>
                        </a:rPr>
                        <a:t> </a:t>
                      </a:r>
                      <a:r>
                        <a:rPr lang="en-US" altLang="ja-JP" sz="2000" b="1" u="none" strike="noStrike">
                          <a:effectLst/>
                          <a:latin typeface="ＭＳ Ｐゴシック" panose="020B0600070205080204" pitchFamily="50" charset="-128"/>
                          <a:ea typeface="ＭＳ Ｐゴシック" panose="020B0600070205080204" pitchFamily="50" charset="-128"/>
                        </a:rPr>
                        <a:t>10</a:t>
                      </a:r>
                      <a:endParaRPr lang="en-US" altLang="ja-JP" sz="20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74" marR="6174" marT="6174" marB="0" anchor="b"/>
                </a:tc>
                <a:tc>
                  <a:txBody>
                    <a:bodyPr/>
                    <a:lstStyle/>
                    <a:p>
                      <a:pPr algn="r" fontAlgn="b"/>
                      <a:r>
                        <a:rPr lang="ja-JP" altLang="en-US" sz="2000" b="1" u="none" strike="noStrike">
                          <a:effectLst/>
                          <a:latin typeface="ＭＳ Ｐゴシック" panose="020B0600070205080204" pitchFamily="50" charset="-128"/>
                          <a:ea typeface="ＭＳ Ｐゴシック" panose="020B0600070205080204" pitchFamily="50" charset="-128"/>
                        </a:rPr>
                        <a:t> </a:t>
                      </a:r>
                      <a:r>
                        <a:rPr lang="en-US" altLang="ja-JP" sz="2000" b="1" u="none" strike="noStrike">
                          <a:effectLst/>
                          <a:latin typeface="ＭＳ Ｐゴシック" panose="020B0600070205080204" pitchFamily="50" charset="-128"/>
                          <a:ea typeface="ＭＳ Ｐゴシック" panose="020B0600070205080204" pitchFamily="50" charset="-128"/>
                        </a:rPr>
                        <a:t>181</a:t>
                      </a:r>
                      <a:endParaRPr lang="en-US" altLang="ja-JP" sz="20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74" marR="6174" marT="6174" marB="0" anchor="b"/>
                </a:tc>
                <a:tc>
                  <a:txBody>
                    <a:bodyPr/>
                    <a:lstStyle/>
                    <a:p>
                      <a:pPr algn="r" fontAlgn="b"/>
                      <a:r>
                        <a:rPr lang="ja-JP" altLang="en-US" sz="2000" b="1" u="none" strike="noStrike">
                          <a:effectLst/>
                          <a:latin typeface="ＭＳ Ｐゴシック" panose="020B0600070205080204" pitchFamily="50" charset="-128"/>
                          <a:ea typeface="ＭＳ Ｐゴシック" panose="020B0600070205080204" pitchFamily="50" charset="-128"/>
                        </a:rPr>
                        <a:t> </a:t>
                      </a:r>
                      <a:r>
                        <a:rPr lang="en-US" altLang="ja-JP" sz="2000" b="1" u="none" strike="noStrike">
                          <a:effectLst/>
                          <a:latin typeface="ＭＳ Ｐゴシック" panose="020B0600070205080204" pitchFamily="50" charset="-128"/>
                          <a:ea typeface="ＭＳ Ｐゴシック" panose="020B0600070205080204" pitchFamily="50" charset="-128"/>
                        </a:rPr>
                        <a:t>143</a:t>
                      </a:r>
                      <a:endParaRPr lang="en-US" altLang="ja-JP" sz="20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74" marR="6174" marT="6174" marB="0" anchor="b"/>
                </a:tc>
                <a:tc>
                  <a:txBody>
                    <a:bodyPr/>
                    <a:lstStyle/>
                    <a:p>
                      <a:pPr algn="r" fontAlgn="b"/>
                      <a:r>
                        <a:rPr lang="ja-JP" altLang="en-US" sz="2000" b="1" u="none" strike="noStrike">
                          <a:effectLst/>
                          <a:latin typeface="ＭＳ Ｐゴシック" panose="020B0600070205080204" pitchFamily="50" charset="-128"/>
                          <a:ea typeface="ＭＳ Ｐゴシック" panose="020B0600070205080204" pitchFamily="50" charset="-128"/>
                        </a:rPr>
                        <a:t> </a:t>
                      </a:r>
                      <a:r>
                        <a:rPr lang="en-US" altLang="ja-JP" sz="2000" b="1" u="none" strike="noStrike">
                          <a:effectLst/>
                          <a:latin typeface="ＭＳ Ｐゴシック" panose="020B0600070205080204" pitchFamily="50" charset="-128"/>
                          <a:ea typeface="ＭＳ Ｐゴシック" panose="020B0600070205080204" pitchFamily="50" charset="-128"/>
                        </a:rPr>
                        <a:t>220</a:t>
                      </a:r>
                      <a:endParaRPr lang="en-US" altLang="ja-JP" sz="20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74" marR="6174" marT="6174" marB="0" anchor="b"/>
                </a:tc>
                <a:tc>
                  <a:txBody>
                    <a:bodyPr/>
                    <a:lstStyle/>
                    <a:p>
                      <a:pPr algn="r" fontAlgn="b"/>
                      <a:r>
                        <a:rPr lang="ja-JP" altLang="en-US" sz="2000" b="1" u="none" strike="noStrike">
                          <a:effectLst/>
                          <a:latin typeface="ＭＳ Ｐゴシック" panose="020B0600070205080204" pitchFamily="50" charset="-128"/>
                          <a:ea typeface="ＭＳ Ｐゴシック" panose="020B0600070205080204" pitchFamily="50" charset="-128"/>
                        </a:rPr>
                        <a:t> </a:t>
                      </a:r>
                      <a:r>
                        <a:rPr lang="en-US" altLang="ja-JP" sz="2000" b="1" u="none" strike="noStrike">
                          <a:effectLst/>
                          <a:latin typeface="ＭＳ Ｐゴシック" panose="020B0600070205080204" pitchFamily="50" charset="-128"/>
                          <a:ea typeface="ＭＳ Ｐゴシック" panose="020B0600070205080204" pitchFamily="50" charset="-128"/>
                        </a:rPr>
                        <a:t>429</a:t>
                      </a:r>
                      <a:endParaRPr lang="en-US" altLang="ja-JP" sz="20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74" marR="6174" marT="6174" marB="0" anchor="b"/>
                </a:tc>
                <a:tc>
                  <a:txBody>
                    <a:bodyPr/>
                    <a:lstStyle/>
                    <a:p>
                      <a:pPr algn="r" fontAlgn="b"/>
                      <a:r>
                        <a:rPr lang="ja-JP" altLang="en-US" sz="2000" b="1" u="none" strike="noStrike">
                          <a:effectLst/>
                          <a:latin typeface="ＭＳ Ｐゴシック" panose="020B0600070205080204" pitchFamily="50" charset="-128"/>
                          <a:ea typeface="ＭＳ Ｐゴシック" panose="020B0600070205080204" pitchFamily="50" charset="-128"/>
                        </a:rPr>
                        <a:t> </a:t>
                      </a:r>
                      <a:r>
                        <a:rPr lang="en-US" altLang="ja-JP" sz="2000" b="1" u="none" strike="noStrike">
                          <a:effectLst/>
                          <a:latin typeface="ＭＳ Ｐゴシック" panose="020B0600070205080204" pitchFamily="50" charset="-128"/>
                          <a:ea typeface="ＭＳ Ｐゴシック" panose="020B0600070205080204" pitchFamily="50" charset="-128"/>
                        </a:rPr>
                        <a:t>264</a:t>
                      </a:r>
                      <a:endParaRPr lang="en-US" altLang="ja-JP" sz="20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74" marR="6174" marT="6174" marB="0" anchor="b"/>
                </a:tc>
                <a:tc>
                  <a:txBody>
                    <a:bodyPr/>
                    <a:lstStyle/>
                    <a:p>
                      <a:pPr algn="r" fontAlgn="b"/>
                      <a:r>
                        <a:rPr lang="ja-JP" altLang="en-US" sz="2000" b="1" u="none" strike="noStrike">
                          <a:effectLst/>
                          <a:latin typeface="ＭＳ Ｐゴシック" panose="020B0600070205080204" pitchFamily="50" charset="-128"/>
                          <a:ea typeface="ＭＳ Ｐゴシック" panose="020B0600070205080204" pitchFamily="50" charset="-128"/>
                        </a:rPr>
                        <a:t> </a:t>
                      </a:r>
                      <a:r>
                        <a:rPr lang="en-US" altLang="ja-JP" sz="2000" b="1" u="none" strike="noStrike">
                          <a:effectLst/>
                          <a:latin typeface="ＭＳ Ｐゴシック" panose="020B0600070205080204" pitchFamily="50" charset="-128"/>
                          <a:ea typeface="ＭＳ Ｐゴシック" panose="020B0600070205080204" pitchFamily="50" charset="-128"/>
                        </a:rPr>
                        <a:t>739</a:t>
                      </a:r>
                      <a:endParaRPr lang="en-US" altLang="ja-JP" sz="20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74" marR="6174" marT="6174" marB="0" anchor="b"/>
                </a:tc>
                <a:tc>
                  <a:txBody>
                    <a:bodyPr/>
                    <a:lstStyle/>
                    <a:p>
                      <a:pPr algn="r" fontAlgn="b"/>
                      <a:r>
                        <a:rPr lang="ja-JP" altLang="en-US" sz="2000" b="1" u="none" strike="noStrike">
                          <a:effectLst/>
                          <a:latin typeface="ＭＳ Ｐゴシック" panose="020B0600070205080204" pitchFamily="50" charset="-128"/>
                          <a:ea typeface="ＭＳ Ｐゴシック" panose="020B0600070205080204" pitchFamily="50" charset="-128"/>
                        </a:rPr>
                        <a:t> </a:t>
                      </a:r>
                      <a:r>
                        <a:rPr lang="en-US" altLang="ja-JP" sz="2000" b="1" u="none" strike="noStrike">
                          <a:effectLst/>
                          <a:latin typeface="ＭＳ Ｐゴシック" panose="020B0600070205080204" pitchFamily="50" charset="-128"/>
                          <a:ea typeface="ＭＳ Ｐゴシック" panose="020B0600070205080204" pitchFamily="50" charset="-128"/>
                        </a:rPr>
                        <a:t>445</a:t>
                      </a:r>
                      <a:endParaRPr lang="en-US" altLang="ja-JP" sz="20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74" marR="6174" marT="6174" marB="0" anchor="b"/>
                </a:tc>
                <a:tc>
                  <a:txBody>
                    <a:bodyPr/>
                    <a:lstStyle/>
                    <a:p>
                      <a:pPr algn="r" fontAlgn="b"/>
                      <a:r>
                        <a:rPr lang="ja-JP" altLang="en-US" sz="2000" b="1" u="none" strike="noStrike">
                          <a:effectLst/>
                          <a:latin typeface="ＭＳ Ｐゴシック" panose="020B0600070205080204" pitchFamily="50" charset="-128"/>
                          <a:ea typeface="ＭＳ Ｐゴシック" panose="020B0600070205080204" pitchFamily="50" charset="-128"/>
                        </a:rPr>
                        <a:t> </a:t>
                      </a:r>
                      <a:r>
                        <a:rPr lang="en-US" altLang="ja-JP" sz="2000" b="1" u="none" strike="noStrike">
                          <a:effectLst/>
                          <a:latin typeface="ＭＳ Ｐゴシック" panose="020B0600070205080204" pitchFamily="50" charset="-128"/>
                          <a:ea typeface="ＭＳ Ｐゴシック" panose="020B0600070205080204" pitchFamily="50" charset="-128"/>
                        </a:rPr>
                        <a:t>897</a:t>
                      </a:r>
                      <a:endParaRPr lang="en-US" altLang="ja-JP" sz="2000" b="1" i="0" u="none" strike="noStrike">
                        <a:solidFill>
                          <a:srgbClr val="FF0000"/>
                        </a:solidFill>
                        <a:effectLst/>
                        <a:latin typeface="ＭＳ Ｐゴシック" panose="020B0600070205080204" pitchFamily="50" charset="-128"/>
                        <a:ea typeface="ＭＳ Ｐゴシック" panose="020B0600070205080204" pitchFamily="50" charset="-128"/>
                      </a:endParaRPr>
                    </a:p>
                  </a:txBody>
                  <a:tcPr marL="6174" marR="6174" marT="6174" marB="0" anchor="b"/>
                </a:tc>
                <a:tc>
                  <a:txBody>
                    <a:bodyPr/>
                    <a:lstStyle/>
                    <a:p>
                      <a:pPr algn="r" fontAlgn="b"/>
                      <a:r>
                        <a:rPr lang="ja-JP" altLang="en-US" sz="2000" b="1" u="none" strike="noStrike" dirty="0">
                          <a:solidFill>
                            <a:srgbClr val="FF0000"/>
                          </a:solidFill>
                          <a:effectLst/>
                          <a:latin typeface="ＭＳ Ｐゴシック" panose="020B0600070205080204" pitchFamily="50" charset="-128"/>
                          <a:ea typeface="ＭＳ Ｐゴシック" panose="020B0600070205080204" pitchFamily="50" charset="-128"/>
                        </a:rPr>
                        <a:t> </a:t>
                      </a:r>
                      <a:r>
                        <a:rPr lang="en-US" altLang="ja-JP" sz="2000" b="1" u="none" strike="noStrike" dirty="0">
                          <a:solidFill>
                            <a:srgbClr val="FF0000"/>
                          </a:solidFill>
                          <a:effectLst/>
                          <a:latin typeface="ＭＳ Ｐゴシック" panose="020B0600070205080204" pitchFamily="50" charset="-128"/>
                          <a:ea typeface="ＭＳ Ｐゴシック" panose="020B0600070205080204" pitchFamily="50" charset="-128"/>
                        </a:rPr>
                        <a:t>1,806</a:t>
                      </a:r>
                      <a:endParaRPr lang="en-US" altLang="ja-JP" sz="2000" b="1"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6174" marR="6174" marT="6174" marB="0" anchor="b"/>
                </a:tc>
                <a:tc>
                  <a:txBody>
                    <a:bodyPr/>
                    <a:lstStyle/>
                    <a:p>
                      <a:pPr algn="r" fontAlgn="b"/>
                      <a:r>
                        <a:rPr lang="ja-JP" altLang="en-US" sz="2000" b="1" u="none" strike="noStrike" dirty="0">
                          <a:solidFill>
                            <a:srgbClr val="FF0000"/>
                          </a:solidFill>
                          <a:effectLst/>
                          <a:latin typeface="ＭＳ Ｐゴシック" panose="020B0600070205080204" pitchFamily="50" charset="-128"/>
                          <a:ea typeface="ＭＳ Ｐゴシック" panose="020B0600070205080204" pitchFamily="50" charset="-128"/>
                        </a:rPr>
                        <a:t> </a:t>
                      </a:r>
                      <a:r>
                        <a:rPr lang="en-US" altLang="ja-JP" sz="2000" b="1" u="none" strike="noStrike" dirty="0">
                          <a:solidFill>
                            <a:srgbClr val="FF0000"/>
                          </a:solidFill>
                          <a:effectLst/>
                          <a:latin typeface="ＭＳ Ｐゴシック" panose="020B0600070205080204" pitchFamily="50" charset="-128"/>
                          <a:ea typeface="ＭＳ Ｐゴシック" panose="020B0600070205080204" pitchFamily="50" charset="-128"/>
                        </a:rPr>
                        <a:t>2,562</a:t>
                      </a:r>
                      <a:endParaRPr lang="en-US" altLang="ja-JP" sz="2000" b="1"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6174" marR="6174" marT="6174" marB="0" anchor="b"/>
                </a:tc>
                <a:tc>
                  <a:txBody>
                    <a:bodyPr/>
                    <a:lstStyle/>
                    <a:p>
                      <a:pPr algn="r" fontAlgn="b"/>
                      <a:r>
                        <a:rPr lang="ja-JP" altLang="en-US" sz="2000" b="1" u="none" strike="noStrike">
                          <a:effectLst/>
                          <a:latin typeface="ＭＳ Ｐゴシック" panose="020B0600070205080204" pitchFamily="50" charset="-128"/>
                          <a:ea typeface="ＭＳ Ｐゴシック" panose="020B0600070205080204" pitchFamily="50" charset="-128"/>
                        </a:rPr>
                        <a:t> </a:t>
                      </a:r>
                      <a:r>
                        <a:rPr lang="en-US" altLang="ja-JP" sz="2000" b="1" u="none" strike="noStrike">
                          <a:effectLst/>
                          <a:latin typeface="ＭＳ Ｐゴシック" panose="020B0600070205080204" pitchFamily="50" charset="-128"/>
                          <a:ea typeface="ＭＳ Ｐゴシック" panose="020B0600070205080204" pitchFamily="50" charset="-128"/>
                        </a:rPr>
                        <a:t>116</a:t>
                      </a:r>
                      <a:endParaRPr lang="en-US" altLang="ja-JP" sz="20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74" marR="6174" marT="6174" marB="0" anchor="b"/>
                </a:tc>
                <a:extLst>
                  <a:ext uri="{0D108BD9-81ED-4DB2-BD59-A6C34878D82A}">
                    <a16:rowId xmlns:a16="http://schemas.microsoft.com/office/drawing/2014/main" val="947004930"/>
                  </a:ext>
                </a:extLst>
              </a:tr>
              <a:tr h="725581">
                <a:tc>
                  <a:txBody>
                    <a:bodyPr/>
                    <a:lstStyle/>
                    <a:p>
                      <a:pPr algn="l" fontAlgn="b"/>
                      <a:r>
                        <a:rPr lang="ja-JP" altLang="en-US" sz="2000" b="1" u="none" strike="noStrike">
                          <a:effectLst/>
                          <a:latin typeface="ＭＳ Ｐゴシック" panose="020B0600070205080204" pitchFamily="50" charset="-128"/>
                          <a:ea typeface="ＭＳ Ｐゴシック" panose="020B0600070205080204" pitchFamily="50" charset="-128"/>
                        </a:rPr>
                        <a:t>婦人用スーツ･ワンピース</a:t>
                      </a:r>
                      <a:endParaRPr lang="ja-JP" altLang="en-US" sz="20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74" marR="6174" marT="6174" marB="0" anchor="b"/>
                </a:tc>
                <a:tc>
                  <a:txBody>
                    <a:bodyPr/>
                    <a:lstStyle/>
                    <a:p>
                      <a:pPr algn="r" fontAlgn="b"/>
                      <a:r>
                        <a:rPr lang="ja-JP" altLang="en-US" sz="2000" b="1" u="none" strike="noStrike">
                          <a:effectLst/>
                          <a:latin typeface="ＭＳ Ｐゴシック" panose="020B0600070205080204" pitchFamily="50" charset="-128"/>
                          <a:ea typeface="ＭＳ Ｐゴシック" panose="020B0600070205080204" pitchFamily="50" charset="-128"/>
                        </a:rPr>
                        <a:t> </a:t>
                      </a:r>
                      <a:r>
                        <a:rPr lang="en-US" altLang="ja-JP" sz="2000" b="1" u="none" strike="noStrike">
                          <a:effectLst/>
                          <a:latin typeface="ＭＳ Ｐゴシック" panose="020B0600070205080204" pitchFamily="50" charset="-128"/>
                          <a:ea typeface="ＭＳ Ｐゴシック" panose="020B0600070205080204" pitchFamily="50" charset="-128"/>
                        </a:rPr>
                        <a:t>131</a:t>
                      </a:r>
                      <a:endParaRPr lang="en-US" altLang="ja-JP" sz="20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74" marR="6174" marT="6174" marB="0" anchor="b"/>
                </a:tc>
                <a:tc>
                  <a:txBody>
                    <a:bodyPr/>
                    <a:lstStyle/>
                    <a:p>
                      <a:pPr algn="r" fontAlgn="b"/>
                      <a:r>
                        <a:rPr lang="ja-JP" altLang="en-US" sz="2000" b="1" u="none" strike="noStrike">
                          <a:effectLst/>
                          <a:latin typeface="ＭＳ Ｐゴシック" panose="020B0600070205080204" pitchFamily="50" charset="-128"/>
                          <a:ea typeface="ＭＳ Ｐゴシック" panose="020B0600070205080204" pitchFamily="50" charset="-128"/>
                        </a:rPr>
                        <a:t> </a:t>
                      </a:r>
                      <a:r>
                        <a:rPr lang="en-US" altLang="ja-JP" sz="2000" b="1" u="none" strike="noStrike">
                          <a:effectLst/>
                          <a:latin typeface="ＭＳ Ｐゴシック" panose="020B0600070205080204" pitchFamily="50" charset="-128"/>
                          <a:ea typeface="ＭＳ Ｐゴシック" panose="020B0600070205080204" pitchFamily="50" charset="-128"/>
                        </a:rPr>
                        <a:t>259</a:t>
                      </a:r>
                      <a:endParaRPr lang="en-US" altLang="ja-JP" sz="20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74" marR="6174" marT="6174" marB="0" anchor="b"/>
                </a:tc>
                <a:tc>
                  <a:txBody>
                    <a:bodyPr/>
                    <a:lstStyle/>
                    <a:p>
                      <a:pPr algn="r" fontAlgn="b"/>
                      <a:r>
                        <a:rPr lang="ja-JP" altLang="en-US" sz="2000" b="1" u="none" strike="noStrike">
                          <a:effectLst/>
                          <a:latin typeface="ＭＳ Ｐゴシック" panose="020B0600070205080204" pitchFamily="50" charset="-128"/>
                          <a:ea typeface="ＭＳ Ｐゴシック" panose="020B0600070205080204" pitchFamily="50" charset="-128"/>
                        </a:rPr>
                        <a:t> </a:t>
                      </a:r>
                      <a:r>
                        <a:rPr lang="en-US" altLang="ja-JP" sz="2000" b="1" u="none" strike="noStrike">
                          <a:effectLst/>
                          <a:latin typeface="ＭＳ Ｐゴシック" panose="020B0600070205080204" pitchFamily="50" charset="-128"/>
                          <a:ea typeface="ＭＳ Ｐゴシック" panose="020B0600070205080204" pitchFamily="50" charset="-128"/>
                        </a:rPr>
                        <a:t>161</a:t>
                      </a:r>
                      <a:endParaRPr lang="en-US" altLang="ja-JP" sz="20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74" marR="6174" marT="6174" marB="0" anchor="b"/>
                </a:tc>
                <a:tc>
                  <a:txBody>
                    <a:bodyPr/>
                    <a:lstStyle/>
                    <a:p>
                      <a:pPr algn="r" fontAlgn="b"/>
                      <a:r>
                        <a:rPr lang="ja-JP" altLang="en-US" sz="2000" b="1" u="none" strike="noStrike">
                          <a:effectLst/>
                          <a:latin typeface="ＭＳ Ｐゴシック" panose="020B0600070205080204" pitchFamily="50" charset="-128"/>
                          <a:ea typeface="ＭＳ Ｐゴシック" panose="020B0600070205080204" pitchFamily="50" charset="-128"/>
                        </a:rPr>
                        <a:t> </a:t>
                      </a:r>
                      <a:r>
                        <a:rPr lang="en-US" altLang="ja-JP" sz="2000" b="1" u="none" strike="noStrike">
                          <a:effectLst/>
                          <a:latin typeface="ＭＳ Ｐゴシック" panose="020B0600070205080204" pitchFamily="50" charset="-128"/>
                          <a:ea typeface="ＭＳ Ｐゴシック" panose="020B0600070205080204" pitchFamily="50" charset="-128"/>
                        </a:rPr>
                        <a:t>382</a:t>
                      </a:r>
                      <a:endParaRPr lang="en-US" altLang="ja-JP" sz="20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74" marR="6174" marT="6174" marB="0" anchor="b"/>
                </a:tc>
                <a:tc>
                  <a:txBody>
                    <a:bodyPr/>
                    <a:lstStyle/>
                    <a:p>
                      <a:pPr algn="r" fontAlgn="b"/>
                      <a:r>
                        <a:rPr lang="ja-JP" altLang="en-US" sz="2000" b="1" u="none" strike="noStrike">
                          <a:effectLst/>
                          <a:latin typeface="ＭＳ Ｐゴシック" panose="020B0600070205080204" pitchFamily="50" charset="-128"/>
                          <a:ea typeface="ＭＳ Ｐゴシック" panose="020B0600070205080204" pitchFamily="50" charset="-128"/>
                        </a:rPr>
                        <a:t> </a:t>
                      </a:r>
                      <a:r>
                        <a:rPr lang="en-US" altLang="ja-JP" sz="2000" b="1" u="none" strike="noStrike">
                          <a:effectLst/>
                          <a:latin typeface="ＭＳ Ｐゴシック" panose="020B0600070205080204" pitchFamily="50" charset="-128"/>
                          <a:ea typeface="ＭＳ Ｐゴシック" panose="020B0600070205080204" pitchFamily="50" charset="-128"/>
                        </a:rPr>
                        <a:t>511</a:t>
                      </a:r>
                      <a:endParaRPr lang="en-US" altLang="ja-JP" sz="20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74" marR="6174" marT="6174" marB="0" anchor="b"/>
                </a:tc>
                <a:tc>
                  <a:txBody>
                    <a:bodyPr/>
                    <a:lstStyle/>
                    <a:p>
                      <a:pPr algn="r" fontAlgn="b"/>
                      <a:r>
                        <a:rPr lang="ja-JP" altLang="en-US" sz="2000" b="1" u="none" strike="noStrike">
                          <a:effectLst/>
                          <a:latin typeface="ＭＳ Ｐゴシック" panose="020B0600070205080204" pitchFamily="50" charset="-128"/>
                          <a:ea typeface="ＭＳ Ｐゴシック" panose="020B0600070205080204" pitchFamily="50" charset="-128"/>
                        </a:rPr>
                        <a:t> </a:t>
                      </a:r>
                      <a:r>
                        <a:rPr lang="en-US" altLang="ja-JP" sz="2000" b="1" u="none" strike="noStrike">
                          <a:effectLst/>
                          <a:latin typeface="ＭＳ Ｐゴシック" panose="020B0600070205080204" pitchFamily="50" charset="-128"/>
                          <a:ea typeface="ＭＳ Ｐゴシック" panose="020B0600070205080204" pitchFamily="50" charset="-128"/>
                        </a:rPr>
                        <a:t>301</a:t>
                      </a:r>
                      <a:endParaRPr lang="en-US" altLang="ja-JP" sz="20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74" marR="6174" marT="6174" marB="0" anchor="b"/>
                </a:tc>
                <a:tc>
                  <a:txBody>
                    <a:bodyPr/>
                    <a:lstStyle/>
                    <a:p>
                      <a:pPr algn="r" fontAlgn="b"/>
                      <a:r>
                        <a:rPr lang="ja-JP" altLang="en-US" sz="2000" b="1" u="none" strike="noStrike">
                          <a:effectLst/>
                          <a:latin typeface="ＭＳ Ｐゴシック" panose="020B0600070205080204" pitchFamily="50" charset="-128"/>
                          <a:ea typeface="ＭＳ Ｐゴシック" panose="020B0600070205080204" pitchFamily="50" charset="-128"/>
                        </a:rPr>
                        <a:t> </a:t>
                      </a:r>
                      <a:r>
                        <a:rPr lang="en-US" altLang="ja-JP" sz="2000" b="1" u="none" strike="noStrike">
                          <a:effectLst/>
                          <a:latin typeface="ＭＳ Ｐゴシック" panose="020B0600070205080204" pitchFamily="50" charset="-128"/>
                          <a:ea typeface="ＭＳ Ｐゴシック" panose="020B0600070205080204" pitchFamily="50" charset="-128"/>
                        </a:rPr>
                        <a:t>400</a:t>
                      </a:r>
                      <a:endParaRPr lang="en-US" altLang="ja-JP" sz="20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74" marR="6174" marT="6174" marB="0" anchor="b"/>
                </a:tc>
                <a:tc>
                  <a:txBody>
                    <a:bodyPr/>
                    <a:lstStyle/>
                    <a:p>
                      <a:pPr algn="r" fontAlgn="b"/>
                      <a:r>
                        <a:rPr lang="ja-JP" altLang="en-US" sz="2000" b="1" u="none" strike="noStrike">
                          <a:effectLst/>
                          <a:latin typeface="ＭＳ Ｐゴシック" panose="020B0600070205080204" pitchFamily="50" charset="-128"/>
                          <a:ea typeface="ＭＳ Ｐゴシック" panose="020B0600070205080204" pitchFamily="50" charset="-128"/>
                        </a:rPr>
                        <a:t> </a:t>
                      </a:r>
                      <a:r>
                        <a:rPr lang="en-US" altLang="ja-JP" sz="2000" b="1" u="none" strike="noStrike">
                          <a:effectLst/>
                          <a:latin typeface="ＭＳ Ｐゴシック" panose="020B0600070205080204" pitchFamily="50" charset="-128"/>
                          <a:ea typeface="ＭＳ Ｐゴシック" panose="020B0600070205080204" pitchFamily="50" charset="-128"/>
                        </a:rPr>
                        <a:t>398</a:t>
                      </a:r>
                      <a:endParaRPr lang="en-US" altLang="ja-JP" sz="20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74" marR="6174" marT="6174" marB="0" anchor="b"/>
                </a:tc>
                <a:tc>
                  <a:txBody>
                    <a:bodyPr/>
                    <a:lstStyle/>
                    <a:p>
                      <a:pPr algn="r" fontAlgn="b"/>
                      <a:r>
                        <a:rPr lang="ja-JP" altLang="en-US" sz="2000" b="1" u="none" strike="noStrike">
                          <a:effectLst/>
                          <a:latin typeface="ＭＳ Ｐゴシック" panose="020B0600070205080204" pitchFamily="50" charset="-128"/>
                          <a:ea typeface="ＭＳ Ｐゴシック" panose="020B0600070205080204" pitchFamily="50" charset="-128"/>
                        </a:rPr>
                        <a:t> </a:t>
                      </a:r>
                      <a:r>
                        <a:rPr lang="en-US" altLang="ja-JP" sz="2000" b="1" u="none" strike="noStrike">
                          <a:effectLst/>
                          <a:latin typeface="ＭＳ Ｐゴシック" panose="020B0600070205080204" pitchFamily="50" charset="-128"/>
                          <a:ea typeface="ＭＳ Ｐゴシック" panose="020B0600070205080204" pitchFamily="50" charset="-128"/>
                        </a:rPr>
                        <a:t>945</a:t>
                      </a:r>
                      <a:endParaRPr lang="en-US" altLang="ja-JP" sz="20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74" marR="6174" marT="6174" marB="0" anchor="b"/>
                </a:tc>
                <a:tc>
                  <a:txBody>
                    <a:bodyPr/>
                    <a:lstStyle/>
                    <a:p>
                      <a:pPr algn="r" fontAlgn="b"/>
                      <a:r>
                        <a:rPr lang="ja-JP" altLang="en-US" sz="2000" b="1" u="none" strike="noStrike">
                          <a:effectLst/>
                          <a:latin typeface="ＭＳ Ｐゴシック" panose="020B0600070205080204" pitchFamily="50" charset="-128"/>
                          <a:ea typeface="ＭＳ Ｐゴシック" panose="020B0600070205080204" pitchFamily="50" charset="-128"/>
                        </a:rPr>
                        <a:t> </a:t>
                      </a:r>
                      <a:r>
                        <a:rPr lang="en-US" altLang="ja-JP" sz="2000" b="1" u="none" strike="noStrike">
                          <a:effectLst/>
                          <a:latin typeface="ＭＳ Ｐゴシック" panose="020B0600070205080204" pitchFamily="50" charset="-128"/>
                          <a:ea typeface="ＭＳ Ｐゴシック" panose="020B0600070205080204" pitchFamily="50" charset="-128"/>
                        </a:rPr>
                        <a:t>773</a:t>
                      </a:r>
                      <a:endParaRPr lang="en-US" altLang="ja-JP" sz="20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74" marR="6174" marT="6174" marB="0" anchor="b"/>
                </a:tc>
                <a:tc>
                  <a:txBody>
                    <a:bodyPr/>
                    <a:lstStyle/>
                    <a:p>
                      <a:pPr algn="r" fontAlgn="b"/>
                      <a:r>
                        <a:rPr lang="ja-JP" altLang="en-US" sz="2000" b="1" u="none" strike="noStrike">
                          <a:effectLst/>
                          <a:latin typeface="ＭＳ Ｐゴシック" panose="020B0600070205080204" pitchFamily="50" charset="-128"/>
                          <a:ea typeface="ＭＳ Ｐゴシック" panose="020B0600070205080204" pitchFamily="50" charset="-128"/>
                        </a:rPr>
                        <a:t> </a:t>
                      </a:r>
                      <a:r>
                        <a:rPr lang="en-US" altLang="ja-JP" sz="2000" b="1" u="none" strike="noStrike">
                          <a:effectLst/>
                          <a:latin typeface="ＭＳ Ｐゴシック" panose="020B0600070205080204" pitchFamily="50" charset="-128"/>
                          <a:ea typeface="ＭＳ Ｐゴシック" panose="020B0600070205080204" pitchFamily="50" charset="-128"/>
                        </a:rPr>
                        <a:t>866</a:t>
                      </a:r>
                      <a:endParaRPr lang="en-US" altLang="ja-JP" sz="20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74" marR="6174" marT="6174" marB="0" anchor="b"/>
                </a:tc>
                <a:tc>
                  <a:txBody>
                    <a:bodyPr/>
                    <a:lstStyle/>
                    <a:p>
                      <a:pPr algn="r" fontAlgn="b"/>
                      <a:r>
                        <a:rPr lang="ja-JP" altLang="en-US" sz="2000" b="1" u="none" strike="noStrike">
                          <a:effectLst/>
                          <a:latin typeface="ＭＳ Ｐゴシック" panose="020B0600070205080204" pitchFamily="50" charset="-128"/>
                          <a:ea typeface="ＭＳ Ｐゴシック" panose="020B0600070205080204" pitchFamily="50" charset="-128"/>
                        </a:rPr>
                        <a:t> </a:t>
                      </a:r>
                      <a:r>
                        <a:rPr lang="en-US" altLang="ja-JP" sz="2000" b="1" u="none" strike="noStrike">
                          <a:effectLst/>
                          <a:latin typeface="ＭＳ Ｐゴシック" panose="020B0600070205080204" pitchFamily="50" charset="-128"/>
                          <a:ea typeface="ＭＳ Ｐゴシック" panose="020B0600070205080204" pitchFamily="50" charset="-128"/>
                        </a:rPr>
                        <a:t>921</a:t>
                      </a:r>
                      <a:endParaRPr lang="en-US" altLang="ja-JP" sz="20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74" marR="6174" marT="6174" marB="0" anchor="b"/>
                </a:tc>
                <a:tc>
                  <a:txBody>
                    <a:bodyPr/>
                    <a:lstStyle/>
                    <a:p>
                      <a:pPr algn="r" fontAlgn="b"/>
                      <a:r>
                        <a:rPr lang="ja-JP" altLang="en-US" sz="2000" b="1" u="none" strike="noStrike" dirty="0">
                          <a:solidFill>
                            <a:srgbClr val="FF0000"/>
                          </a:solidFill>
                          <a:effectLst/>
                          <a:latin typeface="ＭＳ Ｐゴシック" panose="020B0600070205080204" pitchFamily="50" charset="-128"/>
                          <a:ea typeface="ＭＳ Ｐゴシック" panose="020B0600070205080204" pitchFamily="50" charset="-128"/>
                        </a:rPr>
                        <a:t> </a:t>
                      </a:r>
                      <a:r>
                        <a:rPr lang="en-US" altLang="ja-JP" sz="2000" b="1" u="none" strike="noStrike" dirty="0">
                          <a:solidFill>
                            <a:srgbClr val="FF0000"/>
                          </a:solidFill>
                          <a:effectLst/>
                          <a:latin typeface="ＭＳ Ｐゴシック" panose="020B0600070205080204" pitchFamily="50" charset="-128"/>
                          <a:ea typeface="ＭＳ Ｐゴシック" panose="020B0600070205080204" pitchFamily="50" charset="-128"/>
                        </a:rPr>
                        <a:t>1,672</a:t>
                      </a:r>
                      <a:endParaRPr lang="en-US" altLang="ja-JP" sz="2000" b="1"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6174" marR="6174" marT="6174" marB="0" anchor="b"/>
                </a:tc>
                <a:extLst>
                  <a:ext uri="{0D108BD9-81ED-4DB2-BD59-A6C34878D82A}">
                    <a16:rowId xmlns:a16="http://schemas.microsoft.com/office/drawing/2014/main" val="3145332374"/>
                  </a:ext>
                </a:extLst>
              </a:tr>
              <a:tr h="724036">
                <a:tc>
                  <a:txBody>
                    <a:bodyPr/>
                    <a:lstStyle/>
                    <a:p>
                      <a:pPr algn="l" fontAlgn="b"/>
                      <a:r>
                        <a:rPr lang="ja-JP" altLang="en-US" sz="2000" b="1" u="none" strike="noStrike">
                          <a:effectLst/>
                          <a:latin typeface="ＭＳ Ｐゴシック" panose="020B0600070205080204" pitchFamily="50" charset="-128"/>
                          <a:ea typeface="ＭＳ Ｐゴシック" panose="020B0600070205080204" pitchFamily="50" charset="-128"/>
                        </a:rPr>
                        <a:t>和服</a:t>
                      </a:r>
                      <a:endParaRPr lang="ja-JP" altLang="en-US" sz="20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74" marR="6174" marT="6174" marB="0" anchor="b"/>
                </a:tc>
                <a:tc>
                  <a:txBody>
                    <a:bodyPr/>
                    <a:lstStyle/>
                    <a:p>
                      <a:pPr algn="r" fontAlgn="b"/>
                      <a:r>
                        <a:rPr lang="ja-JP" altLang="en-US" sz="2000" b="1" u="none" strike="noStrike" dirty="0">
                          <a:effectLst/>
                          <a:latin typeface="ＭＳ Ｐゴシック" panose="020B0600070205080204" pitchFamily="50" charset="-128"/>
                          <a:ea typeface="ＭＳ Ｐゴシック" panose="020B0600070205080204" pitchFamily="50" charset="-128"/>
                        </a:rPr>
                        <a:t> </a:t>
                      </a:r>
                      <a:r>
                        <a:rPr lang="en-US" altLang="ja-JP" sz="2000" b="1" u="none" strike="noStrike" dirty="0">
                          <a:effectLst/>
                          <a:latin typeface="ＭＳ Ｐゴシック" panose="020B0600070205080204" pitchFamily="50" charset="-128"/>
                          <a:ea typeface="ＭＳ Ｐゴシック" panose="020B0600070205080204" pitchFamily="50" charset="-128"/>
                        </a:rPr>
                        <a:t>7</a:t>
                      </a:r>
                      <a:endParaRPr lang="en-US" altLang="ja-JP" sz="2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174" marR="6174" marT="6174" marB="0" anchor="b"/>
                </a:tc>
                <a:tc>
                  <a:txBody>
                    <a:bodyPr/>
                    <a:lstStyle/>
                    <a:p>
                      <a:pPr algn="r" fontAlgn="b"/>
                      <a:r>
                        <a:rPr lang="en-US" altLang="ja-JP" sz="2000" b="1" u="none" strike="noStrike" dirty="0">
                          <a:effectLst/>
                          <a:latin typeface="ＭＳ Ｐゴシック" panose="020B0600070205080204" pitchFamily="50" charset="-128"/>
                          <a:ea typeface="ＭＳ Ｐゴシック" panose="020B0600070205080204" pitchFamily="50" charset="-128"/>
                        </a:rPr>
                        <a:t>-</a:t>
                      </a:r>
                      <a:endParaRPr lang="en-US" altLang="ja-JP" sz="2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174" marR="6174" marT="6174" marB="0" anchor="b"/>
                </a:tc>
                <a:tc>
                  <a:txBody>
                    <a:bodyPr/>
                    <a:lstStyle/>
                    <a:p>
                      <a:pPr algn="r" fontAlgn="b"/>
                      <a:r>
                        <a:rPr lang="ja-JP" altLang="en-US" sz="2000" b="1" u="none" strike="noStrike">
                          <a:effectLst/>
                          <a:latin typeface="ＭＳ Ｐゴシック" panose="020B0600070205080204" pitchFamily="50" charset="-128"/>
                          <a:ea typeface="ＭＳ Ｐゴシック" panose="020B0600070205080204" pitchFamily="50" charset="-128"/>
                        </a:rPr>
                        <a:t> </a:t>
                      </a:r>
                      <a:r>
                        <a:rPr lang="en-US" altLang="ja-JP" sz="2000" b="1" u="none" strike="noStrike">
                          <a:effectLst/>
                          <a:latin typeface="ＭＳ Ｐゴシック" panose="020B0600070205080204" pitchFamily="50" charset="-128"/>
                          <a:ea typeface="ＭＳ Ｐゴシック" panose="020B0600070205080204" pitchFamily="50" charset="-128"/>
                        </a:rPr>
                        <a:t>40</a:t>
                      </a:r>
                      <a:endParaRPr lang="en-US" altLang="ja-JP" sz="20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74" marR="6174" marT="6174" marB="0" anchor="b"/>
                </a:tc>
                <a:tc>
                  <a:txBody>
                    <a:bodyPr/>
                    <a:lstStyle/>
                    <a:p>
                      <a:pPr algn="r" fontAlgn="b"/>
                      <a:r>
                        <a:rPr lang="ja-JP" altLang="en-US" sz="2000" b="1" u="none" strike="noStrike">
                          <a:effectLst/>
                          <a:latin typeface="ＭＳ Ｐゴシック" panose="020B0600070205080204" pitchFamily="50" charset="-128"/>
                          <a:ea typeface="ＭＳ Ｐゴシック" panose="020B0600070205080204" pitchFamily="50" charset="-128"/>
                        </a:rPr>
                        <a:t> </a:t>
                      </a:r>
                      <a:r>
                        <a:rPr lang="en-US" altLang="ja-JP" sz="2000" b="1" u="none" strike="noStrike">
                          <a:effectLst/>
                          <a:latin typeface="ＭＳ Ｐゴシック" panose="020B0600070205080204" pitchFamily="50" charset="-128"/>
                          <a:ea typeface="ＭＳ Ｐゴシック" panose="020B0600070205080204" pitchFamily="50" charset="-128"/>
                        </a:rPr>
                        <a:t>13</a:t>
                      </a:r>
                      <a:endParaRPr lang="en-US" altLang="ja-JP" sz="20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74" marR="6174" marT="6174" marB="0" anchor="b"/>
                </a:tc>
                <a:tc>
                  <a:txBody>
                    <a:bodyPr/>
                    <a:lstStyle/>
                    <a:p>
                      <a:pPr algn="r" fontAlgn="b"/>
                      <a:r>
                        <a:rPr lang="ja-JP" altLang="en-US" sz="2000" b="1" u="none" strike="noStrike">
                          <a:effectLst/>
                          <a:latin typeface="ＭＳ Ｐゴシック" panose="020B0600070205080204" pitchFamily="50" charset="-128"/>
                          <a:ea typeface="ＭＳ Ｐゴシック" panose="020B0600070205080204" pitchFamily="50" charset="-128"/>
                        </a:rPr>
                        <a:t> </a:t>
                      </a:r>
                      <a:r>
                        <a:rPr lang="en-US" altLang="ja-JP" sz="2000" b="1" u="none" strike="noStrike">
                          <a:effectLst/>
                          <a:latin typeface="ＭＳ Ｐゴシック" panose="020B0600070205080204" pitchFamily="50" charset="-128"/>
                          <a:ea typeface="ＭＳ Ｐゴシック" panose="020B0600070205080204" pitchFamily="50" charset="-128"/>
                        </a:rPr>
                        <a:t>180</a:t>
                      </a:r>
                      <a:endParaRPr lang="en-US" altLang="ja-JP" sz="20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74" marR="6174" marT="6174" marB="0" anchor="b"/>
                </a:tc>
                <a:tc>
                  <a:txBody>
                    <a:bodyPr/>
                    <a:lstStyle/>
                    <a:p>
                      <a:pPr algn="r" fontAlgn="b"/>
                      <a:r>
                        <a:rPr lang="ja-JP" altLang="en-US" sz="2000" b="1" u="none" strike="noStrike">
                          <a:effectLst/>
                          <a:latin typeface="ＭＳ Ｐゴシック" panose="020B0600070205080204" pitchFamily="50" charset="-128"/>
                          <a:ea typeface="ＭＳ Ｐゴシック" panose="020B0600070205080204" pitchFamily="50" charset="-128"/>
                        </a:rPr>
                        <a:t> </a:t>
                      </a:r>
                      <a:r>
                        <a:rPr lang="en-US" altLang="ja-JP" sz="2000" b="1" u="none" strike="noStrike">
                          <a:effectLst/>
                          <a:latin typeface="ＭＳ Ｐゴシック" panose="020B0600070205080204" pitchFamily="50" charset="-128"/>
                          <a:ea typeface="ＭＳ Ｐゴシック" panose="020B0600070205080204" pitchFamily="50" charset="-128"/>
                        </a:rPr>
                        <a:t>521</a:t>
                      </a:r>
                      <a:endParaRPr lang="en-US" altLang="ja-JP" sz="20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74" marR="6174" marT="6174" marB="0" anchor="b"/>
                </a:tc>
                <a:tc>
                  <a:txBody>
                    <a:bodyPr/>
                    <a:lstStyle/>
                    <a:p>
                      <a:pPr algn="r" fontAlgn="b"/>
                      <a:r>
                        <a:rPr lang="ja-JP" altLang="en-US" sz="2000" b="1" u="none" strike="noStrike">
                          <a:effectLst/>
                          <a:latin typeface="ＭＳ Ｐゴシック" panose="020B0600070205080204" pitchFamily="50" charset="-128"/>
                          <a:ea typeface="ＭＳ Ｐゴシック" panose="020B0600070205080204" pitchFamily="50" charset="-128"/>
                        </a:rPr>
                        <a:t> </a:t>
                      </a:r>
                      <a:r>
                        <a:rPr lang="en-US" altLang="ja-JP" sz="2000" b="1" u="none" strike="noStrike">
                          <a:effectLst/>
                          <a:latin typeface="ＭＳ Ｐゴシック" panose="020B0600070205080204" pitchFamily="50" charset="-128"/>
                          <a:ea typeface="ＭＳ Ｐゴシック" panose="020B0600070205080204" pitchFamily="50" charset="-128"/>
                        </a:rPr>
                        <a:t>16</a:t>
                      </a:r>
                      <a:endParaRPr lang="en-US" altLang="ja-JP" sz="20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74" marR="6174" marT="6174" marB="0" anchor="b"/>
                </a:tc>
                <a:tc>
                  <a:txBody>
                    <a:bodyPr/>
                    <a:lstStyle/>
                    <a:p>
                      <a:pPr algn="r" fontAlgn="b"/>
                      <a:r>
                        <a:rPr lang="ja-JP" altLang="en-US" sz="2000" b="1" u="none" strike="noStrike">
                          <a:effectLst/>
                          <a:latin typeface="ＭＳ Ｐゴシック" panose="020B0600070205080204" pitchFamily="50" charset="-128"/>
                          <a:ea typeface="ＭＳ Ｐゴシック" panose="020B0600070205080204" pitchFamily="50" charset="-128"/>
                        </a:rPr>
                        <a:t> </a:t>
                      </a:r>
                      <a:r>
                        <a:rPr lang="en-US" altLang="ja-JP" sz="2000" b="1" u="none" strike="noStrike">
                          <a:effectLst/>
                          <a:latin typeface="ＭＳ Ｐゴシック" panose="020B0600070205080204" pitchFamily="50" charset="-128"/>
                          <a:ea typeface="ＭＳ Ｐゴシック" panose="020B0600070205080204" pitchFamily="50" charset="-128"/>
                        </a:rPr>
                        <a:t>429</a:t>
                      </a:r>
                      <a:endParaRPr lang="en-US" altLang="ja-JP" sz="20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74" marR="6174" marT="6174" marB="0" anchor="b"/>
                </a:tc>
                <a:tc>
                  <a:txBody>
                    <a:bodyPr/>
                    <a:lstStyle/>
                    <a:p>
                      <a:pPr algn="r" fontAlgn="b"/>
                      <a:r>
                        <a:rPr lang="ja-JP" altLang="en-US" sz="2000" b="1" u="none" strike="noStrike">
                          <a:effectLst/>
                          <a:latin typeface="ＭＳ Ｐゴシック" panose="020B0600070205080204" pitchFamily="50" charset="-128"/>
                          <a:ea typeface="ＭＳ Ｐゴシック" panose="020B0600070205080204" pitchFamily="50" charset="-128"/>
                        </a:rPr>
                        <a:t> </a:t>
                      </a:r>
                      <a:r>
                        <a:rPr lang="en-US" altLang="ja-JP" sz="2000" b="1" u="none" strike="noStrike">
                          <a:effectLst/>
                          <a:latin typeface="ＭＳ Ｐゴシック" panose="020B0600070205080204" pitchFamily="50" charset="-128"/>
                          <a:ea typeface="ＭＳ Ｐゴシック" panose="020B0600070205080204" pitchFamily="50" charset="-128"/>
                        </a:rPr>
                        <a:t>12</a:t>
                      </a:r>
                      <a:endParaRPr lang="en-US" altLang="ja-JP" sz="20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74" marR="6174" marT="6174" marB="0" anchor="b"/>
                </a:tc>
                <a:tc>
                  <a:txBody>
                    <a:bodyPr/>
                    <a:lstStyle/>
                    <a:p>
                      <a:pPr algn="r" fontAlgn="b"/>
                      <a:r>
                        <a:rPr lang="ja-JP" altLang="en-US" sz="2000" b="1" u="none" strike="noStrike">
                          <a:effectLst/>
                          <a:latin typeface="ＭＳ Ｐゴシック" panose="020B0600070205080204" pitchFamily="50" charset="-128"/>
                          <a:ea typeface="ＭＳ Ｐゴシック" panose="020B0600070205080204" pitchFamily="50" charset="-128"/>
                        </a:rPr>
                        <a:t> </a:t>
                      </a:r>
                      <a:r>
                        <a:rPr lang="en-US" altLang="ja-JP" sz="2000" b="1" u="none" strike="noStrike">
                          <a:effectLst/>
                          <a:latin typeface="ＭＳ Ｐゴシック" panose="020B0600070205080204" pitchFamily="50" charset="-128"/>
                          <a:ea typeface="ＭＳ Ｐゴシック" panose="020B0600070205080204" pitchFamily="50" charset="-128"/>
                        </a:rPr>
                        <a:t>336</a:t>
                      </a:r>
                      <a:endParaRPr lang="en-US" altLang="ja-JP" sz="20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74" marR="6174" marT="6174" marB="0" anchor="b"/>
                </a:tc>
                <a:tc>
                  <a:txBody>
                    <a:bodyPr/>
                    <a:lstStyle/>
                    <a:p>
                      <a:pPr algn="r" fontAlgn="b"/>
                      <a:r>
                        <a:rPr lang="ja-JP" altLang="en-US" sz="2000" b="1" u="none" strike="noStrike">
                          <a:effectLst/>
                          <a:latin typeface="ＭＳ Ｐゴシック" panose="020B0600070205080204" pitchFamily="50" charset="-128"/>
                          <a:ea typeface="ＭＳ Ｐゴシック" panose="020B0600070205080204" pitchFamily="50" charset="-128"/>
                        </a:rPr>
                        <a:t> </a:t>
                      </a:r>
                      <a:r>
                        <a:rPr lang="en-US" altLang="ja-JP" sz="2000" b="1" u="none" strike="noStrike">
                          <a:effectLst/>
                          <a:latin typeface="ＭＳ Ｐゴシック" panose="020B0600070205080204" pitchFamily="50" charset="-128"/>
                          <a:ea typeface="ＭＳ Ｐゴシック" panose="020B0600070205080204" pitchFamily="50" charset="-128"/>
                        </a:rPr>
                        <a:t>999</a:t>
                      </a:r>
                      <a:endParaRPr lang="en-US" altLang="ja-JP" sz="20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74" marR="6174" marT="6174" marB="0" anchor="b"/>
                </a:tc>
                <a:tc>
                  <a:txBody>
                    <a:bodyPr/>
                    <a:lstStyle/>
                    <a:p>
                      <a:pPr algn="r" fontAlgn="b"/>
                      <a:r>
                        <a:rPr lang="ja-JP" altLang="en-US" sz="2000" b="1" u="none" strike="noStrike">
                          <a:effectLst/>
                          <a:latin typeface="ＭＳ Ｐゴシック" panose="020B0600070205080204" pitchFamily="50" charset="-128"/>
                          <a:ea typeface="ＭＳ Ｐゴシック" panose="020B0600070205080204" pitchFamily="50" charset="-128"/>
                        </a:rPr>
                        <a:t> </a:t>
                      </a:r>
                      <a:r>
                        <a:rPr lang="en-US" altLang="ja-JP" sz="2000" b="1" u="none" strike="noStrike">
                          <a:effectLst/>
                          <a:latin typeface="ＭＳ Ｐゴシック" panose="020B0600070205080204" pitchFamily="50" charset="-128"/>
                          <a:ea typeface="ＭＳ Ｐゴシック" panose="020B0600070205080204" pitchFamily="50" charset="-128"/>
                        </a:rPr>
                        <a:t>7</a:t>
                      </a:r>
                      <a:endParaRPr lang="en-US" altLang="ja-JP" sz="20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74" marR="6174" marT="6174" marB="0" anchor="b"/>
                </a:tc>
                <a:tc>
                  <a:txBody>
                    <a:bodyPr/>
                    <a:lstStyle/>
                    <a:p>
                      <a:pPr algn="r" fontAlgn="b"/>
                      <a:r>
                        <a:rPr lang="en-US" altLang="ja-JP" sz="2000" b="1" u="none" strike="noStrike" dirty="0">
                          <a:effectLst/>
                          <a:latin typeface="ＭＳ Ｐゴシック" panose="020B0600070205080204" pitchFamily="50" charset="-128"/>
                          <a:ea typeface="ＭＳ Ｐゴシック" panose="020B0600070205080204" pitchFamily="50" charset="-128"/>
                        </a:rPr>
                        <a:t>-</a:t>
                      </a:r>
                      <a:endParaRPr lang="en-US" altLang="ja-JP" sz="2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174" marR="6174" marT="6174" marB="0" anchor="b"/>
                </a:tc>
                <a:extLst>
                  <a:ext uri="{0D108BD9-81ED-4DB2-BD59-A6C34878D82A}">
                    <a16:rowId xmlns:a16="http://schemas.microsoft.com/office/drawing/2014/main" val="3395764354"/>
                  </a:ext>
                </a:extLst>
              </a:tr>
            </a:tbl>
          </a:graphicData>
        </a:graphic>
      </p:graphicFrame>
      <p:sp>
        <p:nvSpPr>
          <p:cNvPr id="3" name="正方形/長方形 2">
            <a:extLst>
              <a:ext uri="{FF2B5EF4-FFF2-40B4-BE49-F238E27FC236}">
                <a16:creationId xmlns:a16="http://schemas.microsoft.com/office/drawing/2014/main" id="{261FEE85-1233-4D77-AB17-A9A63A8A0E00}"/>
              </a:ext>
            </a:extLst>
          </p:cNvPr>
          <p:cNvSpPr/>
          <p:nvPr/>
        </p:nvSpPr>
        <p:spPr>
          <a:xfrm>
            <a:off x="1" y="111211"/>
            <a:ext cx="12146694" cy="72904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l" fontAlgn="ctr"/>
            <a:r>
              <a:rPr lang="ja-JP" altLang="en-US" b="1" dirty="0">
                <a:latin typeface="ＭＳ Ｐゴシック" panose="020B0600070205080204" pitchFamily="50" charset="-128"/>
                <a:ea typeface="ＭＳ Ｐゴシック" panose="020B0600070205080204" pitchFamily="50" charset="-128"/>
              </a:rPr>
              <a:t>リアル店舗？</a:t>
            </a:r>
            <a:r>
              <a:rPr lang="ja-JP" altLang="en-US" sz="1800" b="1" u="none" strike="noStrike" dirty="0">
                <a:effectLst/>
                <a:latin typeface="ＭＳ Ｐゴシック" panose="020B0600070205080204" pitchFamily="50" charset="-128"/>
                <a:ea typeface="ＭＳ Ｐゴシック" panose="020B0600070205080204" pitchFamily="50" charset="-128"/>
              </a:rPr>
              <a:t>年間収入階級別特定の財（商品）・サービスの１世帯当たり１か月間の支出（二人以上の世帯のうち</a:t>
            </a:r>
            <a:r>
              <a:rPr lang="ja-JP" altLang="en-US" sz="1800" b="1" u="none" strike="noStrike" dirty="0">
                <a:solidFill>
                  <a:srgbClr val="FF0000"/>
                </a:solidFill>
                <a:effectLst/>
                <a:latin typeface="ＭＳ Ｐゴシック" panose="020B0600070205080204" pitchFamily="50" charset="-128"/>
                <a:ea typeface="ＭＳ Ｐゴシック" panose="020B0600070205080204" pitchFamily="50" charset="-128"/>
              </a:rPr>
              <a:t>勤労者世帯</a:t>
            </a:r>
            <a:r>
              <a:rPr lang="ja-JP" altLang="en-US" sz="1800" b="1" u="none" strike="noStrike" dirty="0">
                <a:effectLst/>
                <a:latin typeface="ＭＳ Ｐゴシック" panose="020B0600070205080204" pitchFamily="50" charset="-128"/>
                <a:ea typeface="ＭＳ Ｐゴシック" panose="020B0600070205080204" pitchFamily="50" charset="-128"/>
              </a:rPr>
              <a:t>）</a:t>
            </a:r>
            <a:r>
              <a:rPr lang="en-US" altLang="ja-JP" sz="1800" b="1" u="none" strike="noStrike" dirty="0">
                <a:effectLst/>
                <a:latin typeface="ＭＳ Ｐゴシック" panose="020B0600070205080204" pitchFamily="50" charset="-128"/>
                <a:ea typeface="ＭＳ Ｐゴシック" panose="020B0600070205080204" pitchFamily="50" charset="-128"/>
              </a:rPr>
              <a:t>2021</a:t>
            </a:r>
            <a:r>
              <a:rPr lang="ja-JP" altLang="en-US" sz="1800" b="1" u="none" strike="noStrike" dirty="0">
                <a:effectLst/>
                <a:latin typeface="ＭＳ Ｐゴシック" panose="020B0600070205080204" pitchFamily="50" charset="-128"/>
                <a:ea typeface="ＭＳ Ｐゴシック" panose="020B0600070205080204" pitchFamily="50" charset="-128"/>
              </a:rPr>
              <a:t>年</a:t>
            </a:r>
            <a:r>
              <a:rPr lang="en-US" altLang="ja-JP" b="1" dirty="0">
                <a:latin typeface="ＭＳ Ｐゴシック" panose="020B0600070205080204" pitchFamily="50" charset="-128"/>
                <a:ea typeface="ＭＳ Ｐゴシック" panose="020B0600070205080204" pitchFamily="50" charset="-128"/>
              </a:rPr>
              <a:t>6</a:t>
            </a:r>
            <a:r>
              <a:rPr lang="ja-JP" altLang="en-US" b="1" dirty="0">
                <a:latin typeface="ＭＳ Ｐゴシック" panose="020B0600070205080204" pitchFamily="50" charset="-128"/>
                <a:ea typeface="ＭＳ Ｐゴシック" panose="020B0600070205080204" pitchFamily="50" charset="-128"/>
              </a:rPr>
              <a:t>月</a:t>
            </a:r>
            <a:endParaRPr lang="ja-JP" altLang="en-US" sz="1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p:txBody>
      </p:sp>
      <p:sp>
        <p:nvSpPr>
          <p:cNvPr id="4" name="正方形/長方形 3">
            <a:extLst>
              <a:ext uri="{FF2B5EF4-FFF2-40B4-BE49-F238E27FC236}">
                <a16:creationId xmlns:a16="http://schemas.microsoft.com/office/drawing/2014/main" id="{80D187BB-E9E4-4782-BF45-700D8A2A2DF9}"/>
              </a:ext>
            </a:extLst>
          </p:cNvPr>
          <p:cNvSpPr/>
          <p:nvPr/>
        </p:nvSpPr>
        <p:spPr>
          <a:xfrm>
            <a:off x="160638" y="5449330"/>
            <a:ext cx="12146693" cy="129745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b="1" dirty="0">
                <a:latin typeface="+mj-ea"/>
                <a:ea typeface="+mj-ea"/>
              </a:rPr>
              <a:t>勤労世帯は女性は年収</a:t>
            </a:r>
            <a:r>
              <a:rPr kumimoji="1" lang="en-US" altLang="ja-JP" b="1" dirty="0">
                <a:latin typeface="+mj-ea"/>
                <a:ea typeface="+mj-ea"/>
              </a:rPr>
              <a:t>900</a:t>
            </a:r>
            <a:r>
              <a:rPr kumimoji="1" lang="ja-JP" altLang="en-US" b="1" dirty="0">
                <a:latin typeface="+mj-ea"/>
                <a:ea typeface="+mj-ea"/>
              </a:rPr>
              <a:t>万代から</a:t>
            </a:r>
            <a:r>
              <a:rPr kumimoji="1" lang="en-US" altLang="ja-JP" b="1" dirty="0">
                <a:latin typeface="+mj-ea"/>
                <a:ea typeface="+mj-ea"/>
              </a:rPr>
              <a:t>2</a:t>
            </a:r>
            <a:r>
              <a:rPr kumimoji="1" lang="ja-JP" altLang="en-US" b="1" dirty="0">
                <a:latin typeface="+mj-ea"/>
                <a:ea typeface="+mj-ea"/>
              </a:rPr>
              <a:t>倍に増加、</a:t>
            </a:r>
            <a:r>
              <a:rPr kumimoji="1" lang="en-US" altLang="ja-JP" b="1" dirty="0">
                <a:latin typeface="+mj-ea"/>
                <a:ea typeface="+mj-ea"/>
              </a:rPr>
              <a:t>2000</a:t>
            </a:r>
            <a:r>
              <a:rPr kumimoji="1" lang="ja-JP" altLang="en-US" b="1" dirty="0">
                <a:latin typeface="+mj-ea"/>
                <a:ea typeface="+mj-ea"/>
              </a:rPr>
              <a:t>万以上の年収でさらに</a:t>
            </a:r>
            <a:r>
              <a:rPr kumimoji="1" lang="en-US" altLang="ja-JP" b="1" dirty="0">
                <a:latin typeface="+mj-ea"/>
                <a:ea typeface="+mj-ea"/>
              </a:rPr>
              <a:t>2</a:t>
            </a:r>
            <a:r>
              <a:rPr kumimoji="1" lang="ja-JP" altLang="en-US" b="1" dirty="0">
                <a:latin typeface="+mj-ea"/>
                <a:ea typeface="+mj-ea"/>
              </a:rPr>
              <a:t>倍。</a:t>
            </a:r>
            <a:endParaRPr kumimoji="1" lang="en-US" altLang="ja-JP" b="1" dirty="0">
              <a:latin typeface="+mj-ea"/>
              <a:ea typeface="+mj-ea"/>
            </a:endParaRPr>
          </a:p>
          <a:p>
            <a:pPr algn="ctr"/>
            <a:r>
              <a:rPr kumimoji="1" lang="ja-JP" altLang="en-US" b="1" dirty="0">
                <a:latin typeface="+mj-ea"/>
                <a:ea typeface="+mj-ea"/>
              </a:rPr>
              <a:t>男性は</a:t>
            </a:r>
            <a:r>
              <a:rPr kumimoji="1" lang="en-US" altLang="ja-JP" b="1" dirty="0">
                <a:latin typeface="+mj-ea"/>
                <a:ea typeface="+mj-ea"/>
              </a:rPr>
              <a:t>1000</a:t>
            </a:r>
            <a:r>
              <a:rPr kumimoji="1" lang="ja-JP" altLang="en-US" b="1" dirty="0">
                <a:latin typeface="+mj-ea"/>
                <a:ea typeface="+mj-ea"/>
              </a:rPr>
              <a:t>万円代で</a:t>
            </a:r>
            <a:r>
              <a:rPr kumimoji="1" lang="en-US" altLang="ja-JP" b="1" dirty="0">
                <a:latin typeface="+mj-ea"/>
                <a:ea typeface="+mj-ea"/>
              </a:rPr>
              <a:t>2</a:t>
            </a:r>
            <a:r>
              <a:rPr kumimoji="1" lang="ja-JP" altLang="en-US" b="1" dirty="0">
                <a:latin typeface="+mj-ea"/>
                <a:ea typeface="+mj-ea"/>
              </a:rPr>
              <a:t>倍だが、</a:t>
            </a:r>
            <a:r>
              <a:rPr kumimoji="1" lang="en-US" altLang="ja-JP" b="1" dirty="0">
                <a:latin typeface="+mj-ea"/>
                <a:ea typeface="+mj-ea"/>
              </a:rPr>
              <a:t>1250</a:t>
            </a:r>
            <a:r>
              <a:rPr kumimoji="1" lang="ja-JP" altLang="en-US" b="1" dirty="0">
                <a:latin typeface="+mj-ea"/>
                <a:ea typeface="+mj-ea"/>
              </a:rPr>
              <a:t>万円からさらに</a:t>
            </a:r>
            <a:r>
              <a:rPr kumimoji="1" lang="en-US" altLang="ja-JP" b="1" dirty="0">
                <a:latin typeface="+mj-ea"/>
                <a:ea typeface="+mj-ea"/>
              </a:rPr>
              <a:t>2</a:t>
            </a:r>
            <a:r>
              <a:rPr kumimoji="1" lang="ja-JP" altLang="en-US" b="1" dirty="0">
                <a:latin typeface="+mj-ea"/>
                <a:ea typeface="+mj-ea"/>
              </a:rPr>
              <a:t>倍。</a:t>
            </a:r>
            <a:r>
              <a:rPr kumimoji="1" lang="en-US" altLang="ja-JP" b="1" dirty="0">
                <a:latin typeface="+mj-ea"/>
                <a:ea typeface="+mj-ea"/>
              </a:rPr>
              <a:t>2000</a:t>
            </a:r>
            <a:r>
              <a:rPr kumimoji="1" lang="ja-JP" altLang="en-US" b="1" dirty="0">
                <a:latin typeface="+mj-ea"/>
                <a:ea typeface="+mj-ea"/>
              </a:rPr>
              <a:t>万円から急落</a:t>
            </a:r>
            <a:endParaRPr kumimoji="1" lang="en-US" altLang="ja-JP" b="1" dirty="0">
              <a:latin typeface="+mj-ea"/>
              <a:ea typeface="+mj-ea"/>
            </a:endParaRPr>
          </a:p>
          <a:p>
            <a:pPr algn="ctr"/>
            <a:r>
              <a:rPr kumimoji="1" lang="ja-JP" altLang="en-US" b="1" dirty="0">
                <a:latin typeface="+mj-ea"/>
                <a:ea typeface="+mj-ea"/>
              </a:rPr>
              <a:t>金額ベースでは</a:t>
            </a:r>
            <a:r>
              <a:rPr kumimoji="1" lang="en-US" altLang="ja-JP" b="1" dirty="0">
                <a:latin typeface="+mj-ea"/>
                <a:ea typeface="+mj-ea"/>
              </a:rPr>
              <a:t>1000</a:t>
            </a:r>
            <a:r>
              <a:rPr kumimoji="1" lang="ja-JP" altLang="en-US" b="1" dirty="0">
                <a:latin typeface="+mj-ea"/>
                <a:ea typeface="+mj-ea"/>
              </a:rPr>
              <a:t>万円を超えると男性の支出のほうが増える。</a:t>
            </a:r>
          </a:p>
        </p:txBody>
      </p:sp>
    </p:spTree>
    <p:extLst>
      <p:ext uri="{BB962C8B-B14F-4D97-AF65-F5344CB8AC3E}">
        <p14:creationId xmlns:p14="http://schemas.microsoft.com/office/powerpoint/2010/main" val="156222310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a:extLst>
              <a:ext uri="{FF2B5EF4-FFF2-40B4-BE49-F238E27FC236}">
                <a16:creationId xmlns:a16="http://schemas.microsoft.com/office/drawing/2014/main" id="{38B183A0-2B0F-445A-8914-23E6E02E5F29}"/>
              </a:ext>
            </a:extLst>
          </p:cNvPr>
          <p:cNvGraphicFramePr>
            <a:graphicFrameLocks noGrp="1"/>
          </p:cNvGraphicFramePr>
          <p:nvPr>
            <p:extLst>
              <p:ext uri="{D42A27DB-BD31-4B8C-83A1-F6EECF244321}">
                <p14:modId xmlns:p14="http://schemas.microsoft.com/office/powerpoint/2010/main" val="3897182040"/>
              </p:ext>
            </p:extLst>
          </p:nvPr>
        </p:nvGraphicFramePr>
        <p:xfrm>
          <a:off x="440715" y="490470"/>
          <a:ext cx="11442365" cy="5096028"/>
        </p:xfrm>
        <a:graphic>
          <a:graphicData uri="http://schemas.openxmlformats.org/drawingml/2006/table">
            <a:tbl>
              <a:tblPr>
                <a:tableStyleId>{5C22544A-7EE6-4342-B048-85BDC9FD1C3A}</a:tableStyleId>
              </a:tblPr>
              <a:tblGrid>
                <a:gridCol w="2195264">
                  <a:extLst>
                    <a:ext uri="{9D8B030D-6E8A-4147-A177-3AD203B41FA5}">
                      <a16:colId xmlns:a16="http://schemas.microsoft.com/office/drawing/2014/main" val="814219231"/>
                    </a:ext>
                  </a:extLst>
                </a:gridCol>
                <a:gridCol w="907540">
                  <a:extLst>
                    <a:ext uri="{9D8B030D-6E8A-4147-A177-3AD203B41FA5}">
                      <a16:colId xmlns:a16="http://schemas.microsoft.com/office/drawing/2014/main" val="1852069428"/>
                    </a:ext>
                  </a:extLst>
                </a:gridCol>
                <a:gridCol w="699052">
                  <a:extLst>
                    <a:ext uri="{9D8B030D-6E8A-4147-A177-3AD203B41FA5}">
                      <a16:colId xmlns:a16="http://schemas.microsoft.com/office/drawing/2014/main" val="2592441752"/>
                    </a:ext>
                  </a:extLst>
                </a:gridCol>
                <a:gridCol w="613202">
                  <a:extLst>
                    <a:ext uri="{9D8B030D-6E8A-4147-A177-3AD203B41FA5}">
                      <a16:colId xmlns:a16="http://schemas.microsoft.com/office/drawing/2014/main" val="3452153904"/>
                    </a:ext>
                  </a:extLst>
                </a:gridCol>
                <a:gridCol w="711315">
                  <a:extLst>
                    <a:ext uri="{9D8B030D-6E8A-4147-A177-3AD203B41FA5}">
                      <a16:colId xmlns:a16="http://schemas.microsoft.com/office/drawing/2014/main" val="2470964890"/>
                    </a:ext>
                  </a:extLst>
                </a:gridCol>
                <a:gridCol w="772635">
                  <a:extLst>
                    <a:ext uri="{9D8B030D-6E8A-4147-A177-3AD203B41FA5}">
                      <a16:colId xmlns:a16="http://schemas.microsoft.com/office/drawing/2014/main" val="3323485935"/>
                    </a:ext>
                  </a:extLst>
                </a:gridCol>
                <a:gridCol w="870787">
                  <a:extLst>
                    <a:ext uri="{9D8B030D-6E8A-4147-A177-3AD203B41FA5}">
                      <a16:colId xmlns:a16="http://schemas.microsoft.com/office/drawing/2014/main" val="4267031033"/>
                    </a:ext>
                  </a:extLst>
                </a:gridCol>
                <a:gridCol w="633569">
                  <a:extLst>
                    <a:ext uri="{9D8B030D-6E8A-4147-A177-3AD203B41FA5}">
                      <a16:colId xmlns:a16="http://schemas.microsoft.com/office/drawing/2014/main" val="1377894255"/>
                    </a:ext>
                  </a:extLst>
                </a:gridCol>
                <a:gridCol w="633569">
                  <a:extLst>
                    <a:ext uri="{9D8B030D-6E8A-4147-A177-3AD203B41FA5}">
                      <a16:colId xmlns:a16="http://schemas.microsoft.com/office/drawing/2014/main" val="87447797"/>
                    </a:ext>
                  </a:extLst>
                </a:gridCol>
                <a:gridCol w="633569">
                  <a:extLst>
                    <a:ext uri="{9D8B030D-6E8A-4147-A177-3AD203B41FA5}">
                      <a16:colId xmlns:a16="http://schemas.microsoft.com/office/drawing/2014/main" val="4189847786"/>
                    </a:ext>
                  </a:extLst>
                </a:gridCol>
                <a:gridCol w="633569">
                  <a:extLst>
                    <a:ext uri="{9D8B030D-6E8A-4147-A177-3AD203B41FA5}">
                      <a16:colId xmlns:a16="http://schemas.microsoft.com/office/drawing/2014/main" val="1942972947"/>
                    </a:ext>
                  </a:extLst>
                </a:gridCol>
                <a:gridCol w="633569">
                  <a:extLst>
                    <a:ext uri="{9D8B030D-6E8A-4147-A177-3AD203B41FA5}">
                      <a16:colId xmlns:a16="http://schemas.microsoft.com/office/drawing/2014/main" val="718414501"/>
                    </a:ext>
                  </a:extLst>
                </a:gridCol>
                <a:gridCol w="633569">
                  <a:extLst>
                    <a:ext uri="{9D8B030D-6E8A-4147-A177-3AD203B41FA5}">
                      <a16:colId xmlns:a16="http://schemas.microsoft.com/office/drawing/2014/main" val="425108713"/>
                    </a:ext>
                  </a:extLst>
                </a:gridCol>
                <a:gridCol w="871156">
                  <a:extLst>
                    <a:ext uri="{9D8B030D-6E8A-4147-A177-3AD203B41FA5}">
                      <a16:colId xmlns:a16="http://schemas.microsoft.com/office/drawing/2014/main" val="3386442360"/>
                    </a:ext>
                  </a:extLst>
                </a:gridCol>
              </a:tblGrid>
              <a:tr h="951778">
                <a:tc>
                  <a:txBody>
                    <a:bodyPr/>
                    <a:lstStyle/>
                    <a:p>
                      <a:pPr algn="l" fontAlgn="ctr"/>
                      <a:endParaRPr lang="ja-JP" altLang="en-US" sz="1600" b="1" i="0" u="none" strike="noStrike" dirty="0">
                        <a:solidFill>
                          <a:schemeClr val="tx1"/>
                        </a:solidFill>
                        <a:effectLst/>
                        <a:latin typeface="+mj-ea"/>
                        <a:ea typeface="+mj-ea"/>
                      </a:endParaRPr>
                    </a:p>
                  </a:txBody>
                  <a:tcPr marL="6174" marR="6174" marT="6174" marB="0" anchor="ctr"/>
                </a:tc>
                <a:tc>
                  <a:txBody>
                    <a:bodyPr/>
                    <a:lstStyle/>
                    <a:p>
                      <a:pPr algn="ctr" fontAlgn="ctr"/>
                      <a:r>
                        <a:rPr lang="en-US" altLang="ja-JP" sz="1600" b="1" u="none" strike="noStrike" dirty="0">
                          <a:solidFill>
                            <a:schemeClr val="tx1"/>
                          </a:solidFill>
                          <a:effectLst/>
                          <a:latin typeface="+mj-ea"/>
                          <a:ea typeface="+mj-ea"/>
                        </a:rPr>
                        <a:t>200</a:t>
                      </a:r>
                      <a:r>
                        <a:rPr lang="ja-JP" altLang="en-US" sz="1600" b="1" u="none" strike="noStrike" dirty="0">
                          <a:solidFill>
                            <a:schemeClr val="tx1"/>
                          </a:solidFill>
                          <a:effectLst/>
                          <a:latin typeface="+mj-ea"/>
                          <a:ea typeface="+mj-ea"/>
                        </a:rPr>
                        <a:t>万円未満</a:t>
                      </a:r>
                      <a:endParaRPr lang="ja-JP" altLang="en-US" sz="1600" b="1" i="0" u="none" strike="noStrike" dirty="0">
                        <a:solidFill>
                          <a:schemeClr val="tx1"/>
                        </a:solidFill>
                        <a:effectLst/>
                        <a:latin typeface="+mj-ea"/>
                        <a:ea typeface="+mj-ea"/>
                      </a:endParaRPr>
                    </a:p>
                  </a:txBody>
                  <a:tcPr marL="6174" marR="6174" marT="6174" marB="0" anchor="ctr"/>
                </a:tc>
                <a:tc>
                  <a:txBody>
                    <a:bodyPr/>
                    <a:lstStyle/>
                    <a:p>
                      <a:pPr algn="ctr" fontAlgn="ctr"/>
                      <a:r>
                        <a:rPr lang="en-US" altLang="ja-JP" sz="1600" b="1" u="none" strike="noStrike" dirty="0">
                          <a:solidFill>
                            <a:schemeClr val="tx1"/>
                          </a:solidFill>
                          <a:effectLst/>
                          <a:latin typeface="+mj-ea"/>
                          <a:ea typeface="+mj-ea"/>
                        </a:rPr>
                        <a:t>200</a:t>
                      </a:r>
                      <a:r>
                        <a:rPr lang="ja-JP" altLang="en-US" sz="1600" b="1" u="none" strike="noStrike" dirty="0">
                          <a:solidFill>
                            <a:schemeClr val="tx1"/>
                          </a:solidFill>
                          <a:effectLst/>
                          <a:latin typeface="+mj-ea"/>
                          <a:ea typeface="+mj-ea"/>
                        </a:rPr>
                        <a:t>～</a:t>
                      </a:r>
                      <a:r>
                        <a:rPr lang="en-US" altLang="ja-JP" sz="1600" b="1" u="none" strike="noStrike" dirty="0">
                          <a:solidFill>
                            <a:schemeClr val="tx1"/>
                          </a:solidFill>
                          <a:effectLst/>
                          <a:latin typeface="+mj-ea"/>
                          <a:ea typeface="+mj-ea"/>
                        </a:rPr>
                        <a:t>300</a:t>
                      </a:r>
                      <a:r>
                        <a:rPr lang="ja-JP" altLang="en-US" sz="1600" b="1" u="none" strike="noStrike" dirty="0">
                          <a:solidFill>
                            <a:schemeClr val="tx1"/>
                          </a:solidFill>
                          <a:effectLst/>
                          <a:latin typeface="+mj-ea"/>
                          <a:ea typeface="+mj-ea"/>
                        </a:rPr>
                        <a:t>万円</a:t>
                      </a:r>
                      <a:endParaRPr lang="ja-JP" altLang="en-US" sz="1600" b="1" i="0" u="none" strike="noStrike" dirty="0">
                        <a:solidFill>
                          <a:schemeClr val="tx1"/>
                        </a:solidFill>
                        <a:effectLst/>
                        <a:latin typeface="+mj-ea"/>
                        <a:ea typeface="+mj-ea"/>
                      </a:endParaRPr>
                    </a:p>
                  </a:txBody>
                  <a:tcPr marL="6174" marR="6174" marT="6174" marB="0" anchor="ctr"/>
                </a:tc>
                <a:tc>
                  <a:txBody>
                    <a:bodyPr/>
                    <a:lstStyle/>
                    <a:p>
                      <a:pPr algn="ctr" fontAlgn="ctr"/>
                      <a:r>
                        <a:rPr lang="en-US" altLang="ja-JP" sz="1600" b="1" u="none" strike="noStrike" dirty="0">
                          <a:solidFill>
                            <a:schemeClr val="tx1"/>
                          </a:solidFill>
                          <a:effectLst/>
                          <a:latin typeface="+mj-ea"/>
                          <a:ea typeface="+mj-ea"/>
                        </a:rPr>
                        <a:t>300</a:t>
                      </a:r>
                      <a:r>
                        <a:rPr lang="ja-JP" altLang="en-US" sz="1600" b="1" u="none" strike="noStrike" dirty="0">
                          <a:solidFill>
                            <a:schemeClr val="tx1"/>
                          </a:solidFill>
                          <a:effectLst/>
                          <a:latin typeface="+mj-ea"/>
                          <a:ea typeface="+mj-ea"/>
                        </a:rPr>
                        <a:t>～</a:t>
                      </a:r>
                      <a:r>
                        <a:rPr lang="en-US" altLang="ja-JP" sz="1600" b="1" u="none" strike="noStrike" dirty="0">
                          <a:solidFill>
                            <a:schemeClr val="tx1"/>
                          </a:solidFill>
                          <a:effectLst/>
                          <a:latin typeface="+mj-ea"/>
                          <a:ea typeface="+mj-ea"/>
                        </a:rPr>
                        <a:t>400</a:t>
                      </a:r>
                      <a:r>
                        <a:rPr lang="ja-JP" altLang="en-US" sz="1600" b="1" u="none" strike="noStrike" dirty="0">
                          <a:solidFill>
                            <a:schemeClr val="tx1"/>
                          </a:solidFill>
                          <a:effectLst/>
                          <a:latin typeface="+mj-ea"/>
                          <a:ea typeface="+mj-ea"/>
                        </a:rPr>
                        <a:t>万円</a:t>
                      </a:r>
                      <a:endParaRPr lang="ja-JP" altLang="en-US" sz="1600" b="1" i="0" u="none" strike="noStrike" dirty="0">
                        <a:solidFill>
                          <a:schemeClr val="tx1"/>
                        </a:solidFill>
                        <a:effectLst/>
                        <a:latin typeface="+mj-ea"/>
                        <a:ea typeface="+mj-ea"/>
                      </a:endParaRPr>
                    </a:p>
                  </a:txBody>
                  <a:tcPr marL="6174" marR="6174" marT="6174" marB="0" anchor="ctr"/>
                </a:tc>
                <a:tc>
                  <a:txBody>
                    <a:bodyPr/>
                    <a:lstStyle/>
                    <a:p>
                      <a:pPr algn="ctr" fontAlgn="ctr"/>
                      <a:r>
                        <a:rPr lang="en-US" altLang="ja-JP" sz="1600" b="1" u="none" strike="noStrike" dirty="0">
                          <a:solidFill>
                            <a:schemeClr val="tx1"/>
                          </a:solidFill>
                          <a:effectLst/>
                          <a:latin typeface="+mj-ea"/>
                          <a:ea typeface="+mj-ea"/>
                        </a:rPr>
                        <a:t>400</a:t>
                      </a:r>
                      <a:r>
                        <a:rPr lang="ja-JP" altLang="en-US" sz="1600" b="1" u="none" strike="noStrike" dirty="0">
                          <a:solidFill>
                            <a:schemeClr val="tx1"/>
                          </a:solidFill>
                          <a:effectLst/>
                          <a:latin typeface="+mj-ea"/>
                          <a:ea typeface="+mj-ea"/>
                        </a:rPr>
                        <a:t>～</a:t>
                      </a:r>
                      <a:r>
                        <a:rPr lang="en-US" altLang="ja-JP" sz="1600" b="1" u="none" strike="noStrike" dirty="0">
                          <a:solidFill>
                            <a:schemeClr val="tx1"/>
                          </a:solidFill>
                          <a:effectLst/>
                          <a:latin typeface="+mj-ea"/>
                          <a:ea typeface="+mj-ea"/>
                        </a:rPr>
                        <a:t>500</a:t>
                      </a:r>
                      <a:r>
                        <a:rPr lang="ja-JP" altLang="en-US" sz="1600" b="1" u="none" strike="noStrike" dirty="0">
                          <a:solidFill>
                            <a:schemeClr val="tx1"/>
                          </a:solidFill>
                          <a:effectLst/>
                          <a:latin typeface="+mj-ea"/>
                          <a:ea typeface="+mj-ea"/>
                        </a:rPr>
                        <a:t>万円</a:t>
                      </a:r>
                      <a:endParaRPr lang="ja-JP" altLang="en-US" sz="1600" b="1" i="0" u="none" strike="noStrike" dirty="0">
                        <a:solidFill>
                          <a:schemeClr val="tx1"/>
                        </a:solidFill>
                        <a:effectLst/>
                        <a:latin typeface="+mj-ea"/>
                        <a:ea typeface="+mj-ea"/>
                      </a:endParaRPr>
                    </a:p>
                  </a:txBody>
                  <a:tcPr marL="6174" marR="6174" marT="6174" marB="0" anchor="ctr"/>
                </a:tc>
                <a:tc>
                  <a:txBody>
                    <a:bodyPr/>
                    <a:lstStyle/>
                    <a:p>
                      <a:pPr algn="ctr" fontAlgn="ctr"/>
                      <a:r>
                        <a:rPr lang="en-US" altLang="ja-JP" sz="1600" b="1" u="none" strike="noStrike" dirty="0">
                          <a:solidFill>
                            <a:schemeClr val="tx1"/>
                          </a:solidFill>
                          <a:effectLst/>
                          <a:latin typeface="+mj-ea"/>
                          <a:ea typeface="+mj-ea"/>
                        </a:rPr>
                        <a:t>500</a:t>
                      </a:r>
                      <a:r>
                        <a:rPr lang="ja-JP" altLang="en-US" sz="1600" b="1" u="none" strike="noStrike" dirty="0">
                          <a:solidFill>
                            <a:schemeClr val="tx1"/>
                          </a:solidFill>
                          <a:effectLst/>
                          <a:latin typeface="+mj-ea"/>
                          <a:ea typeface="+mj-ea"/>
                        </a:rPr>
                        <a:t>～</a:t>
                      </a:r>
                      <a:r>
                        <a:rPr lang="en-US" altLang="ja-JP" sz="1600" b="1" u="none" strike="noStrike" dirty="0">
                          <a:solidFill>
                            <a:schemeClr val="tx1"/>
                          </a:solidFill>
                          <a:effectLst/>
                          <a:latin typeface="+mj-ea"/>
                          <a:ea typeface="+mj-ea"/>
                        </a:rPr>
                        <a:t>600</a:t>
                      </a:r>
                      <a:r>
                        <a:rPr lang="ja-JP" altLang="en-US" sz="1600" b="1" u="none" strike="noStrike" dirty="0">
                          <a:solidFill>
                            <a:schemeClr val="tx1"/>
                          </a:solidFill>
                          <a:effectLst/>
                          <a:latin typeface="+mj-ea"/>
                          <a:ea typeface="+mj-ea"/>
                        </a:rPr>
                        <a:t>万円</a:t>
                      </a:r>
                      <a:endParaRPr lang="ja-JP" altLang="en-US" sz="1600" b="1" i="0" u="none" strike="noStrike" dirty="0">
                        <a:solidFill>
                          <a:schemeClr val="tx1"/>
                        </a:solidFill>
                        <a:effectLst/>
                        <a:latin typeface="+mj-ea"/>
                        <a:ea typeface="+mj-ea"/>
                      </a:endParaRPr>
                    </a:p>
                  </a:txBody>
                  <a:tcPr marL="6174" marR="6174" marT="6174" marB="0" anchor="ctr"/>
                </a:tc>
                <a:tc>
                  <a:txBody>
                    <a:bodyPr/>
                    <a:lstStyle/>
                    <a:p>
                      <a:pPr algn="ctr" fontAlgn="ctr"/>
                      <a:r>
                        <a:rPr lang="en-US" altLang="ja-JP" sz="1600" b="1" u="none" strike="noStrike">
                          <a:solidFill>
                            <a:schemeClr val="tx1"/>
                          </a:solidFill>
                          <a:effectLst/>
                          <a:latin typeface="+mj-ea"/>
                          <a:ea typeface="+mj-ea"/>
                        </a:rPr>
                        <a:t>600</a:t>
                      </a:r>
                      <a:r>
                        <a:rPr lang="ja-JP" altLang="en-US" sz="1600" b="1" u="none" strike="noStrike">
                          <a:solidFill>
                            <a:schemeClr val="tx1"/>
                          </a:solidFill>
                          <a:effectLst/>
                          <a:latin typeface="+mj-ea"/>
                          <a:ea typeface="+mj-ea"/>
                        </a:rPr>
                        <a:t>～</a:t>
                      </a:r>
                      <a:r>
                        <a:rPr lang="en-US" altLang="ja-JP" sz="1600" b="1" u="none" strike="noStrike">
                          <a:solidFill>
                            <a:schemeClr val="tx1"/>
                          </a:solidFill>
                          <a:effectLst/>
                          <a:latin typeface="+mj-ea"/>
                          <a:ea typeface="+mj-ea"/>
                        </a:rPr>
                        <a:t>700</a:t>
                      </a:r>
                      <a:r>
                        <a:rPr lang="ja-JP" altLang="en-US" sz="1600" b="1" u="none" strike="noStrike">
                          <a:solidFill>
                            <a:schemeClr val="tx1"/>
                          </a:solidFill>
                          <a:effectLst/>
                          <a:latin typeface="+mj-ea"/>
                          <a:ea typeface="+mj-ea"/>
                        </a:rPr>
                        <a:t>万円</a:t>
                      </a:r>
                      <a:endParaRPr lang="ja-JP" altLang="en-US" sz="1600" b="1" i="0" u="none" strike="noStrike">
                        <a:solidFill>
                          <a:schemeClr val="tx1"/>
                        </a:solidFill>
                        <a:effectLst/>
                        <a:latin typeface="+mj-ea"/>
                        <a:ea typeface="+mj-ea"/>
                      </a:endParaRPr>
                    </a:p>
                  </a:txBody>
                  <a:tcPr marL="6174" marR="6174" marT="6174" marB="0" anchor="ctr"/>
                </a:tc>
                <a:tc>
                  <a:txBody>
                    <a:bodyPr/>
                    <a:lstStyle/>
                    <a:p>
                      <a:pPr algn="ctr" fontAlgn="ctr"/>
                      <a:r>
                        <a:rPr lang="en-US" altLang="ja-JP" sz="1600" b="1" u="none" strike="noStrike">
                          <a:solidFill>
                            <a:schemeClr val="tx1"/>
                          </a:solidFill>
                          <a:effectLst/>
                          <a:latin typeface="+mj-ea"/>
                          <a:ea typeface="+mj-ea"/>
                        </a:rPr>
                        <a:t>700</a:t>
                      </a:r>
                      <a:r>
                        <a:rPr lang="ja-JP" altLang="en-US" sz="1600" b="1" u="none" strike="noStrike">
                          <a:solidFill>
                            <a:schemeClr val="tx1"/>
                          </a:solidFill>
                          <a:effectLst/>
                          <a:latin typeface="+mj-ea"/>
                          <a:ea typeface="+mj-ea"/>
                        </a:rPr>
                        <a:t>～</a:t>
                      </a:r>
                      <a:r>
                        <a:rPr lang="en-US" altLang="ja-JP" sz="1600" b="1" u="none" strike="noStrike">
                          <a:solidFill>
                            <a:schemeClr val="tx1"/>
                          </a:solidFill>
                          <a:effectLst/>
                          <a:latin typeface="+mj-ea"/>
                          <a:ea typeface="+mj-ea"/>
                        </a:rPr>
                        <a:t>800</a:t>
                      </a:r>
                      <a:r>
                        <a:rPr lang="ja-JP" altLang="en-US" sz="1600" b="1" u="none" strike="noStrike">
                          <a:solidFill>
                            <a:schemeClr val="tx1"/>
                          </a:solidFill>
                          <a:effectLst/>
                          <a:latin typeface="+mj-ea"/>
                          <a:ea typeface="+mj-ea"/>
                        </a:rPr>
                        <a:t>万円</a:t>
                      </a:r>
                      <a:endParaRPr lang="ja-JP" altLang="en-US" sz="1600" b="1" i="0" u="none" strike="noStrike">
                        <a:solidFill>
                          <a:schemeClr val="tx1"/>
                        </a:solidFill>
                        <a:effectLst/>
                        <a:latin typeface="+mj-ea"/>
                        <a:ea typeface="+mj-ea"/>
                      </a:endParaRPr>
                    </a:p>
                  </a:txBody>
                  <a:tcPr marL="6174" marR="6174" marT="6174" marB="0" anchor="ctr"/>
                </a:tc>
                <a:tc>
                  <a:txBody>
                    <a:bodyPr/>
                    <a:lstStyle/>
                    <a:p>
                      <a:pPr algn="ctr" fontAlgn="ctr"/>
                      <a:r>
                        <a:rPr lang="en-US" altLang="ja-JP" sz="1600" b="1" u="none" strike="noStrike">
                          <a:solidFill>
                            <a:schemeClr val="tx1"/>
                          </a:solidFill>
                          <a:effectLst/>
                          <a:latin typeface="+mj-ea"/>
                          <a:ea typeface="+mj-ea"/>
                        </a:rPr>
                        <a:t>800</a:t>
                      </a:r>
                      <a:r>
                        <a:rPr lang="ja-JP" altLang="en-US" sz="1600" b="1" u="none" strike="noStrike">
                          <a:solidFill>
                            <a:schemeClr val="tx1"/>
                          </a:solidFill>
                          <a:effectLst/>
                          <a:latin typeface="+mj-ea"/>
                          <a:ea typeface="+mj-ea"/>
                        </a:rPr>
                        <a:t>～</a:t>
                      </a:r>
                      <a:r>
                        <a:rPr lang="en-US" altLang="ja-JP" sz="1600" b="1" u="none" strike="noStrike">
                          <a:solidFill>
                            <a:schemeClr val="tx1"/>
                          </a:solidFill>
                          <a:effectLst/>
                          <a:latin typeface="+mj-ea"/>
                          <a:ea typeface="+mj-ea"/>
                        </a:rPr>
                        <a:t>900</a:t>
                      </a:r>
                      <a:r>
                        <a:rPr lang="ja-JP" altLang="en-US" sz="1600" b="1" u="none" strike="noStrike">
                          <a:solidFill>
                            <a:schemeClr val="tx1"/>
                          </a:solidFill>
                          <a:effectLst/>
                          <a:latin typeface="+mj-ea"/>
                          <a:ea typeface="+mj-ea"/>
                        </a:rPr>
                        <a:t>万円</a:t>
                      </a:r>
                      <a:endParaRPr lang="ja-JP" altLang="en-US" sz="1600" b="1" i="0" u="none" strike="noStrike">
                        <a:solidFill>
                          <a:schemeClr val="tx1"/>
                        </a:solidFill>
                        <a:effectLst/>
                        <a:latin typeface="+mj-ea"/>
                        <a:ea typeface="+mj-ea"/>
                      </a:endParaRPr>
                    </a:p>
                  </a:txBody>
                  <a:tcPr marL="6174" marR="6174" marT="6174" marB="0" anchor="ctr"/>
                </a:tc>
                <a:tc>
                  <a:txBody>
                    <a:bodyPr/>
                    <a:lstStyle/>
                    <a:p>
                      <a:pPr algn="ctr" fontAlgn="ctr"/>
                      <a:r>
                        <a:rPr lang="en-US" altLang="ja-JP" sz="1600" b="1" u="none" strike="noStrike">
                          <a:solidFill>
                            <a:schemeClr val="tx1"/>
                          </a:solidFill>
                          <a:effectLst/>
                          <a:latin typeface="+mj-ea"/>
                          <a:ea typeface="+mj-ea"/>
                        </a:rPr>
                        <a:t>900</a:t>
                      </a:r>
                      <a:r>
                        <a:rPr lang="ja-JP" altLang="en-US" sz="1600" b="1" u="none" strike="noStrike">
                          <a:solidFill>
                            <a:schemeClr val="tx1"/>
                          </a:solidFill>
                          <a:effectLst/>
                          <a:latin typeface="+mj-ea"/>
                          <a:ea typeface="+mj-ea"/>
                        </a:rPr>
                        <a:t>～</a:t>
                      </a:r>
                      <a:r>
                        <a:rPr lang="en-US" altLang="ja-JP" sz="1600" b="1" u="none" strike="noStrike">
                          <a:solidFill>
                            <a:schemeClr val="tx1"/>
                          </a:solidFill>
                          <a:effectLst/>
                          <a:latin typeface="+mj-ea"/>
                          <a:ea typeface="+mj-ea"/>
                        </a:rPr>
                        <a:t>1,000</a:t>
                      </a:r>
                      <a:r>
                        <a:rPr lang="ja-JP" altLang="en-US" sz="1600" b="1" u="none" strike="noStrike">
                          <a:solidFill>
                            <a:schemeClr val="tx1"/>
                          </a:solidFill>
                          <a:effectLst/>
                          <a:latin typeface="+mj-ea"/>
                          <a:ea typeface="+mj-ea"/>
                        </a:rPr>
                        <a:t>万円</a:t>
                      </a:r>
                      <a:endParaRPr lang="ja-JP" altLang="en-US" sz="1600" b="1" i="0" u="none" strike="noStrike">
                        <a:solidFill>
                          <a:schemeClr val="tx1"/>
                        </a:solidFill>
                        <a:effectLst/>
                        <a:latin typeface="+mj-ea"/>
                        <a:ea typeface="+mj-ea"/>
                      </a:endParaRPr>
                    </a:p>
                  </a:txBody>
                  <a:tcPr marL="6174" marR="6174" marT="6174" marB="0" anchor="ctr"/>
                </a:tc>
                <a:tc>
                  <a:txBody>
                    <a:bodyPr/>
                    <a:lstStyle/>
                    <a:p>
                      <a:pPr algn="ctr" fontAlgn="ctr"/>
                      <a:r>
                        <a:rPr lang="en-US" altLang="ja-JP" sz="1600" b="1" u="none" strike="noStrike">
                          <a:solidFill>
                            <a:schemeClr val="tx1"/>
                          </a:solidFill>
                          <a:effectLst/>
                          <a:latin typeface="+mj-ea"/>
                          <a:ea typeface="+mj-ea"/>
                        </a:rPr>
                        <a:t>1,000</a:t>
                      </a:r>
                      <a:r>
                        <a:rPr lang="ja-JP" altLang="en-US" sz="1600" b="1" u="none" strike="noStrike">
                          <a:solidFill>
                            <a:schemeClr val="tx1"/>
                          </a:solidFill>
                          <a:effectLst/>
                          <a:latin typeface="+mj-ea"/>
                          <a:ea typeface="+mj-ea"/>
                        </a:rPr>
                        <a:t>～</a:t>
                      </a:r>
                      <a:r>
                        <a:rPr lang="en-US" altLang="ja-JP" sz="1600" b="1" u="none" strike="noStrike">
                          <a:solidFill>
                            <a:schemeClr val="tx1"/>
                          </a:solidFill>
                          <a:effectLst/>
                          <a:latin typeface="+mj-ea"/>
                          <a:ea typeface="+mj-ea"/>
                        </a:rPr>
                        <a:t>1,250</a:t>
                      </a:r>
                      <a:r>
                        <a:rPr lang="ja-JP" altLang="en-US" sz="1600" b="1" u="none" strike="noStrike">
                          <a:solidFill>
                            <a:schemeClr val="tx1"/>
                          </a:solidFill>
                          <a:effectLst/>
                          <a:latin typeface="+mj-ea"/>
                          <a:ea typeface="+mj-ea"/>
                        </a:rPr>
                        <a:t>万円</a:t>
                      </a:r>
                      <a:endParaRPr lang="ja-JP" altLang="en-US" sz="1600" b="1" i="0" u="none" strike="noStrike">
                        <a:solidFill>
                          <a:schemeClr val="tx1"/>
                        </a:solidFill>
                        <a:effectLst/>
                        <a:latin typeface="+mj-ea"/>
                        <a:ea typeface="+mj-ea"/>
                      </a:endParaRPr>
                    </a:p>
                  </a:txBody>
                  <a:tcPr marL="6174" marR="6174" marT="6174" marB="0" anchor="ctr"/>
                </a:tc>
                <a:tc>
                  <a:txBody>
                    <a:bodyPr/>
                    <a:lstStyle/>
                    <a:p>
                      <a:pPr algn="ctr" fontAlgn="ctr"/>
                      <a:r>
                        <a:rPr lang="en-US" altLang="ja-JP" sz="1600" b="1" u="none" strike="noStrike">
                          <a:solidFill>
                            <a:schemeClr val="tx1"/>
                          </a:solidFill>
                          <a:effectLst/>
                          <a:latin typeface="+mj-ea"/>
                          <a:ea typeface="+mj-ea"/>
                        </a:rPr>
                        <a:t>1,250</a:t>
                      </a:r>
                      <a:r>
                        <a:rPr lang="ja-JP" altLang="en-US" sz="1600" b="1" u="none" strike="noStrike">
                          <a:solidFill>
                            <a:schemeClr val="tx1"/>
                          </a:solidFill>
                          <a:effectLst/>
                          <a:latin typeface="+mj-ea"/>
                          <a:ea typeface="+mj-ea"/>
                        </a:rPr>
                        <a:t>～</a:t>
                      </a:r>
                      <a:r>
                        <a:rPr lang="en-US" altLang="ja-JP" sz="1600" b="1" u="none" strike="noStrike">
                          <a:solidFill>
                            <a:schemeClr val="tx1"/>
                          </a:solidFill>
                          <a:effectLst/>
                          <a:latin typeface="+mj-ea"/>
                          <a:ea typeface="+mj-ea"/>
                        </a:rPr>
                        <a:t>1,500</a:t>
                      </a:r>
                      <a:r>
                        <a:rPr lang="ja-JP" altLang="en-US" sz="1600" b="1" u="none" strike="noStrike">
                          <a:solidFill>
                            <a:schemeClr val="tx1"/>
                          </a:solidFill>
                          <a:effectLst/>
                          <a:latin typeface="+mj-ea"/>
                          <a:ea typeface="+mj-ea"/>
                        </a:rPr>
                        <a:t>万円</a:t>
                      </a:r>
                      <a:endParaRPr lang="ja-JP" altLang="en-US" sz="1600" b="1" i="0" u="none" strike="noStrike">
                        <a:solidFill>
                          <a:schemeClr val="tx1"/>
                        </a:solidFill>
                        <a:effectLst/>
                        <a:latin typeface="+mj-ea"/>
                        <a:ea typeface="+mj-ea"/>
                      </a:endParaRPr>
                    </a:p>
                  </a:txBody>
                  <a:tcPr marL="6174" marR="6174" marT="6174" marB="0" anchor="ctr"/>
                </a:tc>
                <a:tc>
                  <a:txBody>
                    <a:bodyPr/>
                    <a:lstStyle/>
                    <a:p>
                      <a:pPr algn="ctr" fontAlgn="ctr"/>
                      <a:r>
                        <a:rPr lang="en-US" altLang="ja-JP" sz="1600" b="1" u="none" strike="noStrike">
                          <a:solidFill>
                            <a:schemeClr val="tx1"/>
                          </a:solidFill>
                          <a:effectLst/>
                          <a:latin typeface="+mj-ea"/>
                          <a:ea typeface="+mj-ea"/>
                        </a:rPr>
                        <a:t>1,500</a:t>
                      </a:r>
                      <a:r>
                        <a:rPr lang="ja-JP" altLang="en-US" sz="1600" b="1" u="none" strike="noStrike">
                          <a:solidFill>
                            <a:schemeClr val="tx1"/>
                          </a:solidFill>
                          <a:effectLst/>
                          <a:latin typeface="+mj-ea"/>
                          <a:ea typeface="+mj-ea"/>
                        </a:rPr>
                        <a:t>～</a:t>
                      </a:r>
                      <a:r>
                        <a:rPr lang="en-US" altLang="ja-JP" sz="1600" b="1" u="none" strike="noStrike">
                          <a:solidFill>
                            <a:schemeClr val="tx1"/>
                          </a:solidFill>
                          <a:effectLst/>
                          <a:latin typeface="+mj-ea"/>
                          <a:ea typeface="+mj-ea"/>
                        </a:rPr>
                        <a:t>2,000</a:t>
                      </a:r>
                      <a:r>
                        <a:rPr lang="ja-JP" altLang="en-US" sz="1600" b="1" u="none" strike="noStrike">
                          <a:solidFill>
                            <a:schemeClr val="tx1"/>
                          </a:solidFill>
                          <a:effectLst/>
                          <a:latin typeface="+mj-ea"/>
                          <a:ea typeface="+mj-ea"/>
                        </a:rPr>
                        <a:t>万円</a:t>
                      </a:r>
                      <a:endParaRPr lang="ja-JP" altLang="en-US" sz="1600" b="1" i="0" u="none" strike="noStrike">
                        <a:solidFill>
                          <a:schemeClr val="tx1"/>
                        </a:solidFill>
                        <a:effectLst/>
                        <a:latin typeface="+mj-ea"/>
                        <a:ea typeface="+mj-ea"/>
                      </a:endParaRPr>
                    </a:p>
                  </a:txBody>
                  <a:tcPr marL="6174" marR="6174" marT="6174" marB="0" anchor="ctr"/>
                </a:tc>
                <a:tc>
                  <a:txBody>
                    <a:bodyPr/>
                    <a:lstStyle/>
                    <a:p>
                      <a:pPr algn="ctr" fontAlgn="ctr"/>
                      <a:r>
                        <a:rPr lang="en-US" altLang="ja-JP" sz="1600" b="1" u="none" strike="noStrike">
                          <a:solidFill>
                            <a:schemeClr val="tx1"/>
                          </a:solidFill>
                          <a:effectLst/>
                          <a:latin typeface="+mj-ea"/>
                          <a:ea typeface="+mj-ea"/>
                        </a:rPr>
                        <a:t>2,000</a:t>
                      </a:r>
                      <a:r>
                        <a:rPr lang="ja-JP" altLang="en-US" sz="1600" b="1" u="none" strike="noStrike">
                          <a:solidFill>
                            <a:schemeClr val="tx1"/>
                          </a:solidFill>
                          <a:effectLst/>
                          <a:latin typeface="+mj-ea"/>
                          <a:ea typeface="+mj-ea"/>
                        </a:rPr>
                        <a:t>万円以上</a:t>
                      </a:r>
                      <a:endParaRPr lang="ja-JP" altLang="en-US" sz="1600" b="1" i="0" u="none" strike="noStrike">
                        <a:solidFill>
                          <a:schemeClr val="tx1"/>
                        </a:solidFill>
                        <a:effectLst/>
                        <a:latin typeface="+mj-ea"/>
                        <a:ea typeface="+mj-ea"/>
                      </a:endParaRPr>
                    </a:p>
                  </a:txBody>
                  <a:tcPr marL="6174" marR="6174" marT="6174" marB="0" anchor="ctr"/>
                </a:tc>
                <a:extLst>
                  <a:ext uri="{0D108BD9-81ED-4DB2-BD59-A6C34878D82A}">
                    <a16:rowId xmlns:a16="http://schemas.microsoft.com/office/drawing/2014/main" val="855441812"/>
                  </a:ext>
                </a:extLst>
              </a:tr>
              <a:tr h="715330">
                <a:tc>
                  <a:txBody>
                    <a:bodyPr/>
                    <a:lstStyle/>
                    <a:p>
                      <a:pPr algn="l" fontAlgn="b"/>
                      <a:r>
                        <a:rPr lang="ja-JP" altLang="en-US" sz="1600" b="1" u="none" strike="noStrike" dirty="0">
                          <a:solidFill>
                            <a:schemeClr val="tx1"/>
                          </a:solidFill>
                          <a:effectLst/>
                          <a:latin typeface="+mj-ea"/>
                          <a:ea typeface="+mj-ea"/>
                        </a:rPr>
                        <a:t>ネット支出総額</a:t>
                      </a:r>
                      <a:endParaRPr lang="ja-JP" altLang="en-US" sz="1600" b="1" i="0" u="none" strike="noStrike" dirty="0">
                        <a:solidFill>
                          <a:schemeClr val="tx1"/>
                        </a:solidFill>
                        <a:effectLst/>
                        <a:latin typeface="+mj-ea"/>
                        <a:ea typeface="+mj-ea"/>
                      </a:endParaRPr>
                    </a:p>
                  </a:txBody>
                  <a:tcPr marL="6174" marR="6174" marT="6174" marB="0" anchor="b"/>
                </a:tc>
                <a:tc>
                  <a:txBody>
                    <a:bodyPr/>
                    <a:lstStyle/>
                    <a:p>
                      <a:pPr algn="r" fontAlgn="b"/>
                      <a:r>
                        <a:rPr lang="ja-JP" altLang="en-US" sz="1600" b="1" u="none" strike="noStrike" dirty="0">
                          <a:solidFill>
                            <a:schemeClr val="tx1"/>
                          </a:solidFill>
                          <a:effectLst/>
                          <a:latin typeface="+mj-ea"/>
                          <a:ea typeface="+mj-ea"/>
                        </a:rPr>
                        <a:t> </a:t>
                      </a:r>
                      <a:r>
                        <a:rPr lang="en-US" altLang="ja-JP" sz="1600" b="1" u="none" strike="noStrike" dirty="0">
                          <a:solidFill>
                            <a:schemeClr val="tx1"/>
                          </a:solidFill>
                          <a:effectLst/>
                          <a:latin typeface="+mj-ea"/>
                          <a:ea typeface="+mj-ea"/>
                        </a:rPr>
                        <a:t>7,135</a:t>
                      </a:r>
                      <a:endParaRPr lang="en-US" altLang="ja-JP" sz="1600" b="1" i="0" u="none" strike="noStrike" dirty="0">
                        <a:solidFill>
                          <a:schemeClr val="tx1"/>
                        </a:solidFill>
                        <a:effectLst/>
                        <a:latin typeface="+mj-ea"/>
                        <a:ea typeface="+mj-ea"/>
                      </a:endParaRPr>
                    </a:p>
                  </a:txBody>
                  <a:tcPr marL="6174" marR="6174" marT="6174" marB="0" anchor="b"/>
                </a:tc>
                <a:tc>
                  <a:txBody>
                    <a:bodyPr/>
                    <a:lstStyle/>
                    <a:p>
                      <a:pPr algn="r" fontAlgn="b"/>
                      <a:r>
                        <a:rPr lang="ja-JP" altLang="en-US" sz="1600" b="1" u="none" strike="noStrike" dirty="0">
                          <a:solidFill>
                            <a:schemeClr val="tx1"/>
                          </a:solidFill>
                          <a:effectLst/>
                          <a:latin typeface="+mj-ea"/>
                          <a:ea typeface="+mj-ea"/>
                        </a:rPr>
                        <a:t> </a:t>
                      </a:r>
                      <a:r>
                        <a:rPr lang="en-US" altLang="ja-JP" sz="1600" b="1" u="none" strike="noStrike" dirty="0">
                          <a:solidFill>
                            <a:schemeClr val="tx1"/>
                          </a:solidFill>
                          <a:effectLst/>
                          <a:latin typeface="+mj-ea"/>
                          <a:ea typeface="+mj-ea"/>
                        </a:rPr>
                        <a:t>8,092</a:t>
                      </a:r>
                      <a:endParaRPr lang="en-US" altLang="ja-JP" sz="1600" b="1" i="0" u="none" strike="noStrike" dirty="0">
                        <a:solidFill>
                          <a:schemeClr val="tx1"/>
                        </a:solidFill>
                        <a:effectLst/>
                        <a:latin typeface="+mj-ea"/>
                        <a:ea typeface="+mj-ea"/>
                      </a:endParaRPr>
                    </a:p>
                  </a:txBody>
                  <a:tcPr marL="6174" marR="6174" marT="6174" marB="0" anchor="b"/>
                </a:tc>
                <a:tc>
                  <a:txBody>
                    <a:bodyPr/>
                    <a:lstStyle/>
                    <a:p>
                      <a:pPr algn="r" fontAlgn="b"/>
                      <a:r>
                        <a:rPr lang="ja-JP" altLang="en-US" sz="1600" b="1" u="none" strike="noStrike">
                          <a:solidFill>
                            <a:schemeClr val="tx1"/>
                          </a:solidFill>
                          <a:effectLst/>
                          <a:latin typeface="+mj-ea"/>
                          <a:ea typeface="+mj-ea"/>
                        </a:rPr>
                        <a:t> </a:t>
                      </a:r>
                      <a:r>
                        <a:rPr lang="en-US" altLang="ja-JP" sz="1600" b="1" u="none" strike="noStrike">
                          <a:solidFill>
                            <a:schemeClr val="tx1"/>
                          </a:solidFill>
                          <a:effectLst/>
                          <a:latin typeface="+mj-ea"/>
                          <a:ea typeface="+mj-ea"/>
                        </a:rPr>
                        <a:t>10,525</a:t>
                      </a:r>
                      <a:endParaRPr lang="en-US" altLang="ja-JP" sz="1600" b="1" i="0" u="none" strike="noStrike">
                        <a:solidFill>
                          <a:schemeClr val="tx1"/>
                        </a:solidFill>
                        <a:effectLst/>
                        <a:latin typeface="+mj-ea"/>
                        <a:ea typeface="+mj-ea"/>
                      </a:endParaRPr>
                    </a:p>
                  </a:txBody>
                  <a:tcPr marL="6174" marR="6174" marT="6174" marB="0" anchor="b"/>
                </a:tc>
                <a:tc>
                  <a:txBody>
                    <a:bodyPr/>
                    <a:lstStyle/>
                    <a:p>
                      <a:pPr algn="r" fontAlgn="b"/>
                      <a:r>
                        <a:rPr lang="ja-JP" altLang="en-US" sz="1600" b="1" u="none" strike="noStrike">
                          <a:solidFill>
                            <a:schemeClr val="tx1"/>
                          </a:solidFill>
                          <a:effectLst/>
                          <a:latin typeface="+mj-ea"/>
                          <a:ea typeface="+mj-ea"/>
                        </a:rPr>
                        <a:t> </a:t>
                      </a:r>
                      <a:r>
                        <a:rPr lang="en-US" altLang="ja-JP" sz="1600" b="1" u="none" strike="noStrike">
                          <a:solidFill>
                            <a:schemeClr val="tx1"/>
                          </a:solidFill>
                          <a:effectLst/>
                          <a:latin typeface="+mj-ea"/>
                          <a:ea typeface="+mj-ea"/>
                        </a:rPr>
                        <a:t>14,166</a:t>
                      </a:r>
                      <a:endParaRPr lang="en-US" altLang="ja-JP" sz="1600" b="1" i="0" u="none" strike="noStrike">
                        <a:solidFill>
                          <a:schemeClr val="tx1"/>
                        </a:solidFill>
                        <a:effectLst/>
                        <a:latin typeface="+mj-ea"/>
                        <a:ea typeface="+mj-ea"/>
                      </a:endParaRPr>
                    </a:p>
                  </a:txBody>
                  <a:tcPr marL="6174" marR="6174" marT="6174" marB="0" anchor="b"/>
                </a:tc>
                <a:tc>
                  <a:txBody>
                    <a:bodyPr/>
                    <a:lstStyle/>
                    <a:p>
                      <a:pPr algn="r" fontAlgn="b"/>
                      <a:r>
                        <a:rPr lang="ja-JP" altLang="en-US" sz="1600" b="1" u="none" strike="noStrike">
                          <a:solidFill>
                            <a:schemeClr val="tx1"/>
                          </a:solidFill>
                          <a:effectLst/>
                          <a:latin typeface="+mj-ea"/>
                          <a:ea typeface="+mj-ea"/>
                        </a:rPr>
                        <a:t> </a:t>
                      </a:r>
                      <a:r>
                        <a:rPr lang="en-US" altLang="ja-JP" sz="1600" b="1" u="none" strike="noStrike">
                          <a:solidFill>
                            <a:schemeClr val="tx1"/>
                          </a:solidFill>
                          <a:effectLst/>
                          <a:latin typeface="+mj-ea"/>
                          <a:ea typeface="+mj-ea"/>
                        </a:rPr>
                        <a:t>16,324</a:t>
                      </a:r>
                      <a:endParaRPr lang="en-US" altLang="ja-JP" sz="1600" b="1" i="0" u="none" strike="noStrike">
                        <a:solidFill>
                          <a:schemeClr val="tx1"/>
                        </a:solidFill>
                        <a:effectLst/>
                        <a:latin typeface="+mj-ea"/>
                        <a:ea typeface="+mj-ea"/>
                      </a:endParaRPr>
                    </a:p>
                  </a:txBody>
                  <a:tcPr marL="6174" marR="6174" marT="6174" marB="0" anchor="b"/>
                </a:tc>
                <a:tc>
                  <a:txBody>
                    <a:bodyPr/>
                    <a:lstStyle/>
                    <a:p>
                      <a:pPr algn="r" fontAlgn="b"/>
                      <a:r>
                        <a:rPr lang="ja-JP" altLang="en-US" sz="1600" b="1" u="none" strike="noStrike" dirty="0">
                          <a:solidFill>
                            <a:schemeClr val="tx1"/>
                          </a:solidFill>
                          <a:effectLst/>
                          <a:latin typeface="+mj-ea"/>
                          <a:ea typeface="+mj-ea"/>
                        </a:rPr>
                        <a:t> </a:t>
                      </a:r>
                      <a:r>
                        <a:rPr lang="en-US" altLang="ja-JP" sz="1600" b="1" u="none" strike="noStrike" dirty="0">
                          <a:solidFill>
                            <a:schemeClr val="tx1"/>
                          </a:solidFill>
                          <a:effectLst/>
                          <a:latin typeface="+mj-ea"/>
                          <a:ea typeface="+mj-ea"/>
                        </a:rPr>
                        <a:t>20,179</a:t>
                      </a:r>
                      <a:endParaRPr lang="en-US" altLang="ja-JP" sz="1600" b="1" i="0" u="none" strike="noStrike" dirty="0">
                        <a:solidFill>
                          <a:schemeClr val="tx1"/>
                        </a:solidFill>
                        <a:effectLst/>
                        <a:latin typeface="+mj-ea"/>
                        <a:ea typeface="+mj-ea"/>
                      </a:endParaRPr>
                    </a:p>
                  </a:txBody>
                  <a:tcPr marL="6174" marR="6174" marT="6174" marB="0" anchor="b"/>
                </a:tc>
                <a:tc>
                  <a:txBody>
                    <a:bodyPr/>
                    <a:lstStyle/>
                    <a:p>
                      <a:pPr algn="r" fontAlgn="b"/>
                      <a:r>
                        <a:rPr lang="ja-JP" altLang="en-US" sz="1600" b="1" u="none" strike="noStrike" dirty="0">
                          <a:solidFill>
                            <a:schemeClr val="tx1"/>
                          </a:solidFill>
                          <a:effectLst/>
                          <a:latin typeface="+mj-ea"/>
                          <a:ea typeface="+mj-ea"/>
                        </a:rPr>
                        <a:t> </a:t>
                      </a:r>
                      <a:r>
                        <a:rPr lang="en-US" altLang="ja-JP" sz="1600" b="1" u="none" strike="noStrike" dirty="0">
                          <a:solidFill>
                            <a:schemeClr val="tx1"/>
                          </a:solidFill>
                          <a:effectLst/>
                          <a:latin typeface="+mj-ea"/>
                          <a:ea typeface="+mj-ea"/>
                        </a:rPr>
                        <a:t>22,794</a:t>
                      </a:r>
                      <a:endParaRPr lang="en-US" altLang="ja-JP" sz="1600" b="1" i="0" u="none" strike="noStrike" dirty="0">
                        <a:solidFill>
                          <a:schemeClr val="tx1"/>
                        </a:solidFill>
                        <a:effectLst/>
                        <a:latin typeface="+mj-ea"/>
                        <a:ea typeface="+mj-ea"/>
                      </a:endParaRPr>
                    </a:p>
                  </a:txBody>
                  <a:tcPr marL="6174" marR="6174" marT="6174" marB="0" anchor="b"/>
                </a:tc>
                <a:tc>
                  <a:txBody>
                    <a:bodyPr/>
                    <a:lstStyle/>
                    <a:p>
                      <a:pPr algn="r" fontAlgn="b"/>
                      <a:r>
                        <a:rPr lang="ja-JP" altLang="en-US" sz="1600" b="1" u="none" strike="noStrike">
                          <a:solidFill>
                            <a:schemeClr val="tx1"/>
                          </a:solidFill>
                          <a:effectLst/>
                          <a:latin typeface="+mj-ea"/>
                          <a:ea typeface="+mj-ea"/>
                        </a:rPr>
                        <a:t> </a:t>
                      </a:r>
                      <a:r>
                        <a:rPr lang="en-US" altLang="ja-JP" sz="1600" b="1" u="none" strike="noStrike">
                          <a:solidFill>
                            <a:schemeClr val="tx1"/>
                          </a:solidFill>
                          <a:effectLst/>
                          <a:latin typeface="+mj-ea"/>
                          <a:ea typeface="+mj-ea"/>
                        </a:rPr>
                        <a:t>24,801</a:t>
                      </a:r>
                      <a:endParaRPr lang="en-US" altLang="ja-JP" sz="1600" b="1" i="0" u="none" strike="noStrike">
                        <a:solidFill>
                          <a:schemeClr val="tx1"/>
                        </a:solidFill>
                        <a:effectLst/>
                        <a:latin typeface="+mj-ea"/>
                        <a:ea typeface="+mj-ea"/>
                      </a:endParaRPr>
                    </a:p>
                  </a:txBody>
                  <a:tcPr marL="6174" marR="6174" marT="6174" marB="0" anchor="b"/>
                </a:tc>
                <a:tc>
                  <a:txBody>
                    <a:bodyPr/>
                    <a:lstStyle/>
                    <a:p>
                      <a:pPr algn="r" fontAlgn="b"/>
                      <a:r>
                        <a:rPr lang="ja-JP" altLang="en-US" sz="1600" b="1" u="none" strike="noStrike">
                          <a:solidFill>
                            <a:schemeClr val="tx1"/>
                          </a:solidFill>
                          <a:effectLst/>
                          <a:latin typeface="+mj-ea"/>
                          <a:ea typeface="+mj-ea"/>
                        </a:rPr>
                        <a:t> </a:t>
                      </a:r>
                      <a:r>
                        <a:rPr lang="en-US" altLang="ja-JP" sz="1600" b="1" u="none" strike="noStrike">
                          <a:solidFill>
                            <a:schemeClr val="tx1"/>
                          </a:solidFill>
                          <a:effectLst/>
                          <a:latin typeface="+mj-ea"/>
                          <a:ea typeface="+mj-ea"/>
                        </a:rPr>
                        <a:t>25,144</a:t>
                      </a:r>
                      <a:endParaRPr lang="en-US" altLang="ja-JP" sz="1600" b="1" i="0" u="none" strike="noStrike">
                        <a:solidFill>
                          <a:schemeClr val="tx1"/>
                        </a:solidFill>
                        <a:effectLst/>
                        <a:latin typeface="+mj-ea"/>
                        <a:ea typeface="+mj-ea"/>
                      </a:endParaRPr>
                    </a:p>
                  </a:txBody>
                  <a:tcPr marL="6174" marR="6174" marT="6174" marB="0" anchor="b"/>
                </a:tc>
                <a:tc>
                  <a:txBody>
                    <a:bodyPr/>
                    <a:lstStyle/>
                    <a:p>
                      <a:pPr algn="r" fontAlgn="b"/>
                      <a:r>
                        <a:rPr lang="ja-JP" altLang="en-US" sz="1600" b="1" u="none" strike="noStrike">
                          <a:solidFill>
                            <a:schemeClr val="tx1"/>
                          </a:solidFill>
                          <a:effectLst/>
                          <a:latin typeface="+mj-ea"/>
                          <a:ea typeface="+mj-ea"/>
                        </a:rPr>
                        <a:t> </a:t>
                      </a:r>
                      <a:r>
                        <a:rPr lang="en-US" altLang="ja-JP" sz="1600" b="1" u="none" strike="noStrike">
                          <a:solidFill>
                            <a:schemeClr val="tx1"/>
                          </a:solidFill>
                          <a:effectLst/>
                          <a:latin typeface="+mj-ea"/>
                          <a:ea typeface="+mj-ea"/>
                        </a:rPr>
                        <a:t>33,062</a:t>
                      </a:r>
                      <a:endParaRPr lang="en-US" altLang="ja-JP" sz="1600" b="1" i="0" u="none" strike="noStrike">
                        <a:solidFill>
                          <a:schemeClr val="tx1"/>
                        </a:solidFill>
                        <a:effectLst/>
                        <a:latin typeface="+mj-ea"/>
                        <a:ea typeface="+mj-ea"/>
                      </a:endParaRPr>
                    </a:p>
                  </a:txBody>
                  <a:tcPr marL="6174" marR="6174" marT="6174" marB="0" anchor="b"/>
                </a:tc>
                <a:tc>
                  <a:txBody>
                    <a:bodyPr/>
                    <a:lstStyle/>
                    <a:p>
                      <a:pPr algn="r" fontAlgn="b"/>
                      <a:r>
                        <a:rPr lang="ja-JP" altLang="en-US" sz="1600" b="1" u="none" strike="noStrike">
                          <a:solidFill>
                            <a:schemeClr val="tx1"/>
                          </a:solidFill>
                          <a:effectLst/>
                          <a:latin typeface="+mj-ea"/>
                          <a:ea typeface="+mj-ea"/>
                        </a:rPr>
                        <a:t> </a:t>
                      </a:r>
                      <a:r>
                        <a:rPr lang="en-US" altLang="ja-JP" sz="1600" b="1" u="none" strike="noStrike">
                          <a:solidFill>
                            <a:schemeClr val="tx1"/>
                          </a:solidFill>
                          <a:effectLst/>
                          <a:latin typeface="+mj-ea"/>
                          <a:ea typeface="+mj-ea"/>
                        </a:rPr>
                        <a:t>34,584</a:t>
                      </a:r>
                      <a:endParaRPr lang="en-US" altLang="ja-JP" sz="1600" b="1" i="0" u="none" strike="noStrike">
                        <a:solidFill>
                          <a:schemeClr val="tx1"/>
                        </a:solidFill>
                        <a:effectLst/>
                        <a:latin typeface="+mj-ea"/>
                        <a:ea typeface="+mj-ea"/>
                      </a:endParaRPr>
                    </a:p>
                  </a:txBody>
                  <a:tcPr marL="6174" marR="6174" marT="6174" marB="0" anchor="b"/>
                </a:tc>
                <a:tc>
                  <a:txBody>
                    <a:bodyPr/>
                    <a:lstStyle/>
                    <a:p>
                      <a:pPr algn="r" fontAlgn="b"/>
                      <a:r>
                        <a:rPr lang="ja-JP" altLang="en-US" sz="1600" b="1" u="none" strike="noStrike">
                          <a:solidFill>
                            <a:schemeClr val="tx1"/>
                          </a:solidFill>
                          <a:effectLst/>
                          <a:latin typeface="+mj-ea"/>
                          <a:ea typeface="+mj-ea"/>
                        </a:rPr>
                        <a:t> </a:t>
                      </a:r>
                      <a:r>
                        <a:rPr lang="en-US" altLang="ja-JP" sz="1600" b="1" u="none" strike="noStrike">
                          <a:solidFill>
                            <a:schemeClr val="tx1"/>
                          </a:solidFill>
                          <a:effectLst/>
                          <a:latin typeface="+mj-ea"/>
                          <a:ea typeface="+mj-ea"/>
                        </a:rPr>
                        <a:t>42,278</a:t>
                      </a:r>
                      <a:endParaRPr lang="en-US" altLang="ja-JP" sz="1600" b="1" i="0" u="none" strike="noStrike">
                        <a:solidFill>
                          <a:schemeClr val="tx1"/>
                        </a:solidFill>
                        <a:effectLst/>
                        <a:latin typeface="+mj-ea"/>
                        <a:ea typeface="+mj-ea"/>
                      </a:endParaRPr>
                    </a:p>
                  </a:txBody>
                  <a:tcPr marL="6174" marR="6174" marT="6174" marB="0" anchor="b"/>
                </a:tc>
                <a:tc>
                  <a:txBody>
                    <a:bodyPr/>
                    <a:lstStyle/>
                    <a:p>
                      <a:pPr algn="r" fontAlgn="b"/>
                      <a:r>
                        <a:rPr lang="ja-JP" altLang="en-US" sz="1600" b="1" u="none" strike="noStrike">
                          <a:solidFill>
                            <a:schemeClr val="tx1"/>
                          </a:solidFill>
                          <a:effectLst/>
                          <a:latin typeface="+mj-ea"/>
                          <a:ea typeface="+mj-ea"/>
                        </a:rPr>
                        <a:t> </a:t>
                      </a:r>
                      <a:r>
                        <a:rPr lang="en-US" altLang="ja-JP" sz="1600" b="1" u="none" strike="noStrike">
                          <a:solidFill>
                            <a:schemeClr val="tx1"/>
                          </a:solidFill>
                          <a:effectLst/>
                          <a:latin typeface="+mj-ea"/>
                          <a:ea typeface="+mj-ea"/>
                        </a:rPr>
                        <a:t>58,272</a:t>
                      </a:r>
                      <a:endParaRPr lang="en-US" altLang="ja-JP" sz="1600" b="1" i="0" u="none" strike="noStrike">
                        <a:solidFill>
                          <a:schemeClr val="tx1"/>
                        </a:solidFill>
                        <a:effectLst/>
                        <a:latin typeface="+mj-ea"/>
                        <a:ea typeface="+mj-ea"/>
                      </a:endParaRPr>
                    </a:p>
                  </a:txBody>
                  <a:tcPr marL="6174" marR="6174" marT="6174" marB="0" anchor="b"/>
                </a:tc>
                <a:extLst>
                  <a:ext uri="{0D108BD9-81ED-4DB2-BD59-A6C34878D82A}">
                    <a16:rowId xmlns:a16="http://schemas.microsoft.com/office/drawing/2014/main" val="3856969212"/>
                  </a:ext>
                </a:extLst>
              </a:tr>
              <a:tr h="715330">
                <a:tc>
                  <a:txBody>
                    <a:bodyPr/>
                    <a:lstStyle/>
                    <a:p>
                      <a:pPr algn="l" fontAlgn="b"/>
                      <a:r>
                        <a:rPr lang="ja-JP" altLang="en-US" sz="1600" b="1" u="none" strike="noStrike" dirty="0">
                          <a:solidFill>
                            <a:schemeClr val="tx1"/>
                          </a:solidFill>
                          <a:effectLst/>
                          <a:latin typeface="+mj-ea"/>
                          <a:ea typeface="+mj-ea"/>
                        </a:rPr>
                        <a:t>世帯あたり支出総額</a:t>
                      </a:r>
                      <a:endParaRPr lang="ja-JP" altLang="en-US" sz="1600" b="1" i="0" u="none" strike="noStrike" dirty="0">
                        <a:solidFill>
                          <a:schemeClr val="tx1"/>
                        </a:solidFill>
                        <a:effectLst/>
                        <a:latin typeface="+mj-ea"/>
                        <a:ea typeface="+mj-ea"/>
                      </a:endParaRPr>
                    </a:p>
                  </a:txBody>
                  <a:tcPr marL="6174" marR="6174" marT="6174" marB="0" anchor="b"/>
                </a:tc>
                <a:tc>
                  <a:txBody>
                    <a:bodyPr/>
                    <a:lstStyle/>
                    <a:p>
                      <a:pPr algn="r" fontAlgn="b"/>
                      <a:r>
                        <a:rPr lang="ja-JP" altLang="en-US" sz="1600" b="1" u="none" strike="noStrike">
                          <a:solidFill>
                            <a:schemeClr val="tx1"/>
                          </a:solidFill>
                          <a:effectLst/>
                          <a:latin typeface="+mj-ea"/>
                          <a:ea typeface="+mj-ea"/>
                        </a:rPr>
                        <a:t> </a:t>
                      </a:r>
                      <a:r>
                        <a:rPr lang="en-US" altLang="ja-JP" sz="1600" b="1" u="none" strike="noStrike">
                          <a:solidFill>
                            <a:schemeClr val="tx1"/>
                          </a:solidFill>
                          <a:effectLst/>
                          <a:latin typeface="+mj-ea"/>
                          <a:ea typeface="+mj-ea"/>
                        </a:rPr>
                        <a:t>28,692</a:t>
                      </a:r>
                      <a:endParaRPr lang="en-US" altLang="ja-JP" sz="1600" b="1" i="0" u="none" strike="noStrike">
                        <a:solidFill>
                          <a:schemeClr val="tx1"/>
                        </a:solidFill>
                        <a:effectLst/>
                        <a:latin typeface="+mj-ea"/>
                        <a:ea typeface="+mj-ea"/>
                      </a:endParaRPr>
                    </a:p>
                  </a:txBody>
                  <a:tcPr marL="6174" marR="6174" marT="6174" marB="0" anchor="b"/>
                </a:tc>
                <a:tc>
                  <a:txBody>
                    <a:bodyPr/>
                    <a:lstStyle/>
                    <a:p>
                      <a:pPr algn="r" fontAlgn="b"/>
                      <a:r>
                        <a:rPr lang="ja-JP" altLang="en-US" sz="1600" b="1" u="none" strike="noStrike" dirty="0">
                          <a:solidFill>
                            <a:schemeClr val="tx1"/>
                          </a:solidFill>
                          <a:effectLst/>
                          <a:latin typeface="+mj-ea"/>
                          <a:ea typeface="+mj-ea"/>
                        </a:rPr>
                        <a:t> </a:t>
                      </a:r>
                      <a:r>
                        <a:rPr lang="en-US" altLang="ja-JP" sz="1600" b="1" u="none" strike="noStrike" dirty="0">
                          <a:solidFill>
                            <a:schemeClr val="tx1"/>
                          </a:solidFill>
                          <a:effectLst/>
                          <a:latin typeface="+mj-ea"/>
                          <a:ea typeface="+mj-ea"/>
                        </a:rPr>
                        <a:t>28,509</a:t>
                      </a:r>
                      <a:endParaRPr lang="en-US" altLang="ja-JP" sz="1600" b="1" i="0" u="none" strike="noStrike" dirty="0">
                        <a:solidFill>
                          <a:schemeClr val="tx1"/>
                        </a:solidFill>
                        <a:effectLst/>
                        <a:latin typeface="+mj-ea"/>
                        <a:ea typeface="+mj-ea"/>
                      </a:endParaRPr>
                    </a:p>
                  </a:txBody>
                  <a:tcPr marL="6174" marR="6174" marT="6174" marB="0" anchor="b"/>
                </a:tc>
                <a:tc>
                  <a:txBody>
                    <a:bodyPr/>
                    <a:lstStyle/>
                    <a:p>
                      <a:pPr algn="r" fontAlgn="b"/>
                      <a:r>
                        <a:rPr lang="ja-JP" altLang="en-US" sz="1600" b="1" u="none" strike="noStrike">
                          <a:solidFill>
                            <a:schemeClr val="tx1"/>
                          </a:solidFill>
                          <a:effectLst/>
                          <a:latin typeface="+mj-ea"/>
                          <a:ea typeface="+mj-ea"/>
                        </a:rPr>
                        <a:t> </a:t>
                      </a:r>
                      <a:r>
                        <a:rPr lang="en-US" altLang="ja-JP" sz="1600" b="1" u="none" strike="noStrike">
                          <a:solidFill>
                            <a:schemeClr val="tx1"/>
                          </a:solidFill>
                          <a:effectLst/>
                          <a:latin typeface="+mj-ea"/>
                          <a:ea typeface="+mj-ea"/>
                        </a:rPr>
                        <a:t>28,715</a:t>
                      </a:r>
                      <a:endParaRPr lang="en-US" altLang="ja-JP" sz="1600" b="1" i="0" u="none" strike="noStrike">
                        <a:solidFill>
                          <a:schemeClr val="tx1"/>
                        </a:solidFill>
                        <a:effectLst/>
                        <a:latin typeface="+mj-ea"/>
                        <a:ea typeface="+mj-ea"/>
                      </a:endParaRPr>
                    </a:p>
                  </a:txBody>
                  <a:tcPr marL="6174" marR="6174" marT="6174" marB="0" anchor="b"/>
                </a:tc>
                <a:tc>
                  <a:txBody>
                    <a:bodyPr/>
                    <a:lstStyle/>
                    <a:p>
                      <a:pPr algn="r" fontAlgn="b"/>
                      <a:r>
                        <a:rPr lang="ja-JP" altLang="en-US" sz="1600" b="1" u="none" strike="noStrike">
                          <a:solidFill>
                            <a:schemeClr val="tx1"/>
                          </a:solidFill>
                          <a:effectLst/>
                          <a:latin typeface="+mj-ea"/>
                          <a:ea typeface="+mj-ea"/>
                        </a:rPr>
                        <a:t> </a:t>
                      </a:r>
                      <a:r>
                        <a:rPr lang="en-US" altLang="ja-JP" sz="1600" b="1" u="none" strike="noStrike">
                          <a:solidFill>
                            <a:schemeClr val="tx1"/>
                          </a:solidFill>
                          <a:effectLst/>
                          <a:latin typeface="+mj-ea"/>
                          <a:ea typeface="+mj-ea"/>
                        </a:rPr>
                        <a:t>27,907</a:t>
                      </a:r>
                      <a:endParaRPr lang="en-US" altLang="ja-JP" sz="1600" b="1" i="0" u="none" strike="noStrike">
                        <a:solidFill>
                          <a:schemeClr val="tx1"/>
                        </a:solidFill>
                        <a:effectLst/>
                        <a:latin typeface="+mj-ea"/>
                        <a:ea typeface="+mj-ea"/>
                      </a:endParaRPr>
                    </a:p>
                  </a:txBody>
                  <a:tcPr marL="6174" marR="6174" marT="6174" marB="0" anchor="b"/>
                </a:tc>
                <a:tc>
                  <a:txBody>
                    <a:bodyPr/>
                    <a:lstStyle/>
                    <a:p>
                      <a:pPr algn="r" fontAlgn="b"/>
                      <a:r>
                        <a:rPr lang="ja-JP" altLang="en-US" sz="1600" b="1" u="none" strike="noStrike">
                          <a:solidFill>
                            <a:schemeClr val="tx1"/>
                          </a:solidFill>
                          <a:effectLst/>
                          <a:latin typeface="+mj-ea"/>
                          <a:ea typeface="+mj-ea"/>
                        </a:rPr>
                        <a:t> </a:t>
                      </a:r>
                      <a:r>
                        <a:rPr lang="en-US" altLang="ja-JP" sz="1600" b="1" u="none" strike="noStrike">
                          <a:solidFill>
                            <a:schemeClr val="tx1"/>
                          </a:solidFill>
                          <a:effectLst/>
                          <a:latin typeface="+mj-ea"/>
                          <a:ea typeface="+mj-ea"/>
                        </a:rPr>
                        <a:t>28,897</a:t>
                      </a:r>
                      <a:endParaRPr lang="en-US" altLang="ja-JP" sz="1600" b="1" i="0" u="none" strike="noStrike">
                        <a:solidFill>
                          <a:schemeClr val="tx1"/>
                        </a:solidFill>
                        <a:effectLst/>
                        <a:latin typeface="+mj-ea"/>
                        <a:ea typeface="+mj-ea"/>
                      </a:endParaRPr>
                    </a:p>
                  </a:txBody>
                  <a:tcPr marL="6174" marR="6174" marT="6174" marB="0" anchor="b"/>
                </a:tc>
                <a:tc>
                  <a:txBody>
                    <a:bodyPr/>
                    <a:lstStyle/>
                    <a:p>
                      <a:pPr algn="r" fontAlgn="b"/>
                      <a:r>
                        <a:rPr lang="ja-JP" altLang="en-US" sz="1600" b="1" u="none" strike="noStrike">
                          <a:solidFill>
                            <a:schemeClr val="tx1"/>
                          </a:solidFill>
                          <a:effectLst/>
                          <a:latin typeface="+mj-ea"/>
                          <a:ea typeface="+mj-ea"/>
                        </a:rPr>
                        <a:t> </a:t>
                      </a:r>
                      <a:r>
                        <a:rPr lang="en-US" altLang="ja-JP" sz="1600" b="1" u="none" strike="noStrike">
                          <a:solidFill>
                            <a:schemeClr val="tx1"/>
                          </a:solidFill>
                          <a:effectLst/>
                          <a:latin typeface="+mj-ea"/>
                          <a:ea typeface="+mj-ea"/>
                        </a:rPr>
                        <a:t>31,224</a:t>
                      </a:r>
                      <a:endParaRPr lang="en-US" altLang="ja-JP" sz="1600" b="1" i="0" u="none" strike="noStrike">
                        <a:solidFill>
                          <a:schemeClr val="tx1"/>
                        </a:solidFill>
                        <a:effectLst/>
                        <a:latin typeface="+mj-ea"/>
                        <a:ea typeface="+mj-ea"/>
                      </a:endParaRPr>
                    </a:p>
                  </a:txBody>
                  <a:tcPr marL="6174" marR="6174" marT="6174" marB="0" anchor="b"/>
                </a:tc>
                <a:tc>
                  <a:txBody>
                    <a:bodyPr/>
                    <a:lstStyle/>
                    <a:p>
                      <a:pPr algn="r" fontAlgn="b"/>
                      <a:r>
                        <a:rPr lang="ja-JP" altLang="en-US" sz="1600" b="1" u="none" strike="noStrike" dirty="0">
                          <a:solidFill>
                            <a:schemeClr val="tx1"/>
                          </a:solidFill>
                          <a:effectLst/>
                          <a:latin typeface="+mj-ea"/>
                          <a:ea typeface="+mj-ea"/>
                        </a:rPr>
                        <a:t> </a:t>
                      </a:r>
                      <a:r>
                        <a:rPr lang="en-US" altLang="ja-JP" sz="1600" b="1" u="none" strike="noStrike" dirty="0">
                          <a:solidFill>
                            <a:schemeClr val="tx1"/>
                          </a:solidFill>
                          <a:effectLst/>
                          <a:latin typeface="+mj-ea"/>
                          <a:ea typeface="+mj-ea"/>
                        </a:rPr>
                        <a:t>33,388</a:t>
                      </a:r>
                      <a:endParaRPr lang="en-US" altLang="ja-JP" sz="1600" b="1" i="0" u="none" strike="noStrike" dirty="0">
                        <a:solidFill>
                          <a:schemeClr val="tx1"/>
                        </a:solidFill>
                        <a:effectLst/>
                        <a:latin typeface="+mj-ea"/>
                        <a:ea typeface="+mj-ea"/>
                      </a:endParaRPr>
                    </a:p>
                  </a:txBody>
                  <a:tcPr marL="6174" marR="6174" marT="6174" marB="0" anchor="b"/>
                </a:tc>
                <a:tc>
                  <a:txBody>
                    <a:bodyPr/>
                    <a:lstStyle/>
                    <a:p>
                      <a:pPr algn="r" fontAlgn="b"/>
                      <a:r>
                        <a:rPr lang="ja-JP" altLang="en-US" sz="1600" b="1" u="none" strike="noStrike" dirty="0">
                          <a:solidFill>
                            <a:schemeClr val="tx1"/>
                          </a:solidFill>
                          <a:effectLst/>
                          <a:latin typeface="+mj-ea"/>
                          <a:ea typeface="+mj-ea"/>
                        </a:rPr>
                        <a:t> </a:t>
                      </a:r>
                      <a:r>
                        <a:rPr lang="en-US" altLang="ja-JP" sz="1600" b="1" u="none" strike="noStrike" dirty="0">
                          <a:solidFill>
                            <a:schemeClr val="tx1"/>
                          </a:solidFill>
                          <a:effectLst/>
                          <a:latin typeface="+mj-ea"/>
                          <a:ea typeface="+mj-ea"/>
                        </a:rPr>
                        <a:t>36,274</a:t>
                      </a:r>
                      <a:endParaRPr lang="en-US" altLang="ja-JP" sz="1600" b="1" i="0" u="none" strike="noStrike" dirty="0">
                        <a:solidFill>
                          <a:schemeClr val="tx1"/>
                        </a:solidFill>
                        <a:effectLst/>
                        <a:latin typeface="+mj-ea"/>
                        <a:ea typeface="+mj-ea"/>
                      </a:endParaRPr>
                    </a:p>
                  </a:txBody>
                  <a:tcPr marL="6174" marR="6174" marT="6174" marB="0" anchor="b"/>
                </a:tc>
                <a:tc>
                  <a:txBody>
                    <a:bodyPr/>
                    <a:lstStyle/>
                    <a:p>
                      <a:pPr algn="r" fontAlgn="b"/>
                      <a:r>
                        <a:rPr lang="ja-JP" altLang="en-US" sz="1600" b="1" u="none" strike="noStrike" dirty="0">
                          <a:solidFill>
                            <a:schemeClr val="tx1"/>
                          </a:solidFill>
                          <a:effectLst/>
                          <a:latin typeface="+mj-ea"/>
                          <a:ea typeface="+mj-ea"/>
                        </a:rPr>
                        <a:t> </a:t>
                      </a:r>
                      <a:r>
                        <a:rPr lang="en-US" altLang="ja-JP" sz="1600" b="1" u="none" strike="noStrike" dirty="0">
                          <a:solidFill>
                            <a:schemeClr val="tx1"/>
                          </a:solidFill>
                          <a:effectLst/>
                          <a:latin typeface="+mj-ea"/>
                          <a:ea typeface="+mj-ea"/>
                        </a:rPr>
                        <a:t>35,650</a:t>
                      </a:r>
                      <a:endParaRPr lang="en-US" altLang="ja-JP" sz="1600" b="1" i="0" u="none" strike="noStrike" dirty="0">
                        <a:solidFill>
                          <a:schemeClr val="tx1"/>
                        </a:solidFill>
                        <a:effectLst/>
                        <a:latin typeface="+mj-ea"/>
                        <a:ea typeface="+mj-ea"/>
                      </a:endParaRPr>
                    </a:p>
                  </a:txBody>
                  <a:tcPr marL="6174" marR="6174" marT="6174" marB="0" anchor="b"/>
                </a:tc>
                <a:tc>
                  <a:txBody>
                    <a:bodyPr/>
                    <a:lstStyle/>
                    <a:p>
                      <a:pPr algn="r" fontAlgn="b"/>
                      <a:r>
                        <a:rPr lang="ja-JP" altLang="en-US" sz="1600" b="1" u="none" strike="noStrike" dirty="0">
                          <a:solidFill>
                            <a:schemeClr val="tx1"/>
                          </a:solidFill>
                          <a:effectLst/>
                          <a:latin typeface="+mj-ea"/>
                          <a:ea typeface="+mj-ea"/>
                        </a:rPr>
                        <a:t> </a:t>
                      </a:r>
                      <a:r>
                        <a:rPr lang="en-US" altLang="ja-JP" sz="1600" b="1" u="none" strike="noStrike" dirty="0">
                          <a:solidFill>
                            <a:schemeClr val="tx1"/>
                          </a:solidFill>
                          <a:effectLst/>
                          <a:latin typeface="+mj-ea"/>
                          <a:ea typeface="+mj-ea"/>
                        </a:rPr>
                        <a:t>43,144</a:t>
                      </a:r>
                      <a:endParaRPr lang="en-US" altLang="ja-JP" sz="1600" b="1" i="0" u="none" strike="noStrike" dirty="0">
                        <a:solidFill>
                          <a:schemeClr val="tx1"/>
                        </a:solidFill>
                        <a:effectLst/>
                        <a:latin typeface="+mj-ea"/>
                        <a:ea typeface="+mj-ea"/>
                      </a:endParaRPr>
                    </a:p>
                  </a:txBody>
                  <a:tcPr marL="6174" marR="6174" marT="6174" marB="0" anchor="b"/>
                </a:tc>
                <a:tc>
                  <a:txBody>
                    <a:bodyPr/>
                    <a:lstStyle/>
                    <a:p>
                      <a:pPr algn="r" fontAlgn="b"/>
                      <a:r>
                        <a:rPr lang="ja-JP" altLang="en-US" sz="1600" b="1" u="none" strike="noStrike">
                          <a:solidFill>
                            <a:schemeClr val="tx1"/>
                          </a:solidFill>
                          <a:effectLst/>
                          <a:latin typeface="+mj-ea"/>
                          <a:ea typeface="+mj-ea"/>
                        </a:rPr>
                        <a:t> </a:t>
                      </a:r>
                      <a:r>
                        <a:rPr lang="en-US" altLang="ja-JP" sz="1600" b="1" u="none" strike="noStrike">
                          <a:solidFill>
                            <a:schemeClr val="tx1"/>
                          </a:solidFill>
                          <a:effectLst/>
                          <a:latin typeface="+mj-ea"/>
                          <a:ea typeface="+mj-ea"/>
                        </a:rPr>
                        <a:t>43,804</a:t>
                      </a:r>
                      <a:endParaRPr lang="en-US" altLang="ja-JP" sz="1600" b="1" i="0" u="none" strike="noStrike">
                        <a:solidFill>
                          <a:schemeClr val="tx1"/>
                        </a:solidFill>
                        <a:effectLst/>
                        <a:latin typeface="+mj-ea"/>
                        <a:ea typeface="+mj-ea"/>
                      </a:endParaRPr>
                    </a:p>
                  </a:txBody>
                  <a:tcPr marL="6174" marR="6174" marT="6174" marB="0" anchor="b"/>
                </a:tc>
                <a:tc>
                  <a:txBody>
                    <a:bodyPr/>
                    <a:lstStyle/>
                    <a:p>
                      <a:pPr algn="r" fontAlgn="b"/>
                      <a:r>
                        <a:rPr lang="ja-JP" altLang="en-US" sz="1600" b="1" u="none" strike="noStrike">
                          <a:solidFill>
                            <a:schemeClr val="tx1"/>
                          </a:solidFill>
                          <a:effectLst/>
                          <a:latin typeface="+mj-ea"/>
                          <a:ea typeface="+mj-ea"/>
                        </a:rPr>
                        <a:t> </a:t>
                      </a:r>
                      <a:r>
                        <a:rPr lang="en-US" altLang="ja-JP" sz="1600" b="1" u="none" strike="noStrike">
                          <a:solidFill>
                            <a:schemeClr val="tx1"/>
                          </a:solidFill>
                          <a:effectLst/>
                          <a:latin typeface="+mj-ea"/>
                          <a:ea typeface="+mj-ea"/>
                        </a:rPr>
                        <a:t>54,261</a:t>
                      </a:r>
                      <a:endParaRPr lang="en-US" altLang="ja-JP" sz="1600" b="1" i="0" u="none" strike="noStrike">
                        <a:solidFill>
                          <a:schemeClr val="tx1"/>
                        </a:solidFill>
                        <a:effectLst/>
                        <a:latin typeface="+mj-ea"/>
                        <a:ea typeface="+mj-ea"/>
                      </a:endParaRPr>
                    </a:p>
                  </a:txBody>
                  <a:tcPr marL="6174" marR="6174" marT="6174" marB="0" anchor="b"/>
                </a:tc>
                <a:tc>
                  <a:txBody>
                    <a:bodyPr/>
                    <a:lstStyle/>
                    <a:p>
                      <a:pPr algn="r" fontAlgn="b"/>
                      <a:r>
                        <a:rPr lang="ja-JP" altLang="en-US" sz="1600" b="1" u="none" strike="noStrike" dirty="0">
                          <a:solidFill>
                            <a:schemeClr val="tx1"/>
                          </a:solidFill>
                          <a:effectLst/>
                          <a:latin typeface="+mj-ea"/>
                          <a:ea typeface="+mj-ea"/>
                        </a:rPr>
                        <a:t> </a:t>
                      </a:r>
                      <a:r>
                        <a:rPr lang="en-US" altLang="ja-JP" sz="1600" b="1" u="none" strike="noStrike" dirty="0">
                          <a:solidFill>
                            <a:schemeClr val="tx1"/>
                          </a:solidFill>
                          <a:effectLst/>
                          <a:latin typeface="+mj-ea"/>
                          <a:ea typeface="+mj-ea"/>
                        </a:rPr>
                        <a:t>77,432</a:t>
                      </a:r>
                      <a:endParaRPr lang="en-US" altLang="ja-JP" sz="1600" b="1" i="0" u="none" strike="noStrike" dirty="0">
                        <a:solidFill>
                          <a:schemeClr val="tx1"/>
                        </a:solidFill>
                        <a:effectLst/>
                        <a:latin typeface="+mj-ea"/>
                        <a:ea typeface="+mj-ea"/>
                      </a:endParaRPr>
                    </a:p>
                  </a:txBody>
                  <a:tcPr marL="6174" marR="6174" marT="6174" marB="0" anchor="b"/>
                </a:tc>
                <a:extLst>
                  <a:ext uri="{0D108BD9-81ED-4DB2-BD59-A6C34878D82A}">
                    <a16:rowId xmlns:a16="http://schemas.microsoft.com/office/drawing/2014/main" val="1126236398"/>
                  </a:ext>
                </a:extLst>
              </a:tr>
              <a:tr h="478883">
                <a:tc>
                  <a:txBody>
                    <a:bodyPr/>
                    <a:lstStyle/>
                    <a:p>
                      <a:pPr algn="l" fontAlgn="b"/>
                      <a:r>
                        <a:rPr lang="ja-JP" altLang="en-US" sz="1600" b="1" u="none" strike="noStrike" dirty="0">
                          <a:solidFill>
                            <a:schemeClr val="tx1"/>
                          </a:solidFill>
                          <a:effectLst/>
                          <a:latin typeface="+mj-ea"/>
                          <a:ea typeface="+mj-ea"/>
                        </a:rPr>
                        <a:t>衣類・履物</a:t>
                      </a:r>
                      <a:endParaRPr lang="ja-JP" altLang="en-US" sz="1600" b="1" i="0" u="none" strike="noStrike" dirty="0">
                        <a:solidFill>
                          <a:schemeClr val="tx1"/>
                        </a:solidFill>
                        <a:effectLst/>
                        <a:latin typeface="+mj-ea"/>
                        <a:ea typeface="+mj-ea"/>
                      </a:endParaRPr>
                    </a:p>
                  </a:txBody>
                  <a:tcPr marL="6174" marR="6174" marT="6174" marB="0" anchor="b"/>
                </a:tc>
                <a:tc>
                  <a:txBody>
                    <a:bodyPr/>
                    <a:lstStyle/>
                    <a:p>
                      <a:pPr algn="r" fontAlgn="b"/>
                      <a:r>
                        <a:rPr lang="ja-JP" altLang="en-US" sz="1600" b="1" u="none" strike="noStrike" dirty="0">
                          <a:solidFill>
                            <a:schemeClr val="tx1"/>
                          </a:solidFill>
                          <a:effectLst/>
                          <a:latin typeface="+mj-ea"/>
                          <a:ea typeface="+mj-ea"/>
                        </a:rPr>
                        <a:t> </a:t>
                      </a:r>
                      <a:r>
                        <a:rPr lang="en-US" altLang="ja-JP" sz="1600" b="1" u="none" strike="noStrike" dirty="0">
                          <a:solidFill>
                            <a:schemeClr val="tx1"/>
                          </a:solidFill>
                          <a:effectLst/>
                          <a:latin typeface="+mj-ea"/>
                          <a:ea typeface="+mj-ea"/>
                        </a:rPr>
                        <a:t>629</a:t>
                      </a:r>
                      <a:endParaRPr lang="en-US" altLang="ja-JP" sz="1600" b="1" i="0" u="none" strike="noStrike" dirty="0">
                        <a:solidFill>
                          <a:schemeClr val="tx1"/>
                        </a:solidFill>
                        <a:effectLst/>
                        <a:latin typeface="+mj-ea"/>
                        <a:ea typeface="+mj-ea"/>
                      </a:endParaRPr>
                    </a:p>
                  </a:txBody>
                  <a:tcPr marL="6174" marR="6174" marT="6174" marB="0" anchor="b"/>
                </a:tc>
                <a:tc>
                  <a:txBody>
                    <a:bodyPr/>
                    <a:lstStyle/>
                    <a:p>
                      <a:pPr algn="r" fontAlgn="b"/>
                      <a:r>
                        <a:rPr lang="ja-JP" altLang="en-US" sz="1600" b="1" u="none" strike="noStrike" dirty="0">
                          <a:solidFill>
                            <a:schemeClr val="tx1"/>
                          </a:solidFill>
                          <a:effectLst/>
                          <a:latin typeface="+mj-ea"/>
                          <a:ea typeface="+mj-ea"/>
                        </a:rPr>
                        <a:t> </a:t>
                      </a:r>
                      <a:r>
                        <a:rPr lang="en-US" altLang="ja-JP" sz="1600" b="1" u="none" strike="noStrike" dirty="0">
                          <a:solidFill>
                            <a:schemeClr val="tx1"/>
                          </a:solidFill>
                          <a:effectLst/>
                          <a:latin typeface="+mj-ea"/>
                          <a:ea typeface="+mj-ea"/>
                        </a:rPr>
                        <a:t>676</a:t>
                      </a:r>
                      <a:endParaRPr lang="en-US" altLang="ja-JP" sz="1600" b="1" i="0" u="none" strike="noStrike" dirty="0">
                        <a:solidFill>
                          <a:schemeClr val="tx1"/>
                        </a:solidFill>
                        <a:effectLst/>
                        <a:latin typeface="+mj-ea"/>
                        <a:ea typeface="+mj-ea"/>
                      </a:endParaRPr>
                    </a:p>
                  </a:txBody>
                  <a:tcPr marL="6174" marR="6174" marT="6174" marB="0" anchor="b"/>
                </a:tc>
                <a:tc>
                  <a:txBody>
                    <a:bodyPr/>
                    <a:lstStyle/>
                    <a:p>
                      <a:pPr algn="r" fontAlgn="b"/>
                      <a:r>
                        <a:rPr lang="ja-JP" altLang="en-US" sz="1600" b="1" u="none" strike="noStrike" dirty="0">
                          <a:solidFill>
                            <a:schemeClr val="tx1"/>
                          </a:solidFill>
                          <a:effectLst/>
                          <a:latin typeface="+mj-ea"/>
                          <a:ea typeface="+mj-ea"/>
                        </a:rPr>
                        <a:t> </a:t>
                      </a:r>
                      <a:r>
                        <a:rPr lang="en-US" altLang="ja-JP" sz="1600" b="1" u="none" strike="noStrike" dirty="0">
                          <a:solidFill>
                            <a:schemeClr val="tx1"/>
                          </a:solidFill>
                          <a:effectLst/>
                          <a:latin typeface="+mj-ea"/>
                          <a:ea typeface="+mj-ea"/>
                        </a:rPr>
                        <a:t>880</a:t>
                      </a:r>
                      <a:endParaRPr lang="en-US" altLang="ja-JP" sz="1600" b="1" i="0" u="none" strike="noStrike" dirty="0">
                        <a:solidFill>
                          <a:schemeClr val="tx1"/>
                        </a:solidFill>
                        <a:effectLst/>
                        <a:latin typeface="+mj-ea"/>
                        <a:ea typeface="+mj-ea"/>
                      </a:endParaRPr>
                    </a:p>
                  </a:txBody>
                  <a:tcPr marL="6174" marR="6174" marT="6174" marB="0" anchor="b"/>
                </a:tc>
                <a:tc>
                  <a:txBody>
                    <a:bodyPr/>
                    <a:lstStyle/>
                    <a:p>
                      <a:pPr algn="r" fontAlgn="b"/>
                      <a:r>
                        <a:rPr lang="ja-JP" altLang="en-US" sz="1600" b="1" u="none" strike="noStrike">
                          <a:solidFill>
                            <a:schemeClr val="tx1"/>
                          </a:solidFill>
                          <a:effectLst/>
                          <a:latin typeface="+mj-ea"/>
                          <a:ea typeface="+mj-ea"/>
                        </a:rPr>
                        <a:t> </a:t>
                      </a:r>
                      <a:r>
                        <a:rPr lang="en-US" altLang="ja-JP" sz="1600" b="1" u="none" strike="noStrike">
                          <a:solidFill>
                            <a:schemeClr val="tx1"/>
                          </a:solidFill>
                          <a:effectLst/>
                          <a:latin typeface="+mj-ea"/>
                          <a:ea typeface="+mj-ea"/>
                        </a:rPr>
                        <a:t>1,434</a:t>
                      </a:r>
                      <a:endParaRPr lang="en-US" altLang="ja-JP" sz="1600" b="1" i="0" u="none" strike="noStrike">
                        <a:solidFill>
                          <a:schemeClr val="tx1"/>
                        </a:solidFill>
                        <a:effectLst/>
                        <a:latin typeface="+mj-ea"/>
                        <a:ea typeface="+mj-ea"/>
                      </a:endParaRPr>
                    </a:p>
                  </a:txBody>
                  <a:tcPr marL="6174" marR="6174" marT="6174" marB="0" anchor="b"/>
                </a:tc>
                <a:tc>
                  <a:txBody>
                    <a:bodyPr/>
                    <a:lstStyle/>
                    <a:p>
                      <a:pPr algn="r" fontAlgn="b"/>
                      <a:r>
                        <a:rPr lang="ja-JP" altLang="en-US" sz="1600" b="1" u="none" strike="noStrike">
                          <a:solidFill>
                            <a:schemeClr val="tx1"/>
                          </a:solidFill>
                          <a:effectLst/>
                          <a:latin typeface="+mj-ea"/>
                          <a:ea typeface="+mj-ea"/>
                        </a:rPr>
                        <a:t> </a:t>
                      </a:r>
                      <a:r>
                        <a:rPr lang="en-US" altLang="ja-JP" sz="1600" b="1" u="none" strike="noStrike">
                          <a:solidFill>
                            <a:schemeClr val="tx1"/>
                          </a:solidFill>
                          <a:effectLst/>
                          <a:latin typeface="+mj-ea"/>
                          <a:ea typeface="+mj-ea"/>
                        </a:rPr>
                        <a:t>2,182</a:t>
                      </a:r>
                      <a:endParaRPr lang="en-US" altLang="ja-JP" sz="1600" b="1" i="0" u="none" strike="noStrike">
                        <a:solidFill>
                          <a:schemeClr val="tx1"/>
                        </a:solidFill>
                        <a:effectLst/>
                        <a:latin typeface="+mj-ea"/>
                        <a:ea typeface="+mj-ea"/>
                      </a:endParaRPr>
                    </a:p>
                  </a:txBody>
                  <a:tcPr marL="6174" marR="6174" marT="6174" marB="0" anchor="b"/>
                </a:tc>
                <a:tc>
                  <a:txBody>
                    <a:bodyPr/>
                    <a:lstStyle/>
                    <a:p>
                      <a:pPr algn="r" fontAlgn="b"/>
                      <a:r>
                        <a:rPr lang="ja-JP" altLang="en-US" sz="1600" b="1" u="none" strike="noStrike">
                          <a:solidFill>
                            <a:schemeClr val="tx1"/>
                          </a:solidFill>
                          <a:effectLst/>
                          <a:latin typeface="+mj-ea"/>
                          <a:ea typeface="+mj-ea"/>
                        </a:rPr>
                        <a:t> </a:t>
                      </a:r>
                      <a:r>
                        <a:rPr lang="en-US" altLang="ja-JP" sz="1600" b="1" u="none" strike="noStrike">
                          <a:solidFill>
                            <a:schemeClr val="tx1"/>
                          </a:solidFill>
                          <a:effectLst/>
                          <a:latin typeface="+mj-ea"/>
                          <a:ea typeface="+mj-ea"/>
                        </a:rPr>
                        <a:t>2,500</a:t>
                      </a:r>
                      <a:endParaRPr lang="en-US" altLang="ja-JP" sz="1600" b="1" i="0" u="none" strike="noStrike">
                        <a:solidFill>
                          <a:schemeClr val="tx1"/>
                        </a:solidFill>
                        <a:effectLst/>
                        <a:latin typeface="+mj-ea"/>
                        <a:ea typeface="+mj-ea"/>
                      </a:endParaRPr>
                    </a:p>
                  </a:txBody>
                  <a:tcPr marL="6174" marR="6174" marT="6174" marB="0" anchor="b"/>
                </a:tc>
                <a:tc>
                  <a:txBody>
                    <a:bodyPr/>
                    <a:lstStyle/>
                    <a:p>
                      <a:pPr algn="r" fontAlgn="b"/>
                      <a:r>
                        <a:rPr lang="ja-JP" altLang="en-US" sz="1600" b="1" u="none" strike="noStrike">
                          <a:solidFill>
                            <a:schemeClr val="tx1"/>
                          </a:solidFill>
                          <a:effectLst/>
                          <a:latin typeface="+mj-ea"/>
                          <a:ea typeface="+mj-ea"/>
                        </a:rPr>
                        <a:t> </a:t>
                      </a:r>
                      <a:r>
                        <a:rPr lang="en-US" altLang="ja-JP" sz="1600" b="1" u="none" strike="noStrike">
                          <a:solidFill>
                            <a:schemeClr val="tx1"/>
                          </a:solidFill>
                          <a:effectLst/>
                          <a:latin typeface="+mj-ea"/>
                          <a:ea typeface="+mj-ea"/>
                        </a:rPr>
                        <a:t>3,066</a:t>
                      </a:r>
                      <a:endParaRPr lang="en-US" altLang="ja-JP" sz="1600" b="1" i="0" u="none" strike="noStrike">
                        <a:solidFill>
                          <a:schemeClr val="tx1"/>
                        </a:solidFill>
                        <a:effectLst/>
                        <a:latin typeface="+mj-ea"/>
                        <a:ea typeface="+mj-ea"/>
                      </a:endParaRPr>
                    </a:p>
                  </a:txBody>
                  <a:tcPr marL="6174" marR="6174" marT="6174" marB="0" anchor="b"/>
                </a:tc>
                <a:tc>
                  <a:txBody>
                    <a:bodyPr/>
                    <a:lstStyle/>
                    <a:p>
                      <a:pPr algn="r" fontAlgn="b"/>
                      <a:r>
                        <a:rPr lang="ja-JP" altLang="en-US" sz="1600" b="1" u="none" strike="noStrike">
                          <a:solidFill>
                            <a:schemeClr val="tx1"/>
                          </a:solidFill>
                          <a:effectLst/>
                          <a:latin typeface="+mj-ea"/>
                          <a:ea typeface="+mj-ea"/>
                        </a:rPr>
                        <a:t> </a:t>
                      </a:r>
                      <a:r>
                        <a:rPr lang="en-US" altLang="ja-JP" sz="1600" b="1" u="none" strike="noStrike">
                          <a:solidFill>
                            <a:schemeClr val="tx1"/>
                          </a:solidFill>
                          <a:effectLst/>
                          <a:latin typeface="+mj-ea"/>
                          <a:ea typeface="+mj-ea"/>
                        </a:rPr>
                        <a:t>3,423</a:t>
                      </a:r>
                      <a:endParaRPr lang="en-US" altLang="ja-JP" sz="1600" b="1" i="0" u="none" strike="noStrike">
                        <a:solidFill>
                          <a:schemeClr val="tx1"/>
                        </a:solidFill>
                        <a:effectLst/>
                        <a:latin typeface="+mj-ea"/>
                        <a:ea typeface="+mj-ea"/>
                      </a:endParaRPr>
                    </a:p>
                  </a:txBody>
                  <a:tcPr marL="6174" marR="6174" marT="6174" marB="0" anchor="b"/>
                </a:tc>
                <a:tc>
                  <a:txBody>
                    <a:bodyPr/>
                    <a:lstStyle/>
                    <a:p>
                      <a:pPr algn="r" fontAlgn="b"/>
                      <a:r>
                        <a:rPr lang="ja-JP" altLang="en-US" sz="1600" b="1" u="none" strike="noStrike">
                          <a:solidFill>
                            <a:schemeClr val="tx1"/>
                          </a:solidFill>
                          <a:effectLst/>
                          <a:latin typeface="+mj-ea"/>
                          <a:ea typeface="+mj-ea"/>
                        </a:rPr>
                        <a:t> </a:t>
                      </a:r>
                      <a:r>
                        <a:rPr lang="en-US" altLang="ja-JP" sz="1600" b="1" u="none" strike="noStrike">
                          <a:solidFill>
                            <a:schemeClr val="tx1"/>
                          </a:solidFill>
                          <a:effectLst/>
                          <a:latin typeface="+mj-ea"/>
                          <a:ea typeface="+mj-ea"/>
                        </a:rPr>
                        <a:t>3,495</a:t>
                      </a:r>
                      <a:endParaRPr lang="en-US" altLang="ja-JP" sz="1600" b="1" i="0" u="none" strike="noStrike">
                        <a:solidFill>
                          <a:schemeClr val="tx1"/>
                        </a:solidFill>
                        <a:effectLst/>
                        <a:latin typeface="+mj-ea"/>
                        <a:ea typeface="+mj-ea"/>
                      </a:endParaRPr>
                    </a:p>
                  </a:txBody>
                  <a:tcPr marL="6174" marR="6174" marT="6174" marB="0" anchor="b"/>
                </a:tc>
                <a:tc>
                  <a:txBody>
                    <a:bodyPr/>
                    <a:lstStyle/>
                    <a:p>
                      <a:pPr algn="r" fontAlgn="b"/>
                      <a:r>
                        <a:rPr lang="ja-JP" altLang="en-US" sz="1600" b="1" u="none" strike="noStrike">
                          <a:solidFill>
                            <a:schemeClr val="tx1"/>
                          </a:solidFill>
                          <a:effectLst/>
                          <a:latin typeface="+mj-ea"/>
                          <a:ea typeface="+mj-ea"/>
                        </a:rPr>
                        <a:t> </a:t>
                      </a:r>
                      <a:r>
                        <a:rPr lang="en-US" altLang="ja-JP" sz="1600" b="1" u="none" strike="noStrike">
                          <a:solidFill>
                            <a:schemeClr val="tx1"/>
                          </a:solidFill>
                          <a:effectLst/>
                          <a:latin typeface="+mj-ea"/>
                          <a:ea typeface="+mj-ea"/>
                        </a:rPr>
                        <a:t>4,316</a:t>
                      </a:r>
                      <a:endParaRPr lang="en-US" altLang="ja-JP" sz="1600" b="1" i="0" u="none" strike="noStrike">
                        <a:solidFill>
                          <a:schemeClr val="tx1"/>
                        </a:solidFill>
                        <a:effectLst/>
                        <a:latin typeface="+mj-ea"/>
                        <a:ea typeface="+mj-ea"/>
                      </a:endParaRPr>
                    </a:p>
                  </a:txBody>
                  <a:tcPr marL="6174" marR="6174" marT="6174" marB="0" anchor="b"/>
                </a:tc>
                <a:tc>
                  <a:txBody>
                    <a:bodyPr/>
                    <a:lstStyle/>
                    <a:p>
                      <a:pPr algn="r" fontAlgn="b"/>
                      <a:r>
                        <a:rPr lang="ja-JP" altLang="en-US" sz="1600" b="1" u="none" strike="noStrike" dirty="0">
                          <a:solidFill>
                            <a:schemeClr val="tx1"/>
                          </a:solidFill>
                          <a:effectLst/>
                          <a:latin typeface="+mj-ea"/>
                          <a:ea typeface="+mj-ea"/>
                        </a:rPr>
                        <a:t> </a:t>
                      </a:r>
                      <a:r>
                        <a:rPr lang="en-US" altLang="ja-JP" sz="1600" b="1" u="none" strike="noStrike" dirty="0">
                          <a:solidFill>
                            <a:schemeClr val="tx1"/>
                          </a:solidFill>
                          <a:effectLst/>
                          <a:latin typeface="+mj-ea"/>
                          <a:ea typeface="+mj-ea"/>
                        </a:rPr>
                        <a:t>4,732</a:t>
                      </a:r>
                      <a:endParaRPr lang="en-US" altLang="ja-JP" sz="1600" b="1" i="0" u="none" strike="noStrike" dirty="0">
                        <a:solidFill>
                          <a:schemeClr val="tx1"/>
                        </a:solidFill>
                        <a:effectLst/>
                        <a:latin typeface="+mj-ea"/>
                        <a:ea typeface="+mj-ea"/>
                      </a:endParaRPr>
                    </a:p>
                  </a:txBody>
                  <a:tcPr marL="6174" marR="6174" marT="6174" marB="0" anchor="b"/>
                </a:tc>
                <a:tc>
                  <a:txBody>
                    <a:bodyPr/>
                    <a:lstStyle/>
                    <a:p>
                      <a:pPr algn="r" fontAlgn="b"/>
                      <a:r>
                        <a:rPr lang="ja-JP" altLang="en-US" sz="1600" b="1" u="none" strike="noStrike" dirty="0">
                          <a:solidFill>
                            <a:schemeClr val="tx1"/>
                          </a:solidFill>
                          <a:effectLst/>
                          <a:latin typeface="+mj-ea"/>
                          <a:ea typeface="+mj-ea"/>
                        </a:rPr>
                        <a:t> </a:t>
                      </a:r>
                      <a:r>
                        <a:rPr lang="en-US" altLang="ja-JP" sz="1600" b="1" u="none" strike="noStrike" dirty="0">
                          <a:solidFill>
                            <a:schemeClr val="tx1"/>
                          </a:solidFill>
                          <a:effectLst/>
                          <a:latin typeface="+mj-ea"/>
                          <a:ea typeface="+mj-ea"/>
                        </a:rPr>
                        <a:t>5,254</a:t>
                      </a:r>
                      <a:endParaRPr lang="en-US" altLang="ja-JP" sz="1600" b="1" i="0" u="none" strike="noStrike" dirty="0">
                        <a:solidFill>
                          <a:schemeClr val="tx1"/>
                        </a:solidFill>
                        <a:effectLst/>
                        <a:latin typeface="+mj-ea"/>
                        <a:ea typeface="+mj-ea"/>
                      </a:endParaRPr>
                    </a:p>
                  </a:txBody>
                  <a:tcPr marL="6174" marR="6174" marT="6174" marB="0" anchor="b"/>
                </a:tc>
                <a:tc>
                  <a:txBody>
                    <a:bodyPr/>
                    <a:lstStyle/>
                    <a:p>
                      <a:pPr algn="r" fontAlgn="b"/>
                      <a:r>
                        <a:rPr lang="ja-JP" altLang="en-US" sz="1600" b="1" u="none" strike="noStrike">
                          <a:solidFill>
                            <a:schemeClr val="tx1"/>
                          </a:solidFill>
                          <a:effectLst/>
                          <a:latin typeface="+mj-ea"/>
                          <a:ea typeface="+mj-ea"/>
                        </a:rPr>
                        <a:t> </a:t>
                      </a:r>
                      <a:r>
                        <a:rPr lang="en-US" altLang="ja-JP" sz="1600" b="1" u="none" strike="noStrike">
                          <a:solidFill>
                            <a:schemeClr val="tx1"/>
                          </a:solidFill>
                          <a:effectLst/>
                          <a:latin typeface="+mj-ea"/>
                          <a:ea typeface="+mj-ea"/>
                        </a:rPr>
                        <a:t>9,724</a:t>
                      </a:r>
                      <a:endParaRPr lang="en-US" altLang="ja-JP" sz="1600" b="1" i="0" u="none" strike="noStrike">
                        <a:solidFill>
                          <a:schemeClr val="tx1"/>
                        </a:solidFill>
                        <a:effectLst/>
                        <a:latin typeface="+mj-ea"/>
                        <a:ea typeface="+mj-ea"/>
                      </a:endParaRPr>
                    </a:p>
                  </a:txBody>
                  <a:tcPr marL="6174" marR="6174" marT="6174" marB="0" anchor="b"/>
                </a:tc>
                <a:extLst>
                  <a:ext uri="{0D108BD9-81ED-4DB2-BD59-A6C34878D82A}">
                    <a16:rowId xmlns:a16="http://schemas.microsoft.com/office/drawing/2014/main" val="583632220"/>
                  </a:ext>
                </a:extLst>
              </a:tr>
              <a:tr h="478883">
                <a:tc>
                  <a:txBody>
                    <a:bodyPr/>
                    <a:lstStyle/>
                    <a:p>
                      <a:pPr algn="l" fontAlgn="b"/>
                      <a:r>
                        <a:rPr lang="zh-TW" altLang="en-US" sz="1600" b="1" u="none" strike="noStrike" dirty="0">
                          <a:solidFill>
                            <a:schemeClr val="tx1"/>
                          </a:solidFill>
                          <a:effectLst/>
                          <a:latin typeface="ＭＳ ゴシック" panose="020B0609070205080204" pitchFamily="49" charset="-128"/>
                          <a:ea typeface="ＭＳ ゴシック" panose="020B0609070205080204" pitchFamily="49" charset="-128"/>
                        </a:rPr>
                        <a:t>紳士用</a:t>
                      </a:r>
                      <a:endParaRPr lang="zh-TW" altLang="en-US" sz="1600" b="1" i="0" u="none" strike="noStrike" dirty="0">
                        <a:solidFill>
                          <a:schemeClr val="tx1"/>
                        </a:solidFill>
                        <a:effectLst/>
                        <a:latin typeface="ＭＳ ゴシック" panose="020B0609070205080204" pitchFamily="49" charset="-128"/>
                        <a:ea typeface="ＭＳ ゴシック" panose="020B0609070205080204" pitchFamily="49" charset="-128"/>
                      </a:endParaRPr>
                    </a:p>
                  </a:txBody>
                  <a:tcPr marL="6174" marR="6174" marT="6174" marB="0" anchor="b"/>
                </a:tc>
                <a:tc>
                  <a:txBody>
                    <a:bodyPr/>
                    <a:lstStyle/>
                    <a:p>
                      <a:pPr algn="r" fontAlgn="b"/>
                      <a:r>
                        <a:rPr lang="ja-JP" altLang="en-US" sz="1600" b="1" u="none" strike="noStrike">
                          <a:solidFill>
                            <a:schemeClr val="tx1"/>
                          </a:solidFill>
                          <a:effectLst/>
                          <a:latin typeface="+mj-ea"/>
                          <a:ea typeface="+mj-ea"/>
                        </a:rPr>
                        <a:t> </a:t>
                      </a:r>
                      <a:r>
                        <a:rPr lang="en-US" altLang="ja-JP" sz="1600" b="1" u="none" strike="noStrike">
                          <a:solidFill>
                            <a:schemeClr val="tx1"/>
                          </a:solidFill>
                          <a:effectLst/>
                          <a:latin typeface="+mj-ea"/>
                          <a:ea typeface="+mj-ea"/>
                        </a:rPr>
                        <a:t>103</a:t>
                      </a:r>
                      <a:endParaRPr lang="en-US" altLang="ja-JP" sz="1600" b="1" i="0" u="none" strike="noStrike">
                        <a:solidFill>
                          <a:schemeClr val="tx1"/>
                        </a:solidFill>
                        <a:effectLst/>
                        <a:latin typeface="+mj-ea"/>
                        <a:ea typeface="+mj-ea"/>
                      </a:endParaRPr>
                    </a:p>
                  </a:txBody>
                  <a:tcPr marL="6174" marR="6174" marT="6174" marB="0" anchor="b"/>
                </a:tc>
                <a:tc>
                  <a:txBody>
                    <a:bodyPr/>
                    <a:lstStyle/>
                    <a:p>
                      <a:pPr algn="r" fontAlgn="b"/>
                      <a:r>
                        <a:rPr lang="ja-JP" altLang="en-US" sz="1600" b="1" u="none" strike="noStrike">
                          <a:solidFill>
                            <a:schemeClr val="tx1"/>
                          </a:solidFill>
                          <a:effectLst/>
                          <a:latin typeface="+mj-ea"/>
                          <a:ea typeface="+mj-ea"/>
                        </a:rPr>
                        <a:t> </a:t>
                      </a:r>
                      <a:r>
                        <a:rPr lang="en-US" altLang="ja-JP" sz="1600" b="1" u="none" strike="noStrike">
                          <a:solidFill>
                            <a:schemeClr val="tx1"/>
                          </a:solidFill>
                          <a:effectLst/>
                          <a:latin typeface="+mj-ea"/>
                          <a:ea typeface="+mj-ea"/>
                        </a:rPr>
                        <a:t>106</a:t>
                      </a:r>
                      <a:endParaRPr lang="en-US" altLang="ja-JP" sz="1600" b="1" i="0" u="none" strike="noStrike">
                        <a:solidFill>
                          <a:schemeClr val="tx1"/>
                        </a:solidFill>
                        <a:effectLst/>
                        <a:latin typeface="+mj-ea"/>
                        <a:ea typeface="+mj-ea"/>
                      </a:endParaRPr>
                    </a:p>
                  </a:txBody>
                  <a:tcPr marL="6174" marR="6174" marT="6174" marB="0" anchor="b"/>
                </a:tc>
                <a:tc>
                  <a:txBody>
                    <a:bodyPr/>
                    <a:lstStyle/>
                    <a:p>
                      <a:pPr algn="r" fontAlgn="b"/>
                      <a:r>
                        <a:rPr lang="ja-JP" altLang="en-US" sz="1600" b="1" u="none" strike="noStrike">
                          <a:solidFill>
                            <a:schemeClr val="tx1"/>
                          </a:solidFill>
                          <a:effectLst/>
                          <a:latin typeface="+mj-ea"/>
                          <a:ea typeface="+mj-ea"/>
                        </a:rPr>
                        <a:t> </a:t>
                      </a:r>
                      <a:r>
                        <a:rPr lang="en-US" altLang="ja-JP" sz="1600" b="1" u="none" strike="noStrike">
                          <a:solidFill>
                            <a:schemeClr val="tx1"/>
                          </a:solidFill>
                          <a:effectLst/>
                          <a:latin typeface="+mj-ea"/>
                          <a:ea typeface="+mj-ea"/>
                        </a:rPr>
                        <a:t>210</a:t>
                      </a:r>
                      <a:endParaRPr lang="en-US" altLang="ja-JP" sz="1600" b="1" i="0" u="none" strike="noStrike">
                        <a:solidFill>
                          <a:schemeClr val="tx1"/>
                        </a:solidFill>
                        <a:effectLst/>
                        <a:latin typeface="+mj-ea"/>
                        <a:ea typeface="+mj-ea"/>
                      </a:endParaRPr>
                    </a:p>
                  </a:txBody>
                  <a:tcPr marL="6174" marR="6174" marT="6174" marB="0" anchor="b"/>
                </a:tc>
                <a:tc>
                  <a:txBody>
                    <a:bodyPr/>
                    <a:lstStyle/>
                    <a:p>
                      <a:pPr algn="r" fontAlgn="b"/>
                      <a:r>
                        <a:rPr lang="ja-JP" altLang="en-US" sz="1600" b="1" u="none" strike="noStrike" dirty="0">
                          <a:solidFill>
                            <a:schemeClr val="tx1"/>
                          </a:solidFill>
                          <a:effectLst/>
                          <a:latin typeface="+mj-ea"/>
                          <a:ea typeface="+mj-ea"/>
                        </a:rPr>
                        <a:t> </a:t>
                      </a:r>
                      <a:r>
                        <a:rPr lang="en-US" altLang="ja-JP" sz="1600" b="1" u="none" strike="noStrike" dirty="0">
                          <a:solidFill>
                            <a:schemeClr val="tx1"/>
                          </a:solidFill>
                          <a:effectLst/>
                          <a:latin typeface="+mj-ea"/>
                          <a:ea typeface="+mj-ea"/>
                        </a:rPr>
                        <a:t>330</a:t>
                      </a:r>
                      <a:endParaRPr lang="en-US" altLang="ja-JP" sz="1600" b="1" i="0" u="none" strike="noStrike" dirty="0">
                        <a:solidFill>
                          <a:schemeClr val="tx1"/>
                        </a:solidFill>
                        <a:effectLst/>
                        <a:latin typeface="+mj-ea"/>
                        <a:ea typeface="+mj-ea"/>
                      </a:endParaRPr>
                    </a:p>
                  </a:txBody>
                  <a:tcPr marL="6174" marR="6174" marT="6174" marB="0" anchor="b"/>
                </a:tc>
                <a:tc>
                  <a:txBody>
                    <a:bodyPr/>
                    <a:lstStyle/>
                    <a:p>
                      <a:pPr algn="r" fontAlgn="b"/>
                      <a:r>
                        <a:rPr lang="ja-JP" altLang="en-US" sz="1600" b="1" u="none" strike="noStrike" dirty="0">
                          <a:solidFill>
                            <a:schemeClr val="tx1"/>
                          </a:solidFill>
                          <a:effectLst/>
                          <a:latin typeface="+mj-ea"/>
                          <a:ea typeface="+mj-ea"/>
                        </a:rPr>
                        <a:t> </a:t>
                      </a:r>
                      <a:r>
                        <a:rPr lang="en-US" altLang="ja-JP" sz="1600" b="1" u="none" strike="noStrike" dirty="0">
                          <a:solidFill>
                            <a:schemeClr val="tx1"/>
                          </a:solidFill>
                          <a:effectLst/>
                          <a:latin typeface="+mj-ea"/>
                          <a:ea typeface="+mj-ea"/>
                        </a:rPr>
                        <a:t>481</a:t>
                      </a:r>
                      <a:endParaRPr lang="en-US" altLang="ja-JP" sz="1600" b="1" i="0" u="none" strike="noStrike" dirty="0">
                        <a:solidFill>
                          <a:schemeClr val="tx1"/>
                        </a:solidFill>
                        <a:effectLst/>
                        <a:latin typeface="+mj-ea"/>
                        <a:ea typeface="+mj-ea"/>
                      </a:endParaRPr>
                    </a:p>
                  </a:txBody>
                  <a:tcPr marL="6174" marR="6174" marT="6174" marB="0" anchor="b"/>
                </a:tc>
                <a:tc>
                  <a:txBody>
                    <a:bodyPr/>
                    <a:lstStyle/>
                    <a:p>
                      <a:pPr algn="r" fontAlgn="b"/>
                      <a:r>
                        <a:rPr lang="ja-JP" altLang="en-US" sz="1600" b="1" u="none" strike="noStrike" dirty="0">
                          <a:solidFill>
                            <a:schemeClr val="tx1"/>
                          </a:solidFill>
                          <a:effectLst/>
                          <a:latin typeface="+mj-ea"/>
                          <a:ea typeface="+mj-ea"/>
                        </a:rPr>
                        <a:t> </a:t>
                      </a:r>
                      <a:r>
                        <a:rPr lang="en-US" altLang="ja-JP" sz="1600" b="1" u="none" strike="noStrike" dirty="0">
                          <a:solidFill>
                            <a:schemeClr val="tx1"/>
                          </a:solidFill>
                          <a:effectLst/>
                          <a:latin typeface="+mj-ea"/>
                          <a:ea typeface="+mj-ea"/>
                        </a:rPr>
                        <a:t>557</a:t>
                      </a:r>
                      <a:endParaRPr lang="en-US" altLang="ja-JP" sz="1600" b="1" i="0" u="none" strike="noStrike" dirty="0">
                        <a:solidFill>
                          <a:schemeClr val="tx1"/>
                        </a:solidFill>
                        <a:effectLst/>
                        <a:latin typeface="+mj-ea"/>
                        <a:ea typeface="+mj-ea"/>
                      </a:endParaRPr>
                    </a:p>
                  </a:txBody>
                  <a:tcPr marL="6174" marR="6174" marT="6174" marB="0" anchor="b"/>
                </a:tc>
                <a:tc>
                  <a:txBody>
                    <a:bodyPr/>
                    <a:lstStyle/>
                    <a:p>
                      <a:pPr algn="r" fontAlgn="b"/>
                      <a:r>
                        <a:rPr lang="ja-JP" altLang="en-US" sz="1600" b="1" u="none" strike="noStrike">
                          <a:solidFill>
                            <a:schemeClr val="tx1"/>
                          </a:solidFill>
                          <a:effectLst/>
                          <a:latin typeface="+mj-ea"/>
                          <a:ea typeface="+mj-ea"/>
                        </a:rPr>
                        <a:t> </a:t>
                      </a:r>
                      <a:r>
                        <a:rPr lang="en-US" altLang="ja-JP" sz="1600" b="1" u="none" strike="noStrike">
                          <a:solidFill>
                            <a:schemeClr val="tx1"/>
                          </a:solidFill>
                          <a:effectLst/>
                          <a:latin typeface="+mj-ea"/>
                          <a:ea typeface="+mj-ea"/>
                        </a:rPr>
                        <a:t>761</a:t>
                      </a:r>
                      <a:endParaRPr lang="en-US" altLang="ja-JP" sz="1600" b="1" i="0" u="none" strike="noStrike">
                        <a:solidFill>
                          <a:schemeClr val="tx1"/>
                        </a:solidFill>
                        <a:effectLst/>
                        <a:latin typeface="+mj-ea"/>
                        <a:ea typeface="+mj-ea"/>
                      </a:endParaRPr>
                    </a:p>
                  </a:txBody>
                  <a:tcPr marL="6174" marR="6174" marT="6174" marB="0" anchor="b"/>
                </a:tc>
                <a:tc>
                  <a:txBody>
                    <a:bodyPr/>
                    <a:lstStyle/>
                    <a:p>
                      <a:pPr algn="r" fontAlgn="b"/>
                      <a:r>
                        <a:rPr lang="ja-JP" altLang="en-US" sz="1600" b="1" u="none" strike="noStrike">
                          <a:solidFill>
                            <a:schemeClr val="tx1"/>
                          </a:solidFill>
                          <a:effectLst/>
                          <a:latin typeface="+mj-ea"/>
                          <a:ea typeface="+mj-ea"/>
                        </a:rPr>
                        <a:t> </a:t>
                      </a:r>
                      <a:r>
                        <a:rPr lang="en-US" altLang="ja-JP" sz="1600" b="1" u="none" strike="noStrike">
                          <a:solidFill>
                            <a:schemeClr val="tx1"/>
                          </a:solidFill>
                          <a:effectLst/>
                          <a:latin typeface="+mj-ea"/>
                          <a:ea typeface="+mj-ea"/>
                        </a:rPr>
                        <a:t>845</a:t>
                      </a:r>
                      <a:endParaRPr lang="en-US" altLang="ja-JP" sz="1600" b="1" i="0" u="none" strike="noStrike">
                        <a:solidFill>
                          <a:schemeClr val="tx1"/>
                        </a:solidFill>
                        <a:effectLst/>
                        <a:latin typeface="+mj-ea"/>
                        <a:ea typeface="+mj-ea"/>
                      </a:endParaRPr>
                    </a:p>
                  </a:txBody>
                  <a:tcPr marL="6174" marR="6174" marT="6174" marB="0" anchor="b"/>
                </a:tc>
                <a:tc>
                  <a:txBody>
                    <a:bodyPr/>
                    <a:lstStyle/>
                    <a:p>
                      <a:pPr algn="r" fontAlgn="b"/>
                      <a:r>
                        <a:rPr lang="ja-JP" altLang="en-US" sz="1600" b="1" u="none" strike="noStrike">
                          <a:solidFill>
                            <a:schemeClr val="tx1"/>
                          </a:solidFill>
                          <a:effectLst/>
                          <a:latin typeface="+mj-ea"/>
                          <a:ea typeface="+mj-ea"/>
                        </a:rPr>
                        <a:t> </a:t>
                      </a:r>
                      <a:r>
                        <a:rPr lang="en-US" altLang="ja-JP" sz="1600" b="1" u="none" strike="noStrike">
                          <a:solidFill>
                            <a:schemeClr val="tx1"/>
                          </a:solidFill>
                          <a:effectLst/>
                          <a:latin typeface="+mj-ea"/>
                          <a:ea typeface="+mj-ea"/>
                        </a:rPr>
                        <a:t>760</a:t>
                      </a:r>
                      <a:endParaRPr lang="en-US" altLang="ja-JP" sz="1600" b="1" i="0" u="none" strike="noStrike">
                        <a:solidFill>
                          <a:schemeClr val="tx1"/>
                        </a:solidFill>
                        <a:effectLst/>
                        <a:latin typeface="+mj-ea"/>
                        <a:ea typeface="+mj-ea"/>
                      </a:endParaRPr>
                    </a:p>
                  </a:txBody>
                  <a:tcPr marL="6174" marR="6174" marT="6174" marB="0" anchor="b"/>
                </a:tc>
                <a:tc>
                  <a:txBody>
                    <a:bodyPr/>
                    <a:lstStyle/>
                    <a:p>
                      <a:pPr algn="r" fontAlgn="b"/>
                      <a:r>
                        <a:rPr lang="ja-JP" altLang="en-US" sz="1600" b="1" u="none" strike="noStrike">
                          <a:solidFill>
                            <a:schemeClr val="tx1"/>
                          </a:solidFill>
                          <a:effectLst/>
                          <a:latin typeface="+mj-ea"/>
                          <a:ea typeface="+mj-ea"/>
                        </a:rPr>
                        <a:t> </a:t>
                      </a:r>
                      <a:r>
                        <a:rPr lang="en-US" altLang="ja-JP" sz="1600" b="1" u="none" strike="noStrike">
                          <a:solidFill>
                            <a:schemeClr val="tx1"/>
                          </a:solidFill>
                          <a:effectLst/>
                          <a:latin typeface="+mj-ea"/>
                          <a:ea typeface="+mj-ea"/>
                        </a:rPr>
                        <a:t>874</a:t>
                      </a:r>
                      <a:endParaRPr lang="en-US" altLang="ja-JP" sz="1600" b="1" i="0" u="none" strike="noStrike">
                        <a:solidFill>
                          <a:schemeClr val="tx1"/>
                        </a:solidFill>
                        <a:effectLst/>
                        <a:latin typeface="+mj-ea"/>
                        <a:ea typeface="+mj-ea"/>
                      </a:endParaRPr>
                    </a:p>
                  </a:txBody>
                  <a:tcPr marL="6174" marR="6174" marT="6174" marB="0" anchor="b"/>
                </a:tc>
                <a:tc>
                  <a:txBody>
                    <a:bodyPr/>
                    <a:lstStyle/>
                    <a:p>
                      <a:pPr algn="r" fontAlgn="b"/>
                      <a:r>
                        <a:rPr lang="ja-JP" altLang="en-US" sz="1600" b="1" u="none" strike="noStrike">
                          <a:solidFill>
                            <a:schemeClr val="tx1"/>
                          </a:solidFill>
                          <a:effectLst/>
                          <a:latin typeface="+mj-ea"/>
                          <a:ea typeface="+mj-ea"/>
                        </a:rPr>
                        <a:t> </a:t>
                      </a:r>
                      <a:r>
                        <a:rPr lang="en-US" altLang="ja-JP" sz="1600" b="1" u="none" strike="noStrike">
                          <a:solidFill>
                            <a:schemeClr val="tx1"/>
                          </a:solidFill>
                          <a:effectLst/>
                          <a:latin typeface="+mj-ea"/>
                          <a:ea typeface="+mj-ea"/>
                        </a:rPr>
                        <a:t>1,066</a:t>
                      </a:r>
                      <a:endParaRPr lang="en-US" altLang="ja-JP" sz="1600" b="1" i="0" u="none" strike="noStrike">
                        <a:solidFill>
                          <a:schemeClr val="tx1"/>
                        </a:solidFill>
                        <a:effectLst/>
                        <a:latin typeface="+mj-ea"/>
                        <a:ea typeface="+mj-ea"/>
                      </a:endParaRPr>
                    </a:p>
                  </a:txBody>
                  <a:tcPr marL="6174" marR="6174" marT="6174" marB="0" anchor="b"/>
                </a:tc>
                <a:tc>
                  <a:txBody>
                    <a:bodyPr/>
                    <a:lstStyle/>
                    <a:p>
                      <a:pPr algn="r" fontAlgn="b"/>
                      <a:r>
                        <a:rPr lang="ja-JP" altLang="en-US" sz="1600" b="1" u="none" strike="noStrike" dirty="0">
                          <a:solidFill>
                            <a:schemeClr val="tx1"/>
                          </a:solidFill>
                          <a:effectLst/>
                          <a:latin typeface="+mj-ea"/>
                          <a:ea typeface="+mj-ea"/>
                        </a:rPr>
                        <a:t> </a:t>
                      </a:r>
                      <a:r>
                        <a:rPr lang="en-US" altLang="ja-JP" sz="1600" b="1" u="none" strike="noStrike" dirty="0">
                          <a:solidFill>
                            <a:schemeClr val="tx1"/>
                          </a:solidFill>
                          <a:effectLst/>
                          <a:latin typeface="+mj-ea"/>
                          <a:ea typeface="+mj-ea"/>
                        </a:rPr>
                        <a:t>1,715</a:t>
                      </a:r>
                      <a:endParaRPr lang="en-US" altLang="ja-JP" sz="1600" b="1" i="0" u="none" strike="noStrike" dirty="0">
                        <a:solidFill>
                          <a:schemeClr val="tx1"/>
                        </a:solidFill>
                        <a:effectLst/>
                        <a:latin typeface="+mj-ea"/>
                        <a:ea typeface="+mj-ea"/>
                      </a:endParaRPr>
                    </a:p>
                  </a:txBody>
                  <a:tcPr marL="6174" marR="6174" marT="6174" marB="0" anchor="b"/>
                </a:tc>
                <a:tc>
                  <a:txBody>
                    <a:bodyPr/>
                    <a:lstStyle/>
                    <a:p>
                      <a:pPr algn="r" fontAlgn="b"/>
                      <a:r>
                        <a:rPr lang="ja-JP" altLang="en-US" sz="1600" b="1" u="none" strike="noStrike" dirty="0">
                          <a:solidFill>
                            <a:schemeClr val="tx1"/>
                          </a:solidFill>
                          <a:effectLst/>
                          <a:latin typeface="+mj-ea"/>
                          <a:ea typeface="+mj-ea"/>
                        </a:rPr>
                        <a:t> </a:t>
                      </a:r>
                      <a:r>
                        <a:rPr lang="en-US" altLang="ja-JP" sz="1600" b="1" u="none" strike="noStrike" dirty="0">
                          <a:solidFill>
                            <a:schemeClr val="tx1"/>
                          </a:solidFill>
                          <a:effectLst/>
                          <a:latin typeface="+mj-ea"/>
                          <a:ea typeface="+mj-ea"/>
                        </a:rPr>
                        <a:t>2,629</a:t>
                      </a:r>
                      <a:endParaRPr lang="en-US" altLang="ja-JP" sz="1600" b="1" i="0" u="none" strike="noStrike" dirty="0">
                        <a:solidFill>
                          <a:schemeClr val="tx1"/>
                        </a:solidFill>
                        <a:effectLst/>
                        <a:latin typeface="+mj-ea"/>
                        <a:ea typeface="+mj-ea"/>
                      </a:endParaRPr>
                    </a:p>
                  </a:txBody>
                  <a:tcPr marL="6174" marR="6174" marT="6174" marB="0" anchor="b"/>
                </a:tc>
                <a:extLst>
                  <a:ext uri="{0D108BD9-81ED-4DB2-BD59-A6C34878D82A}">
                    <a16:rowId xmlns:a16="http://schemas.microsoft.com/office/drawing/2014/main" val="3835677776"/>
                  </a:ext>
                </a:extLst>
              </a:tr>
              <a:tr h="478883">
                <a:tc>
                  <a:txBody>
                    <a:bodyPr/>
                    <a:lstStyle/>
                    <a:p>
                      <a:pPr algn="l" fontAlgn="b"/>
                      <a:r>
                        <a:rPr lang="zh-TW" altLang="en-US" sz="1600" b="1" u="none" strike="noStrike" dirty="0">
                          <a:solidFill>
                            <a:schemeClr val="tx1"/>
                          </a:solidFill>
                          <a:effectLst/>
                          <a:latin typeface="ＭＳ ゴシック" panose="020B0609070205080204" pitchFamily="49" charset="-128"/>
                          <a:ea typeface="ＭＳ ゴシック" panose="020B0609070205080204" pitchFamily="49" charset="-128"/>
                        </a:rPr>
                        <a:t>婦人用</a:t>
                      </a:r>
                      <a:endParaRPr lang="zh-TW" altLang="en-US" sz="1600" b="1" i="0" u="none" strike="noStrike" dirty="0">
                        <a:solidFill>
                          <a:schemeClr val="tx1"/>
                        </a:solidFill>
                        <a:effectLst/>
                        <a:latin typeface="ＭＳ ゴシック" panose="020B0609070205080204" pitchFamily="49" charset="-128"/>
                        <a:ea typeface="ＭＳ ゴシック" panose="020B0609070205080204" pitchFamily="49" charset="-128"/>
                      </a:endParaRPr>
                    </a:p>
                  </a:txBody>
                  <a:tcPr marL="6174" marR="6174" marT="6174" marB="0" anchor="b"/>
                </a:tc>
                <a:tc>
                  <a:txBody>
                    <a:bodyPr/>
                    <a:lstStyle/>
                    <a:p>
                      <a:pPr algn="r" fontAlgn="b"/>
                      <a:r>
                        <a:rPr lang="ja-JP" altLang="en-US" sz="1600" b="1" u="none" strike="noStrike" dirty="0">
                          <a:solidFill>
                            <a:schemeClr val="tx1"/>
                          </a:solidFill>
                          <a:effectLst/>
                          <a:latin typeface="+mj-ea"/>
                          <a:ea typeface="+mj-ea"/>
                        </a:rPr>
                        <a:t> </a:t>
                      </a:r>
                      <a:r>
                        <a:rPr lang="en-US" altLang="ja-JP" sz="1600" b="1" u="none" strike="noStrike" dirty="0">
                          <a:solidFill>
                            <a:schemeClr val="tx1"/>
                          </a:solidFill>
                          <a:effectLst/>
                          <a:latin typeface="+mj-ea"/>
                          <a:ea typeface="+mj-ea"/>
                        </a:rPr>
                        <a:t>300</a:t>
                      </a:r>
                      <a:endParaRPr lang="en-US" altLang="ja-JP" sz="1600" b="1" i="0" u="none" strike="noStrike" dirty="0">
                        <a:solidFill>
                          <a:schemeClr val="tx1"/>
                        </a:solidFill>
                        <a:effectLst/>
                        <a:latin typeface="+mj-ea"/>
                        <a:ea typeface="+mj-ea"/>
                      </a:endParaRPr>
                    </a:p>
                  </a:txBody>
                  <a:tcPr marL="6174" marR="6174" marT="6174" marB="0" anchor="b"/>
                </a:tc>
                <a:tc>
                  <a:txBody>
                    <a:bodyPr/>
                    <a:lstStyle/>
                    <a:p>
                      <a:pPr algn="r" fontAlgn="b"/>
                      <a:r>
                        <a:rPr lang="ja-JP" altLang="en-US" sz="1600" b="1" u="none" strike="noStrike" dirty="0">
                          <a:solidFill>
                            <a:schemeClr val="tx1"/>
                          </a:solidFill>
                          <a:effectLst/>
                          <a:latin typeface="+mj-ea"/>
                          <a:ea typeface="+mj-ea"/>
                        </a:rPr>
                        <a:t> </a:t>
                      </a:r>
                      <a:r>
                        <a:rPr lang="en-US" altLang="ja-JP" sz="1600" b="1" u="none" strike="noStrike" dirty="0">
                          <a:solidFill>
                            <a:schemeClr val="tx1"/>
                          </a:solidFill>
                          <a:effectLst/>
                          <a:latin typeface="+mj-ea"/>
                          <a:ea typeface="+mj-ea"/>
                        </a:rPr>
                        <a:t>380</a:t>
                      </a:r>
                      <a:endParaRPr lang="en-US" altLang="ja-JP" sz="1600" b="1" i="0" u="none" strike="noStrike" dirty="0">
                        <a:solidFill>
                          <a:schemeClr val="tx1"/>
                        </a:solidFill>
                        <a:effectLst/>
                        <a:latin typeface="+mj-ea"/>
                        <a:ea typeface="+mj-ea"/>
                      </a:endParaRPr>
                    </a:p>
                  </a:txBody>
                  <a:tcPr marL="6174" marR="6174" marT="6174" marB="0" anchor="b"/>
                </a:tc>
                <a:tc>
                  <a:txBody>
                    <a:bodyPr/>
                    <a:lstStyle/>
                    <a:p>
                      <a:pPr algn="r" fontAlgn="b"/>
                      <a:r>
                        <a:rPr lang="ja-JP" altLang="en-US" sz="1600" b="1" u="none" strike="noStrike">
                          <a:solidFill>
                            <a:schemeClr val="tx1"/>
                          </a:solidFill>
                          <a:effectLst/>
                          <a:latin typeface="+mj-ea"/>
                          <a:ea typeface="+mj-ea"/>
                        </a:rPr>
                        <a:t> </a:t>
                      </a:r>
                      <a:r>
                        <a:rPr lang="en-US" altLang="ja-JP" sz="1600" b="1" u="none" strike="noStrike">
                          <a:solidFill>
                            <a:schemeClr val="tx1"/>
                          </a:solidFill>
                          <a:effectLst/>
                          <a:latin typeface="+mj-ea"/>
                          <a:ea typeface="+mj-ea"/>
                        </a:rPr>
                        <a:t>432</a:t>
                      </a:r>
                      <a:endParaRPr lang="en-US" altLang="ja-JP" sz="1600" b="1" i="0" u="none" strike="noStrike">
                        <a:solidFill>
                          <a:schemeClr val="tx1"/>
                        </a:solidFill>
                        <a:effectLst/>
                        <a:latin typeface="+mj-ea"/>
                        <a:ea typeface="+mj-ea"/>
                      </a:endParaRPr>
                    </a:p>
                  </a:txBody>
                  <a:tcPr marL="6174" marR="6174" marT="6174" marB="0" anchor="b"/>
                </a:tc>
                <a:tc>
                  <a:txBody>
                    <a:bodyPr/>
                    <a:lstStyle/>
                    <a:p>
                      <a:pPr algn="r" fontAlgn="b"/>
                      <a:r>
                        <a:rPr lang="ja-JP" altLang="en-US" sz="1600" b="1" u="none" strike="noStrike" dirty="0">
                          <a:solidFill>
                            <a:schemeClr val="tx1"/>
                          </a:solidFill>
                          <a:effectLst/>
                          <a:latin typeface="+mj-ea"/>
                          <a:ea typeface="+mj-ea"/>
                        </a:rPr>
                        <a:t> </a:t>
                      </a:r>
                      <a:r>
                        <a:rPr lang="en-US" altLang="ja-JP" sz="1600" b="1" u="none" strike="noStrike" dirty="0">
                          <a:solidFill>
                            <a:schemeClr val="tx1"/>
                          </a:solidFill>
                          <a:effectLst/>
                          <a:latin typeface="+mj-ea"/>
                          <a:ea typeface="+mj-ea"/>
                        </a:rPr>
                        <a:t>623</a:t>
                      </a:r>
                      <a:endParaRPr lang="en-US" altLang="ja-JP" sz="1600" b="1" i="0" u="none" strike="noStrike" dirty="0">
                        <a:solidFill>
                          <a:schemeClr val="tx1"/>
                        </a:solidFill>
                        <a:effectLst/>
                        <a:latin typeface="+mj-ea"/>
                        <a:ea typeface="+mj-ea"/>
                      </a:endParaRPr>
                    </a:p>
                  </a:txBody>
                  <a:tcPr marL="6174" marR="6174" marT="6174" marB="0" anchor="b"/>
                </a:tc>
                <a:tc>
                  <a:txBody>
                    <a:bodyPr/>
                    <a:lstStyle/>
                    <a:p>
                      <a:pPr algn="r" fontAlgn="b"/>
                      <a:r>
                        <a:rPr lang="ja-JP" altLang="en-US" sz="1600" b="1" u="none" strike="noStrike" dirty="0">
                          <a:solidFill>
                            <a:schemeClr val="tx1"/>
                          </a:solidFill>
                          <a:effectLst/>
                          <a:latin typeface="+mj-ea"/>
                          <a:ea typeface="+mj-ea"/>
                        </a:rPr>
                        <a:t> </a:t>
                      </a:r>
                      <a:r>
                        <a:rPr lang="en-US" altLang="ja-JP" sz="1600" b="1" u="none" strike="noStrike" dirty="0">
                          <a:solidFill>
                            <a:schemeClr val="tx1"/>
                          </a:solidFill>
                          <a:effectLst/>
                          <a:latin typeface="+mj-ea"/>
                          <a:ea typeface="+mj-ea"/>
                        </a:rPr>
                        <a:t>1,066</a:t>
                      </a:r>
                      <a:endParaRPr lang="en-US" altLang="ja-JP" sz="1600" b="1" i="0" u="none" strike="noStrike" dirty="0">
                        <a:solidFill>
                          <a:schemeClr val="tx1"/>
                        </a:solidFill>
                        <a:effectLst/>
                        <a:latin typeface="+mj-ea"/>
                        <a:ea typeface="+mj-ea"/>
                      </a:endParaRPr>
                    </a:p>
                  </a:txBody>
                  <a:tcPr marL="6174" marR="6174" marT="6174" marB="0" anchor="b"/>
                </a:tc>
                <a:tc>
                  <a:txBody>
                    <a:bodyPr/>
                    <a:lstStyle/>
                    <a:p>
                      <a:pPr algn="r" fontAlgn="b"/>
                      <a:r>
                        <a:rPr lang="ja-JP" altLang="en-US" sz="1600" b="1" u="none" strike="noStrike" dirty="0">
                          <a:solidFill>
                            <a:schemeClr val="tx1"/>
                          </a:solidFill>
                          <a:effectLst/>
                          <a:latin typeface="+mj-ea"/>
                          <a:ea typeface="+mj-ea"/>
                        </a:rPr>
                        <a:t> </a:t>
                      </a:r>
                      <a:r>
                        <a:rPr lang="en-US" altLang="ja-JP" sz="1600" b="1" u="none" strike="noStrike" dirty="0">
                          <a:solidFill>
                            <a:schemeClr val="tx1"/>
                          </a:solidFill>
                          <a:effectLst/>
                          <a:latin typeface="+mj-ea"/>
                          <a:ea typeface="+mj-ea"/>
                        </a:rPr>
                        <a:t>1,127</a:t>
                      </a:r>
                      <a:endParaRPr lang="en-US" altLang="ja-JP" sz="1600" b="1" i="0" u="none" strike="noStrike" dirty="0">
                        <a:solidFill>
                          <a:schemeClr val="tx1"/>
                        </a:solidFill>
                        <a:effectLst/>
                        <a:latin typeface="+mj-ea"/>
                        <a:ea typeface="+mj-ea"/>
                      </a:endParaRPr>
                    </a:p>
                  </a:txBody>
                  <a:tcPr marL="6174" marR="6174" marT="6174" marB="0" anchor="b"/>
                </a:tc>
                <a:tc>
                  <a:txBody>
                    <a:bodyPr/>
                    <a:lstStyle/>
                    <a:p>
                      <a:pPr algn="r" fontAlgn="b"/>
                      <a:r>
                        <a:rPr lang="ja-JP" altLang="en-US" sz="1600" b="1" u="none" strike="noStrike" dirty="0">
                          <a:solidFill>
                            <a:schemeClr val="tx1"/>
                          </a:solidFill>
                          <a:effectLst/>
                          <a:latin typeface="+mj-ea"/>
                          <a:ea typeface="+mj-ea"/>
                        </a:rPr>
                        <a:t> </a:t>
                      </a:r>
                      <a:r>
                        <a:rPr lang="en-US" altLang="ja-JP" sz="1600" b="1" u="none" strike="noStrike" dirty="0">
                          <a:solidFill>
                            <a:schemeClr val="tx1"/>
                          </a:solidFill>
                          <a:effectLst/>
                          <a:latin typeface="+mj-ea"/>
                          <a:ea typeface="+mj-ea"/>
                        </a:rPr>
                        <a:t>1,470</a:t>
                      </a:r>
                      <a:endParaRPr lang="en-US" altLang="ja-JP" sz="1600" b="1" i="0" u="none" strike="noStrike" dirty="0">
                        <a:solidFill>
                          <a:schemeClr val="tx1"/>
                        </a:solidFill>
                        <a:effectLst/>
                        <a:latin typeface="+mj-ea"/>
                        <a:ea typeface="+mj-ea"/>
                      </a:endParaRPr>
                    </a:p>
                  </a:txBody>
                  <a:tcPr marL="6174" marR="6174" marT="6174" marB="0" anchor="b"/>
                </a:tc>
                <a:tc>
                  <a:txBody>
                    <a:bodyPr/>
                    <a:lstStyle/>
                    <a:p>
                      <a:pPr algn="r" fontAlgn="b"/>
                      <a:r>
                        <a:rPr lang="ja-JP" altLang="en-US" sz="1600" b="1" u="none" strike="noStrike" dirty="0">
                          <a:solidFill>
                            <a:schemeClr val="tx1"/>
                          </a:solidFill>
                          <a:effectLst/>
                          <a:latin typeface="+mj-ea"/>
                          <a:ea typeface="+mj-ea"/>
                        </a:rPr>
                        <a:t> </a:t>
                      </a:r>
                      <a:r>
                        <a:rPr lang="en-US" altLang="ja-JP" sz="1600" b="1" u="none" strike="noStrike" dirty="0">
                          <a:solidFill>
                            <a:schemeClr val="tx1"/>
                          </a:solidFill>
                          <a:effectLst/>
                          <a:latin typeface="+mj-ea"/>
                          <a:ea typeface="+mj-ea"/>
                        </a:rPr>
                        <a:t>1,799</a:t>
                      </a:r>
                      <a:endParaRPr lang="en-US" altLang="ja-JP" sz="1600" b="1" i="0" u="none" strike="noStrike" dirty="0">
                        <a:solidFill>
                          <a:schemeClr val="tx1"/>
                        </a:solidFill>
                        <a:effectLst/>
                        <a:latin typeface="+mj-ea"/>
                        <a:ea typeface="+mj-ea"/>
                      </a:endParaRPr>
                    </a:p>
                  </a:txBody>
                  <a:tcPr marL="6174" marR="6174" marT="6174" marB="0" anchor="b"/>
                </a:tc>
                <a:tc>
                  <a:txBody>
                    <a:bodyPr/>
                    <a:lstStyle/>
                    <a:p>
                      <a:pPr algn="r" fontAlgn="b"/>
                      <a:r>
                        <a:rPr lang="ja-JP" altLang="en-US" sz="1600" b="1" u="none" strike="noStrike" dirty="0">
                          <a:solidFill>
                            <a:schemeClr val="tx1"/>
                          </a:solidFill>
                          <a:effectLst/>
                          <a:latin typeface="+mj-ea"/>
                          <a:ea typeface="+mj-ea"/>
                        </a:rPr>
                        <a:t> </a:t>
                      </a:r>
                      <a:r>
                        <a:rPr lang="en-US" altLang="ja-JP" sz="1600" b="1" u="none" strike="noStrike" dirty="0">
                          <a:solidFill>
                            <a:schemeClr val="tx1"/>
                          </a:solidFill>
                          <a:effectLst/>
                          <a:latin typeface="+mj-ea"/>
                          <a:ea typeface="+mj-ea"/>
                        </a:rPr>
                        <a:t>1,850</a:t>
                      </a:r>
                      <a:endParaRPr lang="en-US" altLang="ja-JP" sz="1600" b="1" i="0" u="none" strike="noStrike" dirty="0">
                        <a:solidFill>
                          <a:schemeClr val="tx1"/>
                        </a:solidFill>
                        <a:effectLst/>
                        <a:latin typeface="+mj-ea"/>
                        <a:ea typeface="+mj-ea"/>
                      </a:endParaRPr>
                    </a:p>
                  </a:txBody>
                  <a:tcPr marL="6174" marR="6174" marT="6174" marB="0" anchor="b"/>
                </a:tc>
                <a:tc>
                  <a:txBody>
                    <a:bodyPr/>
                    <a:lstStyle/>
                    <a:p>
                      <a:pPr algn="r" fontAlgn="b"/>
                      <a:r>
                        <a:rPr lang="ja-JP" altLang="en-US" sz="1600" b="1" u="none" strike="noStrike" dirty="0">
                          <a:solidFill>
                            <a:schemeClr val="tx1"/>
                          </a:solidFill>
                          <a:effectLst/>
                          <a:latin typeface="+mj-ea"/>
                          <a:ea typeface="+mj-ea"/>
                        </a:rPr>
                        <a:t> </a:t>
                      </a:r>
                      <a:r>
                        <a:rPr lang="en-US" altLang="ja-JP" sz="1600" b="1" u="none" strike="noStrike" dirty="0">
                          <a:solidFill>
                            <a:schemeClr val="tx1"/>
                          </a:solidFill>
                          <a:effectLst/>
                          <a:latin typeface="+mj-ea"/>
                          <a:ea typeface="+mj-ea"/>
                        </a:rPr>
                        <a:t>2,282</a:t>
                      </a:r>
                      <a:endParaRPr lang="en-US" altLang="ja-JP" sz="1600" b="1" i="0" u="none" strike="noStrike" dirty="0">
                        <a:solidFill>
                          <a:schemeClr val="tx1"/>
                        </a:solidFill>
                        <a:effectLst/>
                        <a:latin typeface="+mj-ea"/>
                        <a:ea typeface="+mj-ea"/>
                      </a:endParaRPr>
                    </a:p>
                  </a:txBody>
                  <a:tcPr marL="6174" marR="6174" marT="6174" marB="0" anchor="b"/>
                </a:tc>
                <a:tc>
                  <a:txBody>
                    <a:bodyPr/>
                    <a:lstStyle/>
                    <a:p>
                      <a:pPr algn="r" fontAlgn="b"/>
                      <a:r>
                        <a:rPr lang="ja-JP" altLang="en-US" sz="1600" b="1" u="none" strike="noStrike" dirty="0">
                          <a:solidFill>
                            <a:schemeClr val="tx1"/>
                          </a:solidFill>
                          <a:effectLst/>
                          <a:latin typeface="+mj-ea"/>
                          <a:ea typeface="+mj-ea"/>
                        </a:rPr>
                        <a:t> </a:t>
                      </a:r>
                      <a:r>
                        <a:rPr lang="en-US" altLang="ja-JP" sz="1600" b="1" u="none" strike="noStrike" dirty="0">
                          <a:solidFill>
                            <a:schemeClr val="tx1"/>
                          </a:solidFill>
                          <a:effectLst/>
                          <a:latin typeface="+mj-ea"/>
                          <a:ea typeface="+mj-ea"/>
                        </a:rPr>
                        <a:t>2,546</a:t>
                      </a:r>
                      <a:endParaRPr lang="en-US" altLang="ja-JP" sz="1600" b="1" i="0" u="none" strike="noStrike" dirty="0">
                        <a:solidFill>
                          <a:schemeClr val="tx1"/>
                        </a:solidFill>
                        <a:effectLst/>
                        <a:latin typeface="+mj-ea"/>
                        <a:ea typeface="+mj-ea"/>
                      </a:endParaRPr>
                    </a:p>
                  </a:txBody>
                  <a:tcPr marL="6174" marR="6174" marT="6174" marB="0" anchor="b"/>
                </a:tc>
                <a:tc>
                  <a:txBody>
                    <a:bodyPr/>
                    <a:lstStyle/>
                    <a:p>
                      <a:pPr algn="r" fontAlgn="b"/>
                      <a:r>
                        <a:rPr lang="ja-JP" altLang="en-US" sz="1600" b="1" u="none" strike="noStrike" dirty="0">
                          <a:solidFill>
                            <a:schemeClr val="tx1"/>
                          </a:solidFill>
                          <a:effectLst/>
                          <a:latin typeface="+mj-ea"/>
                          <a:ea typeface="+mj-ea"/>
                        </a:rPr>
                        <a:t> </a:t>
                      </a:r>
                      <a:r>
                        <a:rPr lang="en-US" altLang="ja-JP" sz="1600" b="1" u="none" strike="noStrike" dirty="0">
                          <a:solidFill>
                            <a:schemeClr val="tx1"/>
                          </a:solidFill>
                          <a:effectLst/>
                          <a:latin typeface="+mj-ea"/>
                          <a:ea typeface="+mj-ea"/>
                        </a:rPr>
                        <a:t>2,357</a:t>
                      </a:r>
                      <a:endParaRPr lang="en-US" altLang="ja-JP" sz="1600" b="1" i="0" u="none" strike="noStrike" dirty="0">
                        <a:solidFill>
                          <a:schemeClr val="tx1"/>
                        </a:solidFill>
                        <a:effectLst/>
                        <a:latin typeface="+mj-ea"/>
                        <a:ea typeface="+mj-ea"/>
                      </a:endParaRPr>
                    </a:p>
                  </a:txBody>
                  <a:tcPr marL="6174" marR="6174" marT="6174" marB="0" anchor="b"/>
                </a:tc>
                <a:tc>
                  <a:txBody>
                    <a:bodyPr/>
                    <a:lstStyle/>
                    <a:p>
                      <a:pPr algn="r" fontAlgn="b"/>
                      <a:r>
                        <a:rPr lang="ja-JP" altLang="en-US" sz="1600" b="1" u="none" strike="noStrike" dirty="0">
                          <a:solidFill>
                            <a:schemeClr val="tx1"/>
                          </a:solidFill>
                          <a:effectLst/>
                          <a:latin typeface="+mj-ea"/>
                          <a:ea typeface="+mj-ea"/>
                        </a:rPr>
                        <a:t> </a:t>
                      </a:r>
                      <a:r>
                        <a:rPr lang="en-US" altLang="ja-JP" sz="1600" b="1" u="none" strike="noStrike" dirty="0">
                          <a:solidFill>
                            <a:schemeClr val="tx1"/>
                          </a:solidFill>
                          <a:effectLst/>
                          <a:latin typeface="+mj-ea"/>
                          <a:ea typeface="+mj-ea"/>
                        </a:rPr>
                        <a:t>5,136</a:t>
                      </a:r>
                      <a:endParaRPr lang="en-US" altLang="ja-JP" sz="1600" b="1" i="0" u="none" strike="noStrike" dirty="0">
                        <a:solidFill>
                          <a:schemeClr val="tx1"/>
                        </a:solidFill>
                        <a:effectLst/>
                        <a:latin typeface="+mj-ea"/>
                        <a:ea typeface="+mj-ea"/>
                      </a:endParaRPr>
                    </a:p>
                  </a:txBody>
                  <a:tcPr marL="6174" marR="6174" marT="6174" marB="0" anchor="b"/>
                </a:tc>
                <a:extLst>
                  <a:ext uri="{0D108BD9-81ED-4DB2-BD59-A6C34878D82A}">
                    <a16:rowId xmlns:a16="http://schemas.microsoft.com/office/drawing/2014/main" val="2808283071"/>
                  </a:ext>
                </a:extLst>
              </a:tr>
              <a:tr h="478883">
                <a:tc>
                  <a:txBody>
                    <a:bodyPr/>
                    <a:lstStyle/>
                    <a:p>
                      <a:pPr algn="l" fontAlgn="b"/>
                      <a:r>
                        <a:rPr lang="ja-JP" altLang="en-US" sz="1600" b="1" u="none" strike="noStrike" dirty="0">
                          <a:solidFill>
                            <a:schemeClr val="tx1"/>
                          </a:solidFill>
                          <a:effectLst/>
                          <a:latin typeface="+mj-ea"/>
                          <a:ea typeface="+mj-ea"/>
                        </a:rPr>
                        <a:t>履物・その他の衣類</a:t>
                      </a:r>
                      <a:endParaRPr lang="ja-JP" altLang="en-US" sz="1600" b="1" i="0" u="none" strike="noStrike" dirty="0">
                        <a:solidFill>
                          <a:schemeClr val="tx1"/>
                        </a:solidFill>
                        <a:effectLst/>
                        <a:latin typeface="+mj-ea"/>
                        <a:ea typeface="+mj-ea"/>
                      </a:endParaRPr>
                    </a:p>
                  </a:txBody>
                  <a:tcPr marL="6174" marR="6174" marT="6174" marB="0" anchor="b"/>
                </a:tc>
                <a:tc>
                  <a:txBody>
                    <a:bodyPr/>
                    <a:lstStyle/>
                    <a:p>
                      <a:pPr algn="r" fontAlgn="b"/>
                      <a:r>
                        <a:rPr lang="ja-JP" altLang="en-US" sz="1600" b="1" u="none" strike="noStrike">
                          <a:solidFill>
                            <a:schemeClr val="tx1"/>
                          </a:solidFill>
                          <a:effectLst/>
                          <a:latin typeface="+mj-ea"/>
                          <a:ea typeface="+mj-ea"/>
                        </a:rPr>
                        <a:t> </a:t>
                      </a:r>
                      <a:r>
                        <a:rPr lang="en-US" altLang="ja-JP" sz="1600" b="1" u="none" strike="noStrike">
                          <a:solidFill>
                            <a:schemeClr val="tx1"/>
                          </a:solidFill>
                          <a:effectLst/>
                          <a:latin typeface="+mj-ea"/>
                          <a:ea typeface="+mj-ea"/>
                        </a:rPr>
                        <a:t>225</a:t>
                      </a:r>
                      <a:endParaRPr lang="en-US" altLang="ja-JP" sz="1600" b="1" i="0" u="none" strike="noStrike">
                        <a:solidFill>
                          <a:schemeClr val="tx1"/>
                        </a:solidFill>
                        <a:effectLst/>
                        <a:latin typeface="+mj-ea"/>
                        <a:ea typeface="+mj-ea"/>
                      </a:endParaRPr>
                    </a:p>
                  </a:txBody>
                  <a:tcPr marL="6174" marR="6174" marT="6174" marB="0" anchor="b"/>
                </a:tc>
                <a:tc>
                  <a:txBody>
                    <a:bodyPr/>
                    <a:lstStyle/>
                    <a:p>
                      <a:pPr algn="r" fontAlgn="b"/>
                      <a:r>
                        <a:rPr lang="ja-JP" altLang="en-US" sz="1600" b="1" u="none" strike="noStrike">
                          <a:solidFill>
                            <a:schemeClr val="tx1"/>
                          </a:solidFill>
                          <a:effectLst/>
                          <a:latin typeface="+mj-ea"/>
                          <a:ea typeface="+mj-ea"/>
                        </a:rPr>
                        <a:t> </a:t>
                      </a:r>
                      <a:r>
                        <a:rPr lang="en-US" altLang="ja-JP" sz="1600" b="1" u="none" strike="noStrike">
                          <a:solidFill>
                            <a:schemeClr val="tx1"/>
                          </a:solidFill>
                          <a:effectLst/>
                          <a:latin typeface="+mj-ea"/>
                          <a:ea typeface="+mj-ea"/>
                        </a:rPr>
                        <a:t>190</a:t>
                      </a:r>
                      <a:endParaRPr lang="en-US" altLang="ja-JP" sz="1600" b="1" i="0" u="none" strike="noStrike">
                        <a:solidFill>
                          <a:schemeClr val="tx1"/>
                        </a:solidFill>
                        <a:effectLst/>
                        <a:latin typeface="+mj-ea"/>
                        <a:ea typeface="+mj-ea"/>
                      </a:endParaRPr>
                    </a:p>
                  </a:txBody>
                  <a:tcPr marL="6174" marR="6174" marT="6174" marB="0" anchor="b"/>
                </a:tc>
                <a:tc>
                  <a:txBody>
                    <a:bodyPr/>
                    <a:lstStyle/>
                    <a:p>
                      <a:pPr algn="r" fontAlgn="b"/>
                      <a:r>
                        <a:rPr lang="ja-JP" altLang="en-US" sz="1600" b="1" u="none" strike="noStrike">
                          <a:solidFill>
                            <a:schemeClr val="tx1"/>
                          </a:solidFill>
                          <a:effectLst/>
                          <a:latin typeface="+mj-ea"/>
                          <a:ea typeface="+mj-ea"/>
                        </a:rPr>
                        <a:t> </a:t>
                      </a:r>
                      <a:r>
                        <a:rPr lang="en-US" altLang="ja-JP" sz="1600" b="1" u="none" strike="noStrike">
                          <a:solidFill>
                            <a:schemeClr val="tx1"/>
                          </a:solidFill>
                          <a:effectLst/>
                          <a:latin typeface="+mj-ea"/>
                          <a:ea typeface="+mj-ea"/>
                        </a:rPr>
                        <a:t>239</a:t>
                      </a:r>
                      <a:endParaRPr lang="en-US" altLang="ja-JP" sz="1600" b="1" i="0" u="none" strike="noStrike">
                        <a:solidFill>
                          <a:schemeClr val="tx1"/>
                        </a:solidFill>
                        <a:effectLst/>
                        <a:latin typeface="+mj-ea"/>
                        <a:ea typeface="+mj-ea"/>
                      </a:endParaRPr>
                    </a:p>
                  </a:txBody>
                  <a:tcPr marL="6174" marR="6174" marT="6174" marB="0" anchor="b"/>
                </a:tc>
                <a:tc>
                  <a:txBody>
                    <a:bodyPr/>
                    <a:lstStyle/>
                    <a:p>
                      <a:pPr algn="r" fontAlgn="b"/>
                      <a:r>
                        <a:rPr lang="ja-JP" altLang="en-US" sz="1600" b="1" u="none" strike="noStrike">
                          <a:solidFill>
                            <a:schemeClr val="tx1"/>
                          </a:solidFill>
                          <a:effectLst/>
                          <a:latin typeface="+mj-ea"/>
                          <a:ea typeface="+mj-ea"/>
                        </a:rPr>
                        <a:t> </a:t>
                      </a:r>
                      <a:r>
                        <a:rPr lang="en-US" altLang="ja-JP" sz="1600" b="1" u="none" strike="noStrike">
                          <a:solidFill>
                            <a:schemeClr val="tx1"/>
                          </a:solidFill>
                          <a:effectLst/>
                          <a:latin typeface="+mj-ea"/>
                          <a:ea typeface="+mj-ea"/>
                        </a:rPr>
                        <a:t>481</a:t>
                      </a:r>
                      <a:endParaRPr lang="en-US" altLang="ja-JP" sz="1600" b="1" i="0" u="none" strike="noStrike">
                        <a:solidFill>
                          <a:schemeClr val="tx1"/>
                        </a:solidFill>
                        <a:effectLst/>
                        <a:latin typeface="+mj-ea"/>
                        <a:ea typeface="+mj-ea"/>
                      </a:endParaRPr>
                    </a:p>
                  </a:txBody>
                  <a:tcPr marL="6174" marR="6174" marT="6174" marB="0" anchor="b"/>
                </a:tc>
                <a:tc>
                  <a:txBody>
                    <a:bodyPr/>
                    <a:lstStyle/>
                    <a:p>
                      <a:pPr algn="r" fontAlgn="b"/>
                      <a:r>
                        <a:rPr lang="ja-JP" altLang="en-US" sz="1600" b="1" u="none" strike="noStrike">
                          <a:solidFill>
                            <a:schemeClr val="tx1"/>
                          </a:solidFill>
                          <a:effectLst/>
                          <a:latin typeface="+mj-ea"/>
                          <a:ea typeface="+mj-ea"/>
                        </a:rPr>
                        <a:t> </a:t>
                      </a:r>
                      <a:r>
                        <a:rPr lang="en-US" altLang="ja-JP" sz="1600" b="1" u="none" strike="noStrike">
                          <a:solidFill>
                            <a:schemeClr val="tx1"/>
                          </a:solidFill>
                          <a:effectLst/>
                          <a:latin typeface="+mj-ea"/>
                          <a:ea typeface="+mj-ea"/>
                        </a:rPr>
                        <a:t>635</a:t>
                      </a:r>
                      <a:endParaRPr lang="en-US" altLang="ja-JP" sz="1600" b="1" i="0" u="none" strike="noStrike">
                        <a:solidFill>
                          <a:schemeClr val="tx1"/>
                        </a:solidFill>
                        <a:effectLst/>
                        <a:latin typeface="+mj-ea"/>
                        <a:ea typeface="+mj-ea"/>
                      </a:endParaRPr>
                    </a:p>
                  </a:txBody>
                  <a:tcPr marL="6174" marR="6174" marT="6174" marB="0" anchor="b"/>
                </a:tc>
                <a:tc>
                  <a:txBody>
                    <a:bodyPr/>
                    <a:lstStyle/>
                    <a:p>
                      <a:pPr algn="r" fontAlgn="b"/>
                      <a:r>
                        <a:rPr lang="ja-JP" altLang="en-US" sz="1600" b="1" u="none" strike="noStrike" dirty="0">
                          <a:solidFill>
                            <a:schemeClr val="tx1"/>
                          </a:solidFill>
                          <a:effectLst/>
                          <a:latin typeface="+mj-ea"/>
                          <a:ea typeface="+mj-ea"/>
                        </a:rPr>
                        <a:t> </a:t>
                      </a:r>
                      <a:r>
                        <a:rPr lang="en-US" altLang="ja-JP" sz="1600" b="1" u="none" strike="noStrike" dirty="0">
                          <a:solidFill>
                            <a:schemeClr val="tx1"/>
                          </a:solidFill>
                          <a:effectLst/>
                          <a:latin typeface="+mj-ea"/>
                          <a:ea typeface="+mj-ea"/>
                        </a:rPr>
                        <a:t>816</a:t>
                      </a:r>
                      <a:endParaRPr lang="en-US" altLang="ja-JP" sz="1600" b="1" i="0" u="none" strike="noStrike" dirty="0">
                        <a:solidFill>
                          <a:schemeClr val="tx1"/>
                        </a:solidFill>
                        <a:effectLst/>
                        <a:latin typeface="+mj-ea"/>
                        <a:ea typeface="+mj-ea"/>
                      </a:endParaRPr>
                    </a:p>
                  </a:txBody>
                  <a:tcPr marL="6174" marR="6174" marT="6174" marB="0" anchor="b"/>
                </a:tc>
                <a:tc>
                  <a:txBody>
                    <a:bodyPr/>
                    <a:lstStyle/>
                    <a:p>
                      <a:pPr algn="r" fontAlgn="b"/>
                      <a:r>
                        <a:rPr lang="ja-JP" altLang="en-US" sz="1600" b="1" u="none" strike="noStrike">
                          <a:solidFill>
                            <a:schemeClr val="tx1"/>
                          </a:solidFill>
                          <a:effectLst/>
                          <a:latin typeface="+mj-ea"/>
                          <a:ea typeface="+mj-ea"/>
                        </a:rPr>
                        <a:t> </a:t>
                      </a:r>
                      <a:r>
                        <a:rPr lang="en-US" altLang="ja-JP" sz="1600" b="1" u="none" strike="noStrike">
                          <a:solidFill>
                            <a:schemeClr val="tx1"/>
                          </a:solidFill>
                          <a:effectLst/>
                          <a:latin typeface="+mj-ea"/>
                          <a:ea typeface="+mj-ea"/>
                        </a:rPr>
                        <a:t>835</a:t>
                      </a:r>
                      <a:endParaRPr lang="en-US" altLang="ja-JP" sz="1600" b="1" i="0" u="none" strike="noStrike">
                        <a:solidFill>
                          <a:schemeClr val="tx1"/>
                        </a:solidFill>
                        <a:effectLst/>
                        <a:latin typeface="+mj-ea"/>
                        <a:ea typeface="+mj-ea"/>
                      </a:endParaRPr>
                    </a:p>
                  </a:txBody>
                  <a:tcPr marL="6174" marR="6174" marT="6174" marB="0" anchor="b"/>
                </a:tc>
                <a:tc>
                  <a:txBody>
                    <a:bodyPr/>
                    <a:lstStyle/>
                    <a:p>
                      <a:pPr algn="r" fontAlgn="b"/>
                      <a:r>
                        <a:rPr lang="ja-JP" altLang="en-US" sz="1600" b="1" u="none" strike="noStrike" dirty="0">
                          <a:solidFill>
                            <a:schemeClr val="tx1"/>
                          </a:solidFill>
                          <a:effectLst/>
                          <a:latin typeface="+mj-ea"/>
                          <a:ea typeface="+mj-ea"/>
                        </a:rPr>
                        <a:t> </a:t>
                      </a:r>
                      <a:r>
                        <a:rPr lang="en-US" altLang="ja-JP" sz="1600" b="1" u="none" strike="noStrike" dirty="0">
                          <a:solidFill>
                            <a:schemeClr val="tx1"/>
                          </a:solidFill>
                          <a:effectLst/>
                          <a:latin typeface="+mj-ea"/>
                          <a:ea typeface="+mj-ea"/>
                        </a:rPr>
                        <a:t>779</a:t>
                      </a:r>
                      <a:endParaRPr lang="en-US" altLang="ja-JP" sz="1600" b="1" i="0" u="none" strike="noStrike" dirty="0">
                        <a:solidFill>
                          <a:schemeClr val="tx1"/>
                        </a:solidFill>
                        <a:effectLst/>
                        <a:latin typeface="+mj-ea"/>
                        <a:ea typeface="+mj-ea"/>
                      </a:endParaRPr>
                    </a:p>
                  </a:txBody>
                  <a:tcPr marL="6174" marR="6174" marT="6174" marB="0" anchor="b"/>
                </a:tc>
                <a:tc>
                  <a:txBody>
                    <a:bodyPr/>
                    <a:lstStyle/>
                    <a:p>
                      <a:pPr algn="r" fontAlgn="b"/>
                      <a:r>
                        <a:rPr lang="ja-JP" altLang="en-US" sz="1600" b="1" u="none" strike="noStrike">
                          <a:solidFill>
                            <a:schemeClr val="tx1"/>
                          </a:solidFill>
                          <a:effectLst/>
                          <a:latin typeface="+mj-ea"/>
                          <a:ea typeface="+mj-ea"/>
                        </a:rPr>
                        <a:t> </a:t>
                      </a:r>
                      <a:r>
                        <a:rPr lang="en-US" altLang="ja-JP" sz="1600" b="1" u="none" strike="noStrike">
                          <a:solidFill>
                            <a:schemeClr val="tx1"/>
                          </a:solidFill>
                          <a:effectLst/>
                          <a:latin typeface="+mj-ea"/>
                          <a:ea typeface="+mj-ea"/>
                        </a:rPr>
                        <a:t>885</a:t>
                      </a:r>
                      <a:endParaRPr lang="en-US" altLang="ja-JP" sz="1600" b="1" i="0" u="none" strike="noStrike">
                        <a:solidFill>
                          <a:schemeClr val="tx1"/>
                        </a:solidFill>
                        <a:effectLst/>
                        <a:latin typeface="+mj-ea"/>
                        <a:ea typeface="+mj-ea"/>
                      </a:endParaRPr>
                    </a:p>
                  </a:txBody>
                  <a:tcPr marL="6174" marR="6174" marT="6174" marB="0" anchor="b"/>
                </a:tc>
                <a:tc>
                  <a:txBody>
                    <a:bodyPr/>
                    <a:lstStyle/>
                    <a:p>
                      <a:pPr algn="r" fontAlgn="b"/>
                      <a:r>
                        <a:rPr lang="ja-JP" altLang="en-US" sz="1600" b="1" u="none" strike="noStrike">
                          <a:solidFill>
                            <a:schemeClr val="tx1"/>
                          </a:solidFill>
                          <a:effectLst/>
                          <a:latin typeface="+mj-ea"/>
                          <a:ea typeface="+mj-ea"/>
                        </a:rPr>
                        <a:t> </a:t>
                      </a:r>
                      <a:r>
                        <a:rPr lang="en-US" altLang="ja-JP" sz="1600" b="1" u="none" strike="noStrike">
                          <a:solidFill>
                            <a:schemeClr val="tx1"/>
                          </a:solidFill>
                          <a:effectLst/>
                          <a:latin typeface="+mj-ea"/>
                          <a:ea typeface="+mj-ea"/>
                        </a:rPr>
                        <a:t>1,161</a:t>
                      </a:r>
                      <a:endParaRPr lang="en-US" altLang="ja-JP" sz="1600" b="1" i="0" u="none" strike="noStrike">
                        <a:solidFill>
                          <a:schemeClr val="tx1"/>
                        </a:solidFill>
                        <a:effectLst/>
                        <a:latin typeface="+mj-ea"/>
                        <a:ea typeface="+mj-ea"/>
                      </a:endParaRPr>
                    </a:p>
                  </a:txBody>
                  <a:tcPr marL="6174" marR="6174" marT="6174" marB="0" anchor="b"/>
                </a:tc>
                <a:tc>
                  <a:txBody>
                    <a:bodyPr/>
                    <a:lstStyle/>
                    <a:p>
                      <a:pPr algn="r" fontAlgn="b"/>
                      <a:r>
                        <a:rPr lang="ja-JP" altLang="en-US" sz="1600" b="1" u="none" strike="noStrike">
                          <a:solidFill>
                            <a:schemeClr val="tx1"/>
                          </a:solidFill>
                          <a:effectLst/>
                          <a:latin typeface="+mj-ea"/>
                          <a:ea typeface="+mj-ea"/>
                        </a:rPr>
                        <a:t> </a:t>
                      </a:r>
                      <a:r>
                        <a:rPr lang="en-US" altLang="ja-JP" sz="1600" b="1" u="none" strike="noStrike">
                          <a:solidFill>
                            <a:schemeClr val="tx1"/>
                          </a:solidFill>
                          <a:effectLst/>
                          <a:latin typeface="+mj-ea"/>
                          <a:ea typeface="+mj-ea"/>
                        </a:rPr>
                        <a:t>1,120</a:t>
                      </a:r>
                      <a:endParaRPr lang="en-US" altLang="ja-JP" sz="1600" b="1" i="0" u="none" strike="noStrike">
                        <a:solidFill>
                          <a:schemeClr val="tx1"/>
                        </a:solidFill>
                        <a:effectLst/>
                        <a:latin typeface="+mj-ea"/>
                        <a:ea typeface="+mj-ea"/>
                      </a:endParaRPr>
                    </a:p>
                  </a:txBody>
                  <a:tcPr marL="6174" marR="6174" marT="6174" marB="0" anchor="b"/>
                </a:tc>
                <a:tc>
                  <a:txBody>
                    <a:bodyPr/>
                    <a:lstStyle/>
                    <a:p>
                      <a:pPr algn="r" fontAlgn="b"/>
                      <a:r>
                        <a:rPr lang="ja-JP" altLang="en-US" sz="1600" b="1" u="none" strike="noStrike" dirty="0">
                          <a:solidFill>
                            <a:schemeClr val="tx1"/>
                          </a:solidFill>
                          <a:effectLst/>
                          <a:latin typeface="+mj-ea"/>
                          <a:ea typeface="+mj-ea"/>
                        </a:rPr>
                        <a:t> </a:t>
                      </a:r>
                      <a:r>
                        <a:rPr lang="en-US" altLang="ja-JP" sz="1600" b="1" u="none" strike="noStrike" dirty="0">
                          <a:solidFill>
                            <a:schemeClr val="tx1"/>
                          </a:solidFill>
                          <a:effectLst/>
                          <a:latin typeface="+mj-ea"/>
                          <a:ea typeface="+mj-ea"/>
                        </a:rPr>
                        <a:t>1,182</a:t>
                      </a:r>
                      <a:endParaRPr lang="en-US" altLang="ja-JP" sz="1600" b="1" i="0" u="none" strike="noStrike" dirty="0">
                        <a:solidFill>
                          <a:schemeClr val="tx1"/>
                        </a:solidFill>
                        <a:effectLst/>
                        <a:latin typeface="+mj-ea"/>
                        <a:ea typeface="+mj-ea"/>
                      </a:endParaRPr>
                    </a:p>
                  </a:txBody>
                  <a:tcPr marL="6174" marR="6174" marT="6174" marB="0" anchor="b"/>
                </a:tc>
                <a:tc>
                  <a:txBody>
                    <a:bodyPr/>
                    <a:lstStyle/>
                    <a:p>
                      <a:pPr algn="r" fontAlgn="b"/>
                      <a:r>
                        <a:rPr lang="ja-JP" altLang="en-US" sz="1600" b="1" u="none" strike="noStrike" dirty="0">
                          <a:solidFill>
                            <a:schemeClr val="tx1"/>
                          </a:solidFill>
                          <a:effectLst/>
                          <a:latin typeface="+mj-ea"/>
                          <a:ea typeface="+mj-ea"/>
                        </a:rPr>
                        <a:t> </a:t>
                      </a:r>
                      <a:r>
                        <a:rPr lang="en-US" altLang="ja-JP" sz="1600" b="1" u="none" strike="noStrike" dirty="0">
                          <a:solidFill>
                            <a:schemeClr val="tx1"/>
                          </a:solidFill>
                          <a:effectLst/>
                          <a:latin typeface="+mj-ea"/>
                          <a:ea typeface="+mj-ea"/>
                        </a:rPr>
                        <a:t>1,959</a:t>
                      </a:r>
                      <a:endParaRPr lang="en-US" altLang="ja-JP" sz="1600" b="1" i="0" u="none" strike="noStrike" dirty="0">
                        <a:solidFill>
                          <a:schemeClr val="tx1"/>
                        </a:solidFill>
                        <a:effectLst/>
                        <a:latin typeface="+mj-ea"/>
                        <a:ea typeface="+mj-ea"/>
                      </a:endParaRPr>
                    </a:p>
                  </a:txBody>
                  <a:tcPr marL="6174" marR="6174" marT="6174" marB="0" anchor="b"/>
                </a:tc>
                <a:extLst>
                  <a:ext uri="{0D108BD9-81ED-4DB2-BD59-A6C34878D82A}">
                    <a16:rowId xmlns:a16="http://schemas.microsoft.com/office/drawing/2014/main" val="3721936380"/>
                  </a:ext>
                </a:extLst>
              </a:tr>
              <a:tr h="254750">
                <a:tc>
                  <a:txBody>
                    <a:bodyPr/>
                    <a:lstStyle/>
                    <a:p>
                      <a:pPr algn="l" fontAlgn="b"/>
                      <a:r>
                        <a:rPr lang="ja-JP" altLang="en-US" sz="1600" b="1" u="none" strike="noStrike" dirty="0">
                          <a:solidFill>
                            <a:schemeClr val="tx1"/>
                          </a:solidFill>
                          <a:effectLst/>
                          <a:latin typeface="+mj-ea"/>
                          <a:ea typeface="+mj-ea"/>
                        </a:rPr>
                        <a:t>衣類合計の割合</a:t>
                      </a:r>
                      <a:endParaRPr lang="ja-JP" altLang="en-US" sz="1600" b="1" i="0" u="none" strike="noStrike" dirty="0">
                        <a:solidFill>
                          <a:schemeClr val="tx1"/>
                        </a:solidFill>
                        <a:effectLst/>
                        <a:latin typeface="+mj-ea"/>
                        <a:ea typeface="+mj-ea"/>
                      </a:endParaRPr>
                    </a:p>
                  </a:txBody>
                  <a:tcPr marL="6174" marR="6174" marT="6174" marB="0" anchor="b"/>
                </a:tc>
                <a:tc>
                  <a:txBody>
                    <a:bodyPr/>
                    <a:lstStyle/>
                    <a:p>
                      <a:pPr algn="r" fontAlgn="ctr"/>
                      <a:r>
                        <a:rPr lang="en-US" altLang="ja-JP" sz="1600" b="1" i="0" u="none" strike="noStrike" dirty="0">
                          <a:solidFill>
                            <a:schemeClr val="tx1"/>
                          </a:solidFill>
                          <a:effectLst/>
                          <a:latin typeface="+mj-ea"/>
                          <a:ea typeface="+mj-ea"/>
                        </a:rPr>
                        <a:t>12</a:t>
                      </a:r>
                      <a:r>
                        <a:rPr lang="ja-JP" altLang="en-US" sz="1600" b="1" i="0" u="none" strike="noStrike" dirty="0">
                          <a:solidFill>
                            <a:schemeClr val="tx1"/>
                          </a:solidFill>
                          <a:effectLst/>
                          <a:latin typeface="+mj-ea"/>
                          <a:ea typeface="+mj-ea"/>
                        </a:rPr>
                        <a:t>％</a:t>
                      </a:r>
                      <a:endParaRPr lang="en-US" altLang="ja-JP" sz="1600" b="1" i="0" u="none" strike="noStrike" dirty="0">
                        <a:solidFill>
                          <a:schemeClr val="tx1"/>
                        </a:solidFill>
                        <a:effectLst/>
                        <a:latin typeface="+mj-ea"/>
                        <a:ea typeface="+mj-ea"/>
                      </a:endParaRPr>
                    </a:p>
                  </a:txBody>
                  <a:tcPr marL="6174" marR="6174" marT="6174" marB="0" anchor="ctr"/>
                </a:tc>
                <a:tc>
                  <a:txBody>
                    <a:bodyPr/>
                    <a:lstStyle/>
                    <a:p>
                      <a:pPr algn="r" fontAlgn="ctr"/>
                      <a:r>
                        <a:rPr lang="ja-JP" altLang="en-US" sz="1600" b="1" i="0" u="none" strike="noStrike" dirty="0">
                          <a:solidFill>
                            <a:schemeClr val="tx1"/>
                          </a:solidFill>
                          <a:effectLst/>
                          <a:latin typeface="+mj-ea"/>
                          <a:ea typeface="+mj-ea"/>
                        </a:rPr>
                        <a:t>８％</a:t>
                      </a:r>
                      <a:endParaRPr lang="en-US" altLang="ja-JP" sz="1600" b="1" i="0" u="none" strike="noStrike" dirty="0">
                        <a:solidFill>
                          <a:schemeClr val="tx1"/>
                        </a:solidFill>
                        <a:effectLst/>
                        <a:latin typeface="+mj-ea"/>
                        <a:ea typeface="+mj-ea"/>
                      </a:endParaRPr>
                    </a:p>
                  </a:txBody>
                  <a:tcPr marL="6174" marR="6174" marT="6174" marB="0" anchor="ctr"/>
                </a:tc>
                <a:tc>
                  <a:txBody>
                    <a:bodyPr/>
                    <a:lstStyle/>
                    <a:p>
                      <a:pPr algn="r" fontAlgn="ctr"/>
                      <a:r>
                        <a:rPr lang="ja-JP" altLang="en-US" sz="1600" b="1" i="0" u="none" strike="noStrike" dirty="0">
                          <a:solidFill>
                            <a:schemeClr val="tx1"/>
                          </a:solidFill>
                          <a:effectLst/>
                          <a:latin typeface="+mj-ea"/>
                          <a:ea typeface="+mj-ea"/>
                        </a:rPr>
                        <a:t>８％</a:t>
                      </a:r>
                      <a:endParaRPr lang="en-US" altLang="ja-JP" sz="1600" b="1" i="0" u="none" strike="noStrike" dirty="0">
                        <a:solidFill>
                          <a:schemeClr val="tx1"/>
                        </a:solidFill>
                        <a:effectLst/>
                        <a:latin typeface="+mj-ea"/>
                        <a:ea typeface="+mj-ea"/>
                      </a:endParaRPr>
                    </a:p>
                  </a:txBody>
                  <a:tcPr marL="6174" marR="6174" marT="6174" marB="0" anchor="ctr"/>
                </a:tc>
                <a:tc>
                  <a:txBody>
                    <a:bodyPr/>
                    <a:lstStyle/>
                    <a:p>
                      <a:pPr algn="r" fontAlgn="ctr"/>
                      <a:r>
                        <a:rPr lang="en-US" altLang="ja-JP" sz="1600" b="1" i="0" u="none" strike="noStrike" dirty="0">
                          <a:solidFill>
                            <a:schemeClr val="tx1"/>
                          </a:solidFill>
                          <a:effectLst/>
                          <a:latin typeface="+mj-ea"/>
                          <a:ea typeface="+mj-ea"/>
                        </a:rPr>
                        <a:t>10</a:t>
                      </a:r>
                      <a:r>
                        <a:rPr lang="ja-JP" altLang="en-US" sz="1600" b="1" i="0" u="none" strike="noStrike" dirty="0">
                          <a:solidFill>
                            <a:schemeClr val="tx1"/>
                          </a:solidFill>
                          <a:effectLst/>
                          <a:latin typeface="+mj-ea"/>
                          <a:ea typeface="+mj-ea"/>
                        </a:rPr>
                        <a:t>％</a:t>
                      </a:r>
                      <a:endParaRPr lang="en-US" altLang="ja-JP" sz="1600" b="1" i="0" u="none" strike="noStrike" dirty="0">
                        <a:solidFill>
                          <a:schemeClr val="tx1"/>
                        </a:solidFill>
                        <a:effectLst/>
                        <a:latin typeface="+mj-ea"/>
                        <a:ea typeface="+mj-ea"/>
                      </a:endParaRPr>
                    </a:p>
                  </a:txBody>
                  <a:tcPr marL="6174" marR="6174" marT="6174" marB="0" anchor="ctr"/>
                </a:tc>
                <a:tc>
                  <a:txBody>
                    <a:bodyPr/>
                    <a:lstStyle/>
                    <a:p>
                      <a:pPr algn="r" fontAlgn="ctr"/>
                      <a:r>
                        <a:rPr lang="en-US" altLang="ja-JP" sz="1600" b="1" i="0" u="none" strike="noStrike" dirty="0">
                          <a:solidFill>
                            <a:schemeClr val="tx1"/>
                          </a:solidFill>
                          <a:effectLst/>
                          <a:latin typeface="+mj-ea"/>
                          <a:ea typeface="+mj-ea"/>
                        </a:rPr>
                        <a:t>13</a:t>
                      </a:r>
                      <a:r>
                        <a:rPr lang="ja-JP" altLang="en-US" sz="1600" b="1" i="0" u="none" strike="noStrike" dirty="0">
                          <a:solidFill>
                            <a:schemeClr val="tx1"/>
                          </a:solidFill>
                          <a:effectLst/>
                          <a:latin typeface="+mj-ea"/>
                          <a:ea typeface="+mj-ea"/>
                        </a:rPr>
                        <a:t>％</a:t>
                      </a:r>
                      <a:endParaRPr lang="en-US" altLang="ja-JP" sz="1600" b="1" i="0" u="none" strike="noStrike" dirty="0">
                        <a:solidFill>
                          <a:schemeClr val="tx1"/>
                        </a:solidFill>
                        <a:effectLst/>
                        <a:latin typeface="+mj-ea"/>
                        <a:ea typeface="+mj-ea"/>
                      </a:endParaRPr>
                    </a:p>
                  </a:txBody>
                  <a:tcPr marL="6174" marR="6174" marT="6174" marB="0" anchor="ctr"/>
                </a:tc>
                <a:tc>
                  <a:txBody>
                    <a:bodyPr/>
                    <a:lstStyle/>
                    <a:p>
                      <a:pPr algn="r" fontAlgn="ctr"/>
                      <a:r>
                        <a:rPr lang="en-US" altLang="ja-JP" sz="1600" b="1" i="0" u="none" strike="noStrike" dirty="0">
                          <a:solidFill>
                            <a:schemeClr val="tx1"/>
                          </a:solidFill>
                          <a:effectLst/>
                          <a:latin typeface="+mj-ea"/>
                          <a:ea typeface="+mj-ea"/>
                        </a:rPr>
                        <a:t>12</a:t>
                      </a:r>
                      <a:r>
                        <a:rPr lang="ja-JP" altLang="en-US" sz="1600" b="1" i="0" u="none" strike="noStrike" dirty="0">
                          <a:solidFill>
                            <a:schemeClr val="tx1"/>
                          </a:solidFill>
                          <a:effectLst/>
                          <a:latin typeface="+mj-ea"/>
                          <a:ea typeface="+mj-ea"/>
                        </a:rPr>
                        <a:t>％</a:t>
                      </a:r>
                      <a:endParaRPr lang="en-US" altLang="ja-JP" sz="1600" b="1" i="0" u="none" strike="noStrike" dirty="0">
                        <a:solidFill>
                          <a:schemeClr val="tx1"/>
                        </a:solidFill>
                        <a:effectLst/>
                        <a:latin typeface="+mj-ea"/>
                        <a:ea typeface="+mj-ea"/>
                      </a:endParaRPr>
                    </a:p>
                  </a:txBody>
                  <a:tcPr marL="6174" marR="6174" marT="6174" marB="0" anchor="ctr"/>
                </a:tc>
                <a:tc>
                  <a:txBody>
                    <a:bodyPr/>
                    <a:lstStyle/>
                    <a:p>
                      <a:pPr algn="r" fontAlgn="ctr"/>
                      <a:r>
                        <a:rPr lang="en-US" altLang="ja-JP" sz="1600" b="1" i="0" u="none" strike="noStrike" dirty="0">
                          <a:solidFill>
                            <a:schemeClr val="tx1"/>
                          </a:solidFill>
                          <a:effectLst/>
                          <a:latin typeface="+mj-ea"/>
                          <a:ea typeface="+mj-ea"/>
                        </a:rPr>
                        <a:t>13</a:t>
                      </a:r>
                      <a:r>
                        <a:rPr lang="ja-JP" altLang="en-US" sz="1600" b="1" i="0" u="none" strike="noStrike" dirty="0">
                          <a:solidFill>
                            <a:schemeClr val="tx1"/>
                          </a:solidFill>
                          <a:effectLst/>
                          <a:latin typeface="+mj-ea"/>
                          <a:ea typeface="+mj-ea"/>
                        </a:rPr>
                        <a:t>％</a:t>
                      </a:r>
                      <a:endParaRPr lang="en-US" altLang="ja-JP" sz="1600" b="1" i="0" u="none" strike="noStrike" dirty="0">
                        <a:solidFill>
                          <a:schemeClr val="tx1"/>
                        </a:solidFill>
                        <a:effectLst/>
                        <a:latin typeface="+mj-ea"/>
                        <a:ea typeface="+mj-ea"/>
                      </a:endParaRPr>
                    </a:p>
                  </a:txBody>
                  <a:tcPr marL="6174" marR="6174" marT="6174" marB="0" anchor="ctr"/>
                </a:tc>
                <a:tc>
                  <a:txBody>
                    <a:bodyPr/>
                    <a:lstStyle/>
                    <a:p>
                      <a:pPr algn="r" fontAlgn="ctr"/>
                      <a:r>
                        <a:rPr lang="ja-JP" altLang="en-US" sz="1600" b="1" i="0" u="none" strike="noStrike" dirty="0">
                          <a:solidFill>
                            <a:srgbClr val="FF0000"/>
                          </a:solidFill>
                          <a:effectLst/>
                          <a:latin typeface="+mj-ea"/>
                          <a:ea typeface="+mj-ea"/>
                        </a:rPr>
                        <a:t>１４％</a:t>
                      </a:r>
                      <a:endParaRPr lang="en-US" altLang="ja-JP" sz="1600" b="1" i="0" u="none" strike="noStrike" dirty="0">
                        <a:solidFill>
                          <a:srgbClr val="FF0000"/>
                        </a:solidFill>
                        <a:effectLst/>
                        <a:latin typeface="+mj-ea"/>
                        <a:ea typeface="+mj-ea"/>
                      </a:endParaRPr>
                    </a:p>
                  </a:txBody>
                  <a:tcPr marL="6174" marR="6174" marT="6174" marB="0" anchor="ctr"/>
                </a:tc>
                <a:tc>
                  <a:txBody>
                    <a:bodyPr/>
                    <a:lstStyle/>
                    <a:p>
                      <a:pPr algn="r" fontAlgn="ctr"/>
                      <a:r>
                        <a:rPr lang="ja-JP" altLang="en-US" sz="1600" b="1" i="0" u="none" strike="noStrike" dirty="0">
                          <a:solidFill>
                            <a:srgbClr val="FF0000"/>
                          </a:solidFill>
                          <a:effectLst/>
                          <a:latin typeface="+mj-ea"/>
                          <a:ea typeface="+mj-ea"/>
                        </a:rPr>
                        <a:t>１４％</a:t>
                      </a:r>
                      <a:endParaRPr lang="en-US" altLang="ja-JP" sz="1600" b="1" i="0" u="none" strike="noStrike" dirty="0">
                        <a:solidFill>
                          <a:srgbClr val="FF0000"/>
                        </a:solidFill>
                        <a:effectLst/>
                        <a:latin typeface="+mj-ea"/>
                        <a:ea typeface="+mj-ea"/>
                      </a:endParaRPr>
                    </a:p>
                  </a:txBody>
                  <a:tcPr marL="6174" marR="6174" marT="6174" marB="0" anchor="ctr"/>
                </a:tc>
                <a:tc>
                  <a:txBody>
                    <a:bodyPr/>
                    <a:lstStyle/>
                    <a:p>
                      <a:pPr algn="r" fontAlgn="ctr"/>
                      <a:r>
                        <a:rPr lang="ja-JP" altLang="en-US" sz="1600" b="1" i="0" u="none" strike="noStrike" dirty="0">
                          <a:solidFill>
                            <a:schemeClr val="tx1"/>
                          </a:solidFill>
                          <a:effectLst/>
                          <a:latin typeface="+mj-ea"/>
                          <a:ea typeface="+mj-ea"/>
                        </a:rPr>
                        <a:t>１３％</a:t>
                      </a:r>
                      <a:endParaRPr lang="en-US" altLang="ja-JP" sz="1600" b="1" i="0" u="none" strike="noStrike" dirty="0">
                        <a:solidFill>
                          <a:schemeClr val="tx1"/>
                        </a:solidFill>
                        <a:effectLst/>
                        <a:latin typeface="+mj-ea"/>
                        <a:ea typeface="+mj-ea"/>
                      </a:endParaRPr>
                    </a:p>
                  </a:txBody>
                  <a:tcPr marL="6174" marR="6174" marT="6174" marB="0" anchor="ctr"/>
                </a:tc>
                <a:tc>
                  <a:txBody>
                    <a:bodyPr/>
                    <a:lstStyle/>
                    <a:p>
                      <a:pPr algn="r" fontAlgn="ctr"/>
                      <a:r>
                        <a:rPr lang="ja-JP" altLang="en-US" sz="1600" b="1" i="0" u="none" strike="noStrike" dirty="0">
                          <a:solidFill>
                            <a:schemeClr val="tx1"/>
                          </a:solidFill>
                          <a:effectLst/>
                          <a:latin typeface="+mj-ea"/>
                          <a:ea typeface="+mj-ea"/>
                        </a:rPr>
                        <a:t>１３％</a:t>
                      </a:r>
                      <a:endParaRPr lang="en-US" altLang="ja-JP" sz="1600" b="1" i="0" u="none" strike="noStrike" dirty="0">
                        <a:solidFill>
                          <a:schemeClr val="tx1"/>
                        </a:solidFill>
                        <a:effectLst/>
                        <a:latin typeface="+mj-ea"/>
                        <a:ea typeface="+mj-ea"/>
                      </a:endParaRPr>
                    </a:p>
                  </a:txBody>
                  <a:tcPr marL="6174" marR="6174" marT="6174" marB="0" anchor="ctr"/>
                </a:tc>
                <a:tc>
                  <a:txBody>
                    <a:bodyPr/>
                    <a:lstStyle/>
                    <a:p>
                      <a:pPr algn="r" fontAlgn="ctr"/>
                      <a:r>
                        <a:rPr lang="ja-JP" altLang="en-US" sz="1600" b="1" i="0" u="none" strike="noStrike" dirty="0">
                          <a:solidFill>
                            <a:schemeClr val="tx1"/>
                          </a:solidFill>
                          <a:effectLst/>
                          <a:latin typeface="+mj-ea"/>
                          <a:ea typeface="+mj-ea"/>
                        </a:rPr>
                        <a:t>１２％</a:t>
                      </a:r>
                      <a:endParaRPr lang="en-US" altLang="ja-JP" sz="1600" b="1" i="0" u="none" strike="noStrike" dirty="0">
                        <a:solidFill>
                          <a:schemeClr val="tx1"/>
                        </a:solidFill>
                        <a:effectLst/>
                        <a:latin typeface="+mj-ea"/>
                        <a:ea typeface="+mj-ea"/>
                      </a:endParaRPr>
                    </a:p>
                  </a:txBody>
                  <a:tcPr marL="6174" marR="6174" marT="6174" marB="0" anchor="ctr"/>
                </a:tc>
                <a:tc>
                  <a:txBody>
                    <a:bodyPr/>
                    <a:lstStyle/>
                    <a:p>
                      <a:pPr algn="r" fontAlgn="ctr"/>
                      <a:r>
                        <a:rPr lang="ja-JP" altLang="en-US" sz="1600" b="1" i="0" u="none" strike="noStrike" dirty="0">
                          <a:solidFill>
                            <a:srgbClr val="FF0000"/>
                          </a:solidFill>
                          <a:effectLst/>
                          <a:latin typeface="+mj-ea"/>
                          <a:ea typeface="+mj-ea"/>
                        </a:rPr>
                        <a:t>１６％</a:t>
                      </a:r>
                      <a:endParaRPr lang="en-US" altLang="ja-JP" sz="1600" b="1" i="0" u="none" strike="noStrike" dirty="0">
                        <a:solidFill>
                          <a:srgbClr val="FF0000"/>
                        </a:solidFill>
                        <a:effectLst/>
                        <a:latin typeface="+mj-ea"/>
                        <a:ea typeface="+mj-ea"/>
                      </a:endParaRPr>
                    </a:p>
                  </a:txBody>
                  <a:tcPr marL="6174" marR="6174" marT="6174" marB="0" anchor="ctr"/>
                </a:tc>
                <a:extLst>
                  <a:ext uri="{0D108BD9-81ED-4DB2-BD59-A6C34878D82A}">
                    <a16:rowId xmlns:a16="http://schemas.microsoft.com/office/drawing/2014/main" val="1228594200"/>
                  </a:ext>
                </a:extLst>
              </a:tr>
              <a:tr h="262716">
                <a:tc>
                  <a:txBody>
                    <a:bodyPr/>
                    <a:lstStyle/>
                    <a:p>
                      <a:pPr algn="l" fontAlgn="b"/>
                      <a:r>
                        <a:rPr lang="ja-JP" altLang="en-US" sz="1600" b="1" u="none" strike="noStrike">
                          <a:solidFill>
                            <a:schemeClr val="tx1"/>
                          </a:solidFill>
                          <a:effectLst/>
                          <a:latin typeface="+mj-ea"/>
                          <a:ea typeface="+mj-ea"/>
                        </a:rPr>
                        <a:t>婦人服の占める割合</a:t>
                      </a:r>
                      <a:endParaRPr lang="ja-JP" altLang="en-US" sz="1600" b="1" i="0" u="none" strike="noStrike">
                        <a:solidFill>
                          <a:schemeClr val="tx1"/>
                        </a:solidFill>
                        <a:effectLst/>
                        <a:latin typeface="+mj-ea"/>
                        <a:ea typeface="+mj-ea"/>
                      </a:endParaRPr>
                    </a:p>
                  </a:txBody>
                  <a:tcPr marL="6174" marR="6174" marT="6174" marB="0" anchor="b"/>
                </a:tc>
                <a:tc>
                  <a:txBody>
                    <a:bodyPr/>
                    <a:lstStyle/>
                    <a:p>
                      <a:pPr algn="r" fontAlgn="ctr"/>
                      <a:r>
                        <a:rPr lang="en-US" altLang="ja-JP" sz="1600" b="1" i="0" u="none" strike="noStrike" dirty="0">
                          <a:solidFill>
                            <a:schemeClr val="tx1"/>
                          </a:solidFill>
                          <a:effectLst/>
                          <a:latin typeface="+mj-ea"/>
                          <a:ea typeface="+mj-ea"/>
                        </a:rPr>
                        <a:t>6</a:t>
                      </a:r>
                      <a:r>
                        <a:rPr lang="ja-JP" altLang="en-US" sz="1600" b="1" i="0" u="none" strike="noStrike" dirty="0">
                          <a:solidFill>
                            <a:schemeClr val="tx1"/>
                          </a:solidFill>
                          <a:effectLst/>
                          <a:latin typeface="+mj-ea"/>
                          <a:ea typeface="+mj-ea"/>
                        </a:rPr>
                        <a:t>％</a:t>
                      </a:r>
                      <a:endParaRPr lang="en-US" altLang="ja-JP" sz="1600" b="1" i="0" u="none" strike="noStrike" dirty="0">
                        <a:solidFill>
                          <a:schemeClr val="tx1"/>
                        </a:solidFill>
                        <a:effectLst/>
                        <a:latin typeface="+mj-ea"/>
                        <a:ea typeface="+mj-ea"/>
                      </a:endParaRPr>
                    </a:p>
                  </a:txBody>
                  <a:tcPr marL="6174" marR="6174" marT="6174" marB="0" anchor="ctr"/>
                </a:tc>
                <a:tc>
                  <a:txBody>
                    <a:bodyPr/>
                    <a:lstStyle/>
                    <a:p>
                      <a:pPr algn="r" fontAlgn="ctr"/>
                      <a:r>
                        <a:rPr lang="ja-JP" altLang="en-US" sz="1600" b="1" i="0" u="none" strike="noStrike" dirty="0">
                          <a:solidFill>
                            <a:schemeClr val="tx1"/>
                          </a:solidFill>
                          <a:effectLst/>
                          <a:latin typeface="+mj-ea"/>
                          <a:ea typeface="+mj-ea"/>
                        </a:rPr>
                        <a:t>４％</a:t>
                      </a:r>
                      <a:endParaRPr lang="en-US" altLang="ja-JP" sz="1600" b="1" i="0" u="none" strike="noStrike" dirty="0">
                        <a:solidFill>
                          <a:schemeClr val="tx1"/>
                        </a:solidFill>
                        <a:effectLst/>
                        <a:latin typeface="+mj-ea"/>
                        <a:ea typeface="+mj-ea"/>
                      </a:endParaRPr>
                    </a:p>
                  </a:txBody>
                  <a:tcPr marL="6174" marR="6174" marT="6174" marB="0" anchor="ctr"/>
                </a:tc>
                <a:tc>
                  <a:txBody>
                    <a:bodyPr/>
                    <a:lstStyle/>
                    <a:p>
                      <a:pPr algn="r" fontAlgn="ctr"/>
                      <a:r>
                        <a:rPr lang="ja-JP" altLang="en-US" sz="1600" b="1" i="0" u="none" strike="noStrike" dirty="0">
                          <a:solidFill>
                            <a:schemeClr val="tx1"/>
                          </a:solidFill>
                          <a:effectLst/>
                          <a:latin typeface="+mj-ea"/>
                          <a:ea typeface="+mj-ea"/>
                        </a:rPr>
                        <a:t>４％</a:t>
                      </a:r>
                      <a:endParaRPr lang="en-US" altLang="ja-JP" sz="1600" b="1" i="0" u="none" strike="noStrike" dirty="0">
                        <a:solidFill>
                          <a:schemeClr val="tx1"/>
                        </a:solidFill>
                        <a:effectLst/>
                        <a:latin typeface="+mj-ea"/>
                        <a:ea typeface="+mj-ea"/>
                      </a:endParaRPr>
                    </a:p>
                  </a:txBody>
                  <a:tcPr marL="6174" marR="6174" marT="6174" marB="0" anchor="ctr"/>
                </a:tc>
                <a:tc>
                  <a:txBody>
                    <a:bodyPr/>
                    <a:lstStyle/>
                    <a:p>
                      <a:pPr algn="r" fontAlgn="ctr"/>
                      <a:r>
                        <a:rPr lang="ja-JP" altLang="en-US" sz="1600" b="1" i="0" u="none" strike="noStrike" dirty="0">
                          <a:solidFill>
                            <a:schemeClr val="tx1"/>
                          </a:solidFill>
                          <a:effectLst/>
                          <a:latin typeface="+mj-ea"/>
                          <a:ea typeface="+mj-ea"/>
                        </a:rPr>
                        <a:t>４％</a:t>
                      </a:r>
                      <a:endParaRPr lang="en-US" altLang="ja-JP" sz="1600" b="1" i="0" u="none" strike="noStrike" dirty="0">
                        <a:solidFill>
                          <a:schemeClr val="tx1"/>
                        </a:solidFill>
                        <a:effectLst/>
                        <a:latin typeface="+mj-ea"/>
                        <a:ea typeface="+mj-ea"/>
                      </a:endParaRPr>
                    </a:p>
                  </a:txBody>
                  <a:tcPr marL="6174" marR="6174" marT="6174" marB="0" anchor="ctr"/>
                </a:tc>
                <a:tc>
                  <a:txBody>
                    <a:bodyPr/>
                    <a:lstStyle/>
                    <a:p>
                      <a:pPr algn="r" fontAlgn="ctr"/>
                      <a:r>
                        <a:rPr lang="ja-JP" altLang="en-US" sz="1600" b="1" i="0" u="none" strike="noStrike" dirty="0">
                          <a:solidFill>
                            <a:schemeClr val="tx1"/>
                          </a:solidFill>
                          <a:effectLst/>
                          <a:latin typeface="+mj-ea"/>
                          <a:ea typeface="+mj-ea"/>
                        </a:rPr>
                        <a:t>４％</a:t>
                      </a:r>
                      <a:endParaRPr lang="en-US" altLang="ja-JP" sz="1600" b="1" i="0" u="none" strike="noStrike" dirty="0">
                        <a:solidFill>
                          <a:schemeClr val="tx1"/>
                        </a:solidFill>
                        <a:effectLst/>
                        <a:latin typeface="+mj-ea"/>
                        <a:ea typeface="+mj-ea"/>
                      </a:endParaRPr>
                    </a:p>
                  </a:txBody>
                  <a:tcPr marL="6174" marR="6174" marT="6174" marB="0" anchor="ctr"/>
                </a:tc>
                <a:tc>
                  <a:txBody>
                    <a:bodyPr/>
                    <a:lstStyle/>
                    <a:p>
                      <a:pPr algn="r" fontAlgn="ctr"/>
                      <a:r>
                        <a:rPr lang="ja-JP" altLang="en-US" sz="1600" b="1" i="0" u="none" strike="noStrike" dirty="0">
                          <a:solidFill>
                            <a:schemeClr val="tx1"/>
                          </a:solidFill>
                          <a:effectLst/>
                          <a:latin typeface="+mj-ea"/>
                          <a:ea typeface="+mj-ea"/>
                        </a:rPr>
                        <a:t>５％</a:t>
                      </a:r>
                      <a:endParaRPr lang="en-US" altLang="ja-JP" sz="1600" b="1" i="0" u="none" strike="noStrike" dirty="0">
                        <a:solidFill>
                          <a:schemeClr val="tx1"/>
                        </a:solidFill>
                        <a:effectLst/>
                        <a:latin typeface="+mj-ea"/>
                        <a:ea typeface="+mj-ea"/>
                      </a:endParaRPr>
                    </a:p>
                  </a:txBody>
                  <a:tcPr marL="6174" marR="6174" marT="6174" marB="0" anchor="ctr"/>
                </a:tc>
                <a:tc>
                  <a:txBody>
                    <a:bodyPr/>
                    <a:lstStyle/>
                    <a:p>
                      <a:pPr algn="r" fontAlgn="ctr"/>
                      <a:r>
                        <a:rPr lang="ja-JP" altLang="en-US" sz="1600" b="1" i="0" u="none" strike="noStrike" dirty="0">
                          <a:solidFill>
                            <a:schemeClr val="tx1"/>
                          </a:solidFill>
                          <a:effectLst/>
                          <a:latin typeface="+mj-ea"/>
                          <a:ea typeface="+mj-ea"/>
                        </a:rPr>
                        <a:t>６％</a:t>
                      </a:r>
                      <a:endParaRPr lang="en-US" altLang="ja-JP" sz="1600" b="1" i="0" u="none" strike="noStrike" dirty="0">
                        <a:solidFill>
                          <a:schemeClr val="tx1"/>
                        </a:solidFill>
                        <a:effectLst/>
                        <a:latin typeface="+mj-ea"/>
                        <a:ea typeface="+mj-ea"/>
                      </a:endParaRPr>
                    </a:p>
                  </a:txBody>
                  <a:tcPr marL="6174" marR="6174" marT="6174" marB="0" anchor="ctr"/>
                </a:tc>
                <a:tc>
                  <a:txBody>
                    <a:bodyPr/>
                    <a:lstStyle/>
                    <a:p>
                      <a:pPr algn="r" fontAlgn="ctr"/>
                      <a:r>
                        <a:rPr lang="ja-JP" altLang="en-US" sz="1600" b="1" i="0" u="none" strike="noStrike" dirty="0">
                          <a:solidFill>
                            <a:srgbClr val="FF0000"/>
                          </a:solidFill>
                          <a:effectLst/>
                          <a:latin typeface="+mj-ea"/>
                          <a:ea typeface="+mj-ea"/>
                        </a:rPr>
                        <a:t>７％</a:t>
                      </a:r>
                      <a:endParaRPr lang="en-US" altLang="ja-JP" sz="1600" b="1" i="0" u="none" strike="noStrike" dirty="0">
                        <a:solidFill>
                          <a:srgbClr val="FF0000"/>
                        </a:solidFill>
                        <a:effectLst/>
                        <a:latin typeface="+mj-ea"/>
                        <a:ea typeface="+mj-ea"/>
                      </a:endParaRPr>
                    </a:p>
                  </a:txBody>
                  <a:tcPr marL="6174" marR="6174" marT="6174" marB="0" anchor="ctr"/>
                </a:tc>
                <a:tc>
                  <a:txBody>
                    <a:bodyPr/>
                    <a:lstStyle/>
                    <a:p>
                      <a:pPr algn="r" fontAlgn="ctr"/>
                      <a:r>
                        <a:rPr lang="ja-JP" altLang="en-US" sz="1600" b="1" i="0" u="none" strike="noStrike" dirty="0">
                          <a:solidFill>
                            <a:srgbClr val="FF0000"/>
                          </a:solidFill>
                          <a:effectLst/>
                          <a:latin typeface="+mj-ea"/>
                          <a:ea typeface="+mj-ea"/>
                        </a:rPr>
                        <a:t>７％</a:t>
                      </a:r>
                      <a:endParaRPr lang="en-US" altLang="ja-JP" sz="1600" b="1" i="0" u="none" strike="noStrike" dirty="0">
                        <a:solidFill>
                          <a:srgbClr val="FF0000"/>
                        </a:solidFill>
                        <a:effectLst/>
                        <a:latin typeface="+mj-ea"/>
                        <a:ea typeface="+mj-ea"/>
                      </a:endParaRPr>
                    </a:p>
                  </a:txBody>
                  <a:tcPr marL="6174" marR="6174" marT="6174" marB="0" anchor="ctr"/>
                </a:tc>
                <a:tc>
                  <a:txBody>
                    <a:bodyPr/>
                    <a:lstStyle/>
                    <a:p>
                      <a:pPr algn="r" fontAlgn="ctr"/>
                      <a:r>
                        <a:rPr lang="ja-JP" altLang="en-US" sz="1600" b="1" i="0" u="none" strike="noStrike" dirty="0">
                          <a:solidFill>
                            <a:schemeClr val="tx1"/>
                          </a:solidFill>
                          <a:effectLst/>
                          <a:latin typeface="+mj-ea"/>
                          <a:ea typeface="+mj-ea"/>
                        </a:rPr>
                        <a:t>６％</a:t>
                      </a:r>
                      <a:endParaRPr lang="en-US" altLang="ja-JP" sz="1600" b="1" i="0" u="none" strike="noStrike" dirty="0">
                        <a:solidFill>
                          <a:schemeClr val="tx1"/>
                        </a:solidFill>
                        <a:effectLst/>
                        <a:latin typeface="+mj-ea"/>
                        <a:ea typeface="+mj-ea"/>
                      </a:endParaRPr>
                    </a:p>
                  </a:txBody>
                  <a:tcPr marL="6174" marR="6174" marT="6174" marB="0" anchor="ctr"/>
                </a:tc>
                <a:tc>
                  <a:txBody>
                    <a:bodyPr/>
                    <a:lstStyle/>
                    <a:p>
                      <a:pPr algn="r" fontAlgn="ctr"/>
                      <a:r>
                        <a:rPr lang="ja-JP" altLang="en-US" sz="1600" b="1" i="0" u="none" strike="noStrike" dirty="0">
                          <a:solidFill>
                            <a:schemeClr val="tx1"/>
                          </a:solidFill>
                          <a:effectLst/>
                          <a:latin typeface="+mj-ea"/>
                          <a:ea typeface="+mj-ea"/>
                        </a:rPr>
                        <a:t>７％</a:t>
                      </a:r>
                      <a:endParaRPr lang="en-US" altLang="ja-JP" sz="1600" b="1" i="0" u="none" strike="noStrike" dirty="0">
                        <a:solidFill>
                          <a:schemeClr val="tx1"/>
                        </a:solidFill>
                        <a:effectLst/>
                        <a:latin typeface="+mj-ea"/>
                        <a:ea typeface="+mj-ea"/>
                      </a:endParaRPr>
                    </a:p>
                  </a:txBody>
                  <a:tcPr marL="6174" marR="6174" marT="6174" marB="0" anchor="ctr"/>
                </a:tc>
                <a:tc>
                  <a:txBody>
                    <a:bodyPr/>
                    <a:lstStyle/>
                    <a:p>
                      <a:pPr algn="r" fontAlgn="ctr"/>
                      <a:r>
                        <a:rPr lang="ja-JP" altLang="en-US" sz="1600" b="1" i="0" u="none" strike="noStrike" dirty="0">
                          <a:solidFill>
                            <a:schemeClr val="tx1"/>
                          </a:solidFill>
                          <a:effectLst/>
                          <a:latin typeface="+mj-ea"/>
                          <a:ea typeface="+mj-ea"/>
                        </a:rPr>
                        <a:t>５％</a:t>
                      </a:r>
                      <a:endParaRPr lang="en-US" altLang="ja-JP" sz="1600" b="1" i="0" u="none" strike="noStrike" dirty="0">
                        <a:solidFill>
                          <a:schemeClr val="tx1"/>
                        </a:solidFill>
                        <a:effectLst/>
                        <a:latin typeface="+mj-ea"/>
                        <a:ea typeface="+mj-ea"/>
                      </a:endParaRPr>
                    </a:p>
                  </a:txBody>
                  <a:tcPr marL="6174" marR="6174" marT="6174" marB="0" anchor="ctr"/>
                </a:tc>
                <a:tc>
                  <a:txBody>
                    <a:bodyPr/>
                    <a:lstStyle/>
                    <a:p>
                      <a:pPr algn="r" fontAlgn="ctr"/>
                      <a:r>
                        <a:rPr lang="ja-JP" altLang="en-US" sz="1600" b="1" i="0" u="none" strike="noStrike" dirty="0">
                          <a:solidFill>
                            <a:srgbClr val="FF0000"/>
                          </a:solidFill>
                          <a:effectLst/>
                          <a:latin typeface="+mj-ea"/>
                          <a:ea typeface="+mj-ea"/>
                        </a:rPr>
                        <a:t>８％</a:t>
                      </a:r>
                      <a:endParaRPr lang="en-US" altLang="ja-JP" sz="1600" b="1" i="0" u="none" strike="noStrike" dirty="0">
                        <a:solidFill>
                          <a:srgbClr val="FF0000"/>
                        </a:solidFill>
                        <a:effectLst/>
                        <a:latin typeface="+mj-ea"/>
                        <a:ea typeface="+mj-ea"/>
                      </a:endParaRPr>
                    </a:p>
                  </a:txBody>
                  <a:tcPr marL="6174" marR="6174" marT="6174" marB="0" anchor="ctr"/>
                </a:tc>
                <a:extLst>
                  <a:ext uri="{0D108BD9-81ED-4DB2-BD59-A6C34878D82A}">
                    <a16:rowId xmlns:a16="http://schemas.microsoft.com/office/drawing/2014/main" val="1265846241"/>
                  </a:ext>
                </a:extLst>
              </a:tr>
              <a:tr h="250836">
                <a:tc>
                  <a:txBody>
                    <a:bodyPr/>
                    <a:lstStyle/>
                    <a:p>
                      <a:pPr algn="l" fontAlgn="b"/>
                      <a:r>
                        <a:rPr lang="ja-JP" altLang="en-US" sz="1600" b="1" i="0" u="none" strike="noStrike" dirty="0">
                          <a:solidFill>
                            <a:schemeClr val="tx1"/>
                          </a:solidFill>
                          <a:effectLst/>
                          <a:latin typeface="+mj-ea"/>
                          <a:ea typeface="+mj-ea"/>
                        </a:rPr>
                        <a:t>男性服の占める割合</a:t>
                      </a:r>
                    </a:p>
                  </a:txBody>
                  <a:tcPr marL="6174" marR="6174" marT="6174" marB="0" anchor="b"/>
                </a:tc>
                <a:tc>
                  <a:txBody>
                    <a:bodyPr/>
                    <a:lstStyle/>
                    <a:p>
                      <a:pPr algn="r" fontAlgn="ctr"/>
                      <a:r>
                        <a:rPr lang="ja-JP" altLang="en-US" sz="1600" b="1" i="0" u="none" strike="noStrike" dirty="0">
                          <a:solidFill>
                            <a:schemeClr val="tx1"/>
                          </a:solidFill>
                          <a:effectLst/>
                          <a:latin typeface="+mj-ea"/>
                          <a:ea typeface="+mj-ea"/>
                        </a:rPr>
                        <a:t>３％</a:t>
                      </a:r>
                      <a:endParaRPr lang="en-US" altLang="ja-JP" sz="1600" b="1" i="0" u="none" strike="noStrike" dirty="0">
                        <a:solidFill>
                          <a:schemeClr val="tx1"/>
                        </a:solidFill>
                        <a:effectLst/>
                        <a:latin typeface="+mj-ea"/>
                        <a:ea typeface="+mj-ea"/>
                      </a:endParaRPr>
                    </a:p>
                  </a:txBody>
                  <a:tcPr marL="6174" marR="6174" marT="6174" marB="0" anchor="ctr"/>
                </a:tc>
                <a:tc>
                  <a:txBody>
                    <a:bodyPr/>
                    <a:lstStyle/>
                    <a:p>
                      <a:pPr algn="r" fontAlgn="ctr"/>
                      <a:r>
                        <a:rPr lang="ja-JP" altLang="en-US" sz="1600" b="1" i="0" u="none" strike="noStrike" dirty="0">
                          <a:solidFill>
                            <a:schemeClr val="tx1"/>
                          </a:solidFill>
                          <a:effectLst/>
                          <a:latin typeface="+mj-ea"/>
                          <a:ea typeface="+mj-ea"/>
                        </a:rPr>
                        <a:t>１％</a:t>
                      </a:r>
                      <a:endParaRPr lang="en-US" altLang="ja-JP" sz="1600" b="1" i="0" u="none" strike="noStrike" dirty="0">
                        <a:solidFill>
                          <a:schemeClr val="tx1"/>
                        </a:solidFill>
                        <a:effectLst/>
                        <a:latin typeface="+mj-ea"/>
                        <a:ea typeface="+mj-ea"/>
                      </a:endParaRPr>
                    </a:p>
                  </a:txBody>
                  <a:tcPr marL="6174" marR="6174" marT="6174" marB="0" anchor="ctr"/>
                </a:tc>
                <a:tc>
                  <a:txBody>
                    <a:bodyPr/>
                    <a:lstStyle/>
                    <a:p>
                      <a:pPr algn="r" fontAlgn="ctr"/>
                      <a:r>
                        <a:rPr lang="ja-JP" altLang="en-US" sz="1600" b="1" i="0" u="none" strike="noStrike" dirty="0">
                          <a:solidFill>
                            <a:schemeClr val="tx1"/>
                          </a:solidFill>
                          <a:effectLst/>
                          <a:latin typeface="+mj-ea"/>
                          <a:ea typeface="+mj-ea"/>
                        </a:rPr>
                        <a:t>１％</a:t>
                      </a:r>
                      <a:endParaRPr lang="en-US" altLang="ja-JP" sz="1600" b="1" i="0" u="none" strike="noStrike" dirty="0">
                        <a:solidFill>
                          <a:schemeClr val="tx1"/>
                        </a:solidFill>
                        <a:effectLst/>
                        <a:latin typeface="+mj-ea"/>
                        <a:ea typeface="+mj-ea"/>
                      </a:endParaRPr>
                    </a:p>
                  </a:txBody>
                  <a:tcPr marL="6174" marR="6174" marT="6174" marB="0" anchor="ctr"/>
                </a:tc>
                <a:tc>
                  <a:txBody>
                    <a:bodyPr/>
                    <a:lstStyle/>
                    <a:p>
                      <a:pPr algn="r" fontAlgn="ctr"/>
                      <a:r>
                        <a:rPr lang="ja-JP" altLang="en-US" sz="1600" b="1" i="0" u="none" strike="noStrike" dirty="0">
                          <a:solidFill>
                            <a:schemeClr val="tx1"/>
                          </a:solidFill>
                          <a:effectLst/>
                          <a:latin typeface="+mj-ea"/>
                          <a:ea typeface="+mj-ea"/>
                        </a:rPr>
                        <a:t>２％</a:t>
                      </a:r>
                      <a:endParaRPr lang="en-US" altLang="ja-JP" sz="1600" b="1" i="0" u="none" strike="noStrike" dirty="0">
                        <a:solidFill>
                          <a:schemeClr val="tx1"/>
                        </a:solidFill>
                        <a:effectLst/>
                        <a:latin typeface="+mj-ea"/>
                        <a:ea typeface="+mj-ea"/>
                      </a:endParaRPr>
                    </a:p>
                  </a:txBody>
                  <a:tcPr marL="6174" marR="6174" marT="6174" marB="0" anchor="ctr"/>
                </a:tc>
                <a:tc>
                  <a:txBody>
                    <a:bodyPr/>
                    <a:lstStyle/>
                    <a:p>
                      <a:pPr algn="r" fontAlgn="ctr"/>
                      <a:r>
                        <a:rPr lang="ja-JP" altLang="en-US" sz="1600" b="1" i="0" u="none" strike="noStrike" dirty="0">
                          <a:solidFill>
                            <a:schemeClr val="tx1"/>
                          </a:solidFill>
                          <a:effectLst/>
                          <a:latin typeface="+mj-ea"/>
                          <a:ea typeface="+mj-ea"/>
                        </a:rPr>
                        <a:t>２％</a:t>
                      </a:r>
                      <a:endParaRPr lang="en-US" altLang="ja-JP" sz="1600" b="1" i="0" u="none" strike="noStrike" dirty="0">
                        <a:solidFill>
                          <a:schemeClr val="tx1"/>
                        </a:solidFill>
                        <a:effectLst/>
                        <a:latin typeface="+mj-ea"/>
                        <a:ea typeface="+mj-ea"/>
                      </a:endParaRPr>
                    </a:p>
                  </a:txBody>
                  <a:tcPr marL="6174" marR="6174" marT="6174" marB="0" anchor="ctr"/>
                </a:tc>
                <a:tc>
                  <a:txBody>
                    <a:bodyPr/>
                    <a:lstStyle/>
                    <a:p>
                      <a:pPr algn="r" fontAlgn="ctr"/>
                      <a:r>
                        <a:rPr lang="ja-JP" altLang="en-US" sz="1600" b="1" i="0" u="none" strike="noStrike" dirty="0">
                          <a:solidFill>
                            <a:schemeClr val="tx1"/>
                          </a:solidFill>
                          <a:effectLst/>
                          <a:latin typeface="+mj-ea"/>
                          <a:ea typeface="+mj-ea"/>
                        </a:rPr>
                        <a:t>３％</a:t>
                      </a:r>
                      <a:endParaRPr lang="en-US" altLang="ja-JP" sz="1600" b="1" i="0" u="none" strike="noStrike" dirty="0">
                        <a:solidFill>
                          <a:schemeClr val="tx1"/>
                        </a:solidFill>
                        <a:effectLst/>
                        <a:latin typeface="+mj-ea"/>
                        <a:ea typeface="+mj-ea"/>
                      </a:endParaRPr>
                    </a:p>
                  </a:txBody>
                  <a:tcPr marL="6174" marR="6174" marT="6174" marB="0" anchor="ctr"/>
                </a:tc>
                <a:tc>
                  <a:txBody>
                    <a:bodyPr/>
                    <a:lstStyle/>
                    <a:p>
                      <a:pPr algn="r" fontAlgn="ctr"/>
                      <a:r>
                        <a:rPr lang="ja-JP" altLang="en-US" sz="1600" b="1" i="0" u="none" strike="noStrike" dirty="0">
                          <a:solidFill>
                            <a:schemeClr val="tx1"/>
                          </a:solidFill>
                          <a:effectLst/>
                          <a:latin typeface="+mj-ea"/>
                          <a:ea typeface="+mj-ea"/>
                        </a:rPr>
                        <a:t>３％</a:t>
                      </a:r>
                      <a:endParaRPr lang="en-US" altLang="ja-JP" sz="1600" b="1" i="0" u="none" strike="noStrike" dirty="0">
                        <a:solidFill>
                          <a:schemeClr val="tx1"/>
                        </a:solidFill>
                        <a:effectLst/>
                        <a:latin typeface="+mj-ea"/>
                        <a:ea typeface="+mj-ea"/>
                      </a:endParaRPr>
                    </a:p>
                  </a:txBody>
                  <a:tcPr marL="6174" marR="6174" marT="6174" marB="0" anchor="ctr"/>
                </a:tc>
                <a:tc>
                  <a:txBody>
                    <a:bodyPr/>
                    <a:lstStyle/>
                    <a:p>
                      <a:pPr algn="r" fontAlgn="ctr"/>
                      <a:r>
                        <a:rPr lang="ja-JP" altLang="en-US" sz="1600" b="1" i="0" u="none" strike="noStrike" dirty="0">
                          <a:solidFill>
                            <a:schemeClr val="tx1"/>
                          </a:solidFill>
                          <a:effectLst/>
                          <a:latin typeface="+mj-ea"/>
                          <a:ea typeface="+mj-ea"/>
                        </a:rPr>
                        <a:t>３％</a:t>
                      </a:r>
                      <a:endParaRPr lang="en-US" altLang="ja-JP" sz="1600" b="1" i="0" u="none" strike="noStrike" dirty="0">
                        <a:solidFill>
                          <a:schemeClr val="tx1"/>
                        </a:solidFill>
                        <a:effectLst/>
                        <a:latin typeface="+mj-ea"/>
                        <a:ea typeface="+mj-ea"/>
                      </a:endParaRPr>
                    </a:p>
                  </a:txBody>
                  <a:tcPr marL="6174" marR="6174" marT="6174" marB="0" anchor="ctr"/>
                </a:tc>
                <a:tc>
                  <a:txBody>
                    <a:bodyPr/>
                    <a:lstStyle/>
                    <a:p>
                      <a:pPr algn="r" fontAlgn="ctr"/>
                      <a:r>
                        <a:rPr lang="ja-JP" altLang="en-US" sz="1600" b="1" i="0" u="none" strike="noStrike" dirty="0">
                          <a:solidFill>
                            <a:schemeClr val="tx1"/>
                          </a:solidFill>
                          <a:effectLst/>
                          <a:latin typeface="+mj-ea"/>
                          <a:ea typeface="+mj-ea"/>
                        </a:rPr>
                        <a:t>３％</a:t>
                      </a:r>
                      <a:endParaRPr lang="en-US" altLang="ja-JP" sz="1600" b="1" i="0" u="none" strike="noStrike" dirty="0">
                        <a:solidFill>
                          <a:schemeClr val="tx1"/>
                        </a:solidFill>
                        <a:effectLst/>
                        <a:latin typeface="+mj-ea"/>
                        <a:ea typeface="+mj-ea"/>
                      </a:endParaRPr>
                    </a:p>
                  </a:txBody>
                  <a:tcPr marL="6174" marR="6174" marT="6174" marB="0" anchor="ctr"/>
                </a:tc>
                <a:tc>
                  <a:txBody>
                    <a:bodyPr/>
                    <a:lstStyle/>
                    <a:p>
                      <a:pPr algn="r" fontAlgn="ctr"/>
                      <a:r>
                        <a:rPr lang="ja-JP" altLang="en-US" sz="1600" b="1" i="0" u="none" strike="noStrike" dirty="0">
                          <a:solidFill>
                            <a:schemeClr val="tx1"/>
                          </a:solidFill>
                          <a:effectLst/>
                          <a:latin typeface="+mj-ea"/>
                          <a:ea typeface="+mj-ea"/>
                        </a:rPr>
                        <a:t>３％</a:t>
                      </a:r>
                      <a:endParaRPr lang="en-US" altLang="ja-JP" sz="1600" b="1" i="0" u="none" strike="noStrike" dirty="0">
                        <a:solidFill>
                          <a:schemeClr val="tx1"/>
                        </a:solidFill>
                        <a:effectLst/>
                        <a:latin typeface="+mj-ea"/>
                        <a:ea typeface="+mj-ea"/>
                      </a:endParaRPr>
                    </a:p>
                  </a:txBody>
                  <a:tcPr marL="6174" marR="6174" marT="6174" marB="0" anchor="ctr"/>
                </a:tc>
                <a:tc>
                  <a:txBody>
                    <a:bodyPr/>
                    <a:lstStyle/>
                    <a:p>
                      <a:pPr algn="r" fontAlgn="ctr"/>
                      <a:r>
                        <a:rPr lang="ja-JP" altLang="en-US" sz="1600" b="1" i="0" u="none" strike="noStrike" dirty="0">
                          <a:solidFill>
                            <a:schemeClr val="tx1"/>
                          </a:solidFill>
                          <a:effectLst/>
                          <a:latin typeface="+mj-ea"/>
                          <a:ea typeface="+mj-ea"/>
                        </a:rPr>
                        <a:t>３％</a:t>
                      </a:r>
                      <a:endParaRPr lang="en-US" altLang="ja-JP" sz="1600" b="1" i="0" u="none" strike="noStrike" dirty="0">
                        <a:solidFill>
                          <a:schemeClr val="tx1"/>
                        </a:solidFill>
                        <a:effectLst/>
                        <a:latin typeface="+mj-ea"/>
                        <a:ea typeface="+mj-ea"/>
                      </a:endParaRPr>
                    </a:p>
                  </a:txBody>
                  <a:tcPr marL="6174" marR="6174" marT="6174" marB="0" anchor="ctr"/>
                </a:tc>
                <a:tc>
                  <a:txBody>
                    <a:bodyPr/>
                    <a:lstStyle/>
                    <a:p>
                      <a:pPr algn="r" fontAlgn="ctr"/>
                      <a:r>
                        <a:rPr lang="ja-JP" altLang="en-US" sz="1600" b="1" i="0" u="none" strike="noStrike" dirty="0">
                          <a:solidFill>
                            <a:srgbClr val="FF0000"/>
                          </a:solidFill>
                          <a:effectLst/>
                          <a:latin typeface="+mj-ea"/>
                          <a:ea typeface="+mj-ea"/>
                        </a:rPr>
                        <a:t>４％</a:t>
                      </a:r>
                      <a:endParaRPr lang="en-US" altLang="ja-JP" sz="1600" b="1" i="0" u="none" strike="noStrike" dirty="0">
                        <a:solidFill>
                          <a:srgbClr val="FF0000"/>
                        </a:solidFill>
                        <a:effectLst/>
                        <a:latin typeface="+mj-ea"/>
                        <a:ea typeface="+mj-ea"/>
                      </a:endParaRPr>
                    </a:p>
                  </a:txBody>
                  <a:tcPr marL="6174" marR="6174" marT="6174" marB="0" anchor="ctr"/>
                </a:tc>
                <a:tc>
                  <a:txBody>
                    <a:bodyPr/>
                    <a:lstStyle/>
                    <a:p>
                      <a:pPr algn="r" fontAlgn="ctr"/>
                      <a:r>
                        <a:rPr lang="ja-JP" altLang="en-US" sz="1600" b="1" i="0" u="none" strike="noStrike" dirty="0">
                          <a:solidFill>
                            <a:srgbClr val="FF0000"/>
                          </a:solidFill>
                          <a:effectLst/>
                          <a:latin typeface="+mj-ea"/>
                          <a:ea typeface="+mj-ea"/>
                        </a:rPr>
                        <a:t>５％</a:t>
                      </a:r>
                      <a:endParaRPr lang="en-US" altLang="ja-JP" sz="1600" b="1" i="0" u="none" strike="noStrike" dirty="0">
                        <a:solidFill>
                          <a:srgbClr val="FF0000"/>
                        </a:solidFill>
                        <a:effectLst/>
                        <a:latin typeface="+mj-ea"/>
                        <a:ea typeface="+mj-ea"/>
                      </a:endParaRPr>
                    </a:p>
                  </a:txBody>
                  <a:tcPr marL="6174" marR="6174" marT="6174" marB="0" anchor="ctr"/>
                </a:tc>
                <a:extLst>
                  <a:ext uri="{0D108BD9-81ED-4DB2-BD59-A6C34878D82A}">
                    <a16:rowId xmlns:a16="http://schemas.microsoft.com/office/drawing/2014/main" val="2101134369"/>
                  </a:ext>
                </a:extLst>
              </a:tr>
            </a:tbl>
          </a:graphicData>
        </a:graphic>
      </p:graphicFrame>
      <p:sp>
        <p:nvSpPr>
          <p:cNvPr id="5" name="正方形/長方形 4">
            <a:extLst>
              <a:ext uri="{FF2B5EF4-FFF2-40B4-BE49-F238E27FC236}">
                <a16:creationId xmlns:a16="http://schemas.microsoft.com/office/drawing/2014/main" id="{4A6B2EBA-98D3-4E7F-9A34-CCB201B07046}"/>
              </a:ext>
            </a:extLst>
          </p:cNvPr>
          <p:cNvSpPr/>
          <p:nvPr/>
        </p:nvSpPr>
        <p:spPr>
          <a:xfrm>
            <a:off x="343929" y="-19245"/>
            <a:ext cx="11504141" cy="50662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t>年収別　衣類購入（</a:t>
            </a:r>
            <a:r>
              <a:rPr kumimoji="1" lang="en-US" altLang="ja-JP" dirty="0"/>
              <a:t>2021</a:t>
            </a:r>
            <a:r>
              <a:rPr kumimoji="1" lang="ja-JP" altLang="en-US" dirty="0"/>
              <a:t>年</a:t>
            </a:r>
            <a:r>
              <a:rPr kumimoji="1" lang="en-US" altLang="ja-JP" dirty="0"/>
              <a:t>6</a:t>
            </a:r>
            <a:r>
              <a:rPr kumimoji="1" lang="ja-JP" altLang="en-US" dirty="0"/>
              <a:t>月）</a:t>
            </a:r>
            <a:endParaRPr kumimoji="1" lang="ja-JP" altLang="en-US" dirty="0">
              <a:highlight>
                <a:srgbClr val="FFFF00"/>
              </a:highlight>
            </a:endParaRPr>
          </a:p>
        </p:txBody>
      </p:sp>
      <p:sp>
        <p:nvSpPr>
          <p:cNvPr id="6" name="正方形/長方形 5">
            <a:extLst>
              <a:ext uri="{FF2B5EF4-FFF2-40B4-BE49-F238E27FC236}">
                <a16:creationId xmlns:a16="http://schemas.microsoft.com/office/drawing/2014/main" id="{EC7475F3-E94D-4825-985D-638CD4FB32BF}"/>
              </a:ext>
            </a:extLst>
          </p:cNvPr>
          <p:cNvSpPr/>
          <p:nvPr/>
        </p:nvSpPr>
        <p:spPr>
          <a:xfrm>
            <a:off x="395416" y="6666470"/>
            <a:ext cx="11899556" cy="38305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2000" b="1" dirty="0">
                <a:solidFill>
                  <a:srgbClr val="FF0000"/>
                </a:solidFill>
                <a:latin typeface="ＭＳ ゴシック" panose="020B0609070205080204" pitchFamily="49" charset="-128"/>
                <a:ea typeface="ＭＳ ゴシック" panose="020B0609070205080204" pitchFamily="49" charset="-128"/>
              </a:rPr>
              <a:t>年収</a:t>
            </a:r>
            <a:r>
              <a:rPr kumimoji="1" lang="en-US" altLang="ja-JP" sz="2000" b="1" dirty="0">
                <a:solidFill>
                  <a:srgbClr val="FF0000"/>
                </a:solidFill>
                <a:latin typeface="ＭＳ ゴシック" panose="020B0609070205080204" pitchFamily="49" charset="-128"/>
                <a:ea typeface="ＭＳ ゴシック" panose="020B0609070205080204" pitchFamily="49" charset="-128"/>
              </a:rPr>
              <a:t>2000</a:t>
            </a:r>
            <a:r>
              <a:rPr kumimoji="1" lang="ja-JP" altLang="en-US" sz="2000" b="1" dirty="0">
                <a:solidFill>
                  <a:srgbClr val="FF0000"/>
                </a:solidFill>
                <a:latin typeface="ＭＳ ゴシック" panose="020B0609070205080204" pitchFamily="49" charset="-128"/>
                <a:ea typeface="ＭＳ ゴシック" panose="020B0609070205080204" pitchFamily="49" charset="-128"/>
              </a:rPr>
              <a:t>万円以上が服に占める割合が</a:t>
            </a:r>
            <a:r>
              <a:rPr kumimoji="1" lang="en-US" altLang="ja-JP" sz="2000" b="1" dirty="0">
                <a:solidFill>
                  <a:srgbClr val="FF0000"/>
                </a:solidFill>
                <a:latin typeface="ＭＳ ゴシック" panose="020B0609070205080204" pitchFamily="49" charset="-128"/>
                <a:ea typeface="ＭＳ ゴシック" panose="020B0609070205080204" pitchFamily="49" charset="-128"/>
              </a:rPr>
              <a:t>16</a:t>
            </a:r>
            <a:r>
              <a:rPr kumimoji="1" lang="ja-JP" altLang="en-US" sz="2000" b="1" dirty="0">
                <a:solidFill>
                  <a:srgbClr val="FF0000"/>
                </a:solidFill>
                <a:latin typeface="ＭＳ ゴシック" panose="020B0609070205080204" pitchFamily="49" charset="-128"/>
                <a:ea typeface="ＭＳ ゴシック" panose="020B0609070205080204" pitchFamily="49" charset="-128"/>
              </a:rPr>
              <a:t>％と最も多く、次が</a:t>
            </a:r>
            <a:r>
              <a:rPr kumimoji="1" lang="en-US" altLang="ja-JP" sz="2000" b="1" dirty="0">
                <a:solidFill>
                  <a:srgbClr val="FF0000"/>
                </a:solidFill>
                <a:latin typeface="ＭＳ ゴシック" panose="020B0609070205080204" pitchFamily="49" charset="-128"/>
                <a:ea typeface="ＭＳ ゴシック" panose="020B0609070205080204" pitchFamily="49" charset="-128"/>
              </a:rPr>
              <a:t>800</a:t>
            </a:r>
            <a:r>
              <a:rPr kumimoji="1" lang="ja-JP" altLang="en-US" sz="2000" b="1" dirty="0">
                <a:solidFill>
                  <a:srgbClr val="FF0000"/>
                </a:solidFill>
                <a:latin typeface="ＭＳ ゴシック" panose="020B0609070205080204" pitchFamily="49" charset="-128"/>
                <a:ea typeface="ＭＳ ゴシック" panose="020B0609070205080204" pitchFamily="49" charset="-128"/>
              </a:rPr>
              <a:t>万、</a:t>
            </a:r>
            <a:r>
              <a:rPr kumimoji="1" lang="en-US" altLang="ja-JP" sz="2000" b="1" dirty="0">
                <a:solidFill>
                  <a:srgbClr val="FF0000"/>
                </a:solidFill>
                <a:latin typeface="ＭＳ ゴシック" panose="020B0609070205080204" pitchFamily="49" charset="-128"/>
                <a:ea typeface="ＭＳ ゴシック" panose="020B0609070205080204" pitchFamily="49" charset="-128"/>
              </a:rPr>
              <a:t>900</a:t>
            </a:r>
            <a:r>
              <a:rPr kumimoji="1" lang="ja-JP" altLang="en-US" sz="2000" b="1" dirty="0">
                <a:solidFill>
                  <a:srgbClr val="FF0000"/>
                </a:solidFill>
                <a:latin typeface="ＭＳ ゴシック" panose="020B0609070205080204" pitchFamily="49" charset="-128"/>
                <a:ea typeface="ＭＳ ゴシック" panose="020B0609070205080204" pitchFamily="49" charset="-128"/>
              </a:rPr>
              <a:t>万代、女性服と連動。</a:t>
            </a:r>
            <a:endParaRPr kumimoji="1" lang="en-US" altLang="ja-JP" sz="2000" b="1" dirty="0">
              <a:solidFill>
                <a:srgbClr val="FF0000"/>
              </a:solidFill>
              <a:latin typeface="ＭＳ ゴシック" panose="020B0609070205080204" pitchFamily="49" charset="-128"/>
              <a:ea typeface="ＭＳ ゴシック" panose="020B0609070205080204" pitchFamily="49" charset="-128"/>
            </a:endParaRPr>
          </a:p>
          <a:p>
            <a:r>
              <a:rPr kumimoji="1" lang="ja-JP" altLang="en-US" sz="2000" b="1" dirty="0">
                <a:solidFill>
                  <a:srgbClr val="FF0000"/>
                </a:solidFill>
                <a:latin typeface="ＭＳ ゴシック" panose="020B0609070205080204" pitchFamily="49" charset="-128"/>
                <a:ea typeface="ＭＳ ゴシック" panose="020B0609070205080204" pitchFamily="49" charset="-128"/>
              </a:rPr>
              <a:t>金額では全世代で女性は男性の</a:t>
            </a:r>
            <a:r>
              <a:rPr kumimoji="1" lang="en-US" altLang="ja-JP" sz="2000" b="1" dirty="0">
                <a:solidFill>
                  <a:srgbClr val="FF0000"/>
                </a:solidFill>
                <a:latin typeface="ＭＳ ゴシック" panose="020B0609070205080204" pitchFamily="49" charset="-128"/>
                <a:ea typeface="ＭＳ ゴシック" panose="020B0609070205080204" pitchFamily="49" charset="-128"/>
              </a:rPr>
              <a:t>2</a:t>
            </a:r>
            <a:r>
              <a:rPr kumimoji="1" lang="ja-JP" altLang="en-US" sz="2000" b="1" dirty="0">
                <a:solidFill>
                  <a:srgbClr val="FF0000"/>
                </a:solidFill>
                <a:latin typeface="ＭＳ ゴシック" panose="020B0609070205080204" pitchFamily="49" charset="-128"/>
                <a:ea typeface="ＭＳ ゴシック" panose="020B0609070205080204" pitchFamily="49" charset="-128"/>
              </a:rPr>
              <a:t>倍。男性は</a:t>
            </a:r>
            <a:r>
              <a:rPr kumimoji="1" lang="en-US" altLang="ja-JP" sz="2000" b="1" dirty="0">
                <a:solidFill>
                  <a:srgbClr val="FF0000"/>
                </a:solidFill>
                <a:latin typeface="ＭＳ ゴシック" panose="020B0609070205080204" pitchFamily="49" charset="-128"/>
                <a:ea typeface="ＭＳ ゴシック" panose="020B0609070205080204" pitchFamily="49" charset="-128"/>
              </a:rPr>
              <a:t>1500</a:t>
            </a:r>
            <a:r>
              <a:rPr kumimoji="1" lang="ja-JP" altLang="en-US" sz="2000" b="1" dirty="0">
                <a:solidFill>
                  <a:srgbClr val="FF0000"/>
                </a:solidFill>
                <a:latin typeface="ＭＳ ゴシック" panose="020B0609070205080204" pitchFamily="49" charset="-128"/>
                <a:ea typeface="ＭＳ ゴシック" panose="020B0609070205080204" pitchFamily="49" charset="-128"/>
              </a:rPr>
              <a:t>万以上大きな差</a:t>
            </a:r>
          </a:p>
        </p:txBody>
      </p:sp>
    </p:spTree>
    <p:extLst>
      <p:ext uri="{BB962C8B-B14F-4D97-AF65-F5344CB8AC3E}">
        <p14:creationId xmlns:p14="http://schemas.microsoft.com/office/powerpoint/2010/main" val="568703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FD38B68-0B39-421C-A67D-5D6E5B2CBF3A}"/>
              </a:ext>
            </a:extLst>
          </p:cNvPr>
          <p:cNvSpPr>
            <a:spLocks noGrp="1"/>
          </p:cNvSpPr>
          <p:nvPr>
            <p:ph type="title"/>
          </p:nvPr>
        </p:nvSpPr>
        <p:spPr>
          <a:xfrm>
            <a:off x="741405" y="175981"/>
            <a:ext cx="9825677" cy="691117"/>
          </a:xfrm>
        </p:spPr>
        <p:txBody>
          <a:bodyPr>
            <a:normAutofit fontScale="90000"/>
          </a:bodyPr>
          <a:lstStyle/>
          <a:p>
            <a:r>
              <a:rPr kumimoji="1" lang="ja-JP" altLang="en-US" dirty="0"/>
              <a:t>デジタル消費はコロナの</a:t>
            </a:r>
            <a:r>
              <a:rPr kumimoji="1" lang="ja-JP" altLang="en-US" dirty="0">
                <a:solidFill>
                  <a:srgbClr val="FF0000"/>
                </a:solidFill>
              </a:rPr>
              <a:t>外出規制が厳しい国</a:t>
            </a:r>
            <a:r>
              <a:rPr kumimoji="1" lang="ja-JP" altLang="en-US" dirty="0"/>
              <a:t>で促進</a:t>
            </a:r>
          </a:p>
        </p:txBody>
      </p:sp>
      <p:pic>
        <p:nvPicPr>
          <p:cNvPr id="1026" name="Picture 2">
            <a:extLst>
              <a:ext uri="{FF2B5EF4-FFF2-40B4-BE49-F238E27FC236}">
                <a16:creationId xmlns:a16="http://schemas.microsoft.com/office/drawing/2014/main" id="{A8A7DF36-8CCB-4ECF-BA7B-98D54F7C92A7}"/>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925033"/>
            <a:ext cx="12280604" cy="6333067"/>
          </a:xfrm>
          <a:prstGeom prst="rect">
            <a:avLst/>
          </a:prstGeom>
          <a:noFill/>
          <a:extLst>
            <a:ext uri="{909E8E84-426E-40DD-AFC4-6F175D3DCCD1}">
              <a14:hiddenFill xmlns:a14="http://schemas.microsoft.com/office/drawing/2010/main">
                <a:solidFill>
                  <a:srgbClr val="FFFFFF"/>
                </a:solidFill>
              </a14:hiddenFill>
            </a:ext>
          </a:extLst>
        </p:spPr>
      </p:pic>
      <p:sp>
        <p:nvSpPr>
          <p:cNvPr id="4" name="正方形/長方形 3">
            <a:extLst>
              <a:ext uri="{FF2B5EF4-FFF2-40B4-BE49-F238E27FC236}">
                <a16:creationId xmlns:a16="http://schemas.microsoft.com/office/drawing/2014/main" id="{6D5669DC-4FB3-4469-826E-D4B2AACBFE51}"/>
              </a:ext>
            </a:extLst>
          </p:cNvPr>
          <p:cNvSpPr/>
          <p:nvPr/>
        </p:nvSpPr>
        <p:spPr>
          <a:xfrm>
            <a:off x="0" y="6720739"/>
            <a:ext cx="12280604" cy="47942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l"/>
            <a:r>
              <a:rPr lang="en-US" altLang="ja-JP" sz="1000" b="0" i="0" dirty="0">
                <a:solidFill>
                  <a:srgbClr val="000000"/>
                </a:solidFill>
                <a:effectLst/>
                <a:latin typeface="メイリオ" panose="020B0604030504040204" pitchFamily="50" charset="-128"/>
                <a:ea typeface="メイリオ" panose="020B0604030504040204" pitchFamily="50" charset="-128"/>
              </a:rPr>
              <a:t>COVID-19</a:t>
            </a:r>
            <a:r>
              <a:rPr lang="ja-JP" altLang="en-US" sz="1000" b="0" i="0" dirty="0">
                <a:solidFill>
                  <a:srgbClr val="000000"/>
                </a:solidFill>
                <a:effectLst/>
                <a:latin typeface="メイリオ" panose="020B0604030504040204" pitchFamily="50" charset="-128"/>
                <a:ea typeface="メイリオ" panose="020B0604030504040204" pitchFamily="50" charset="-128"/>
              </a:rPr>
              <a:t>で加速する各国のデジタル消費と日本の課題　</a:t>
            </a:r>
            <a:r>
              <a:rPr lang="ja-JP" altLang="en-US" sz="1000" b="0" i="0" dirty="0">
                <a:solidFill>
                  <a:schemeClr val="tx1"/>
                </a:solidFill>
                <a:effectLst/>
                <a:latin typeface="メイリオ" panose="020B0604030504040204" pitchFamily="50" charset="-128"/>
                <a:ea typeface="メイリオ" panose="020B0604030504040204" pitchFamily="50" charset="-128"/>
              </a:rPr>
              <a:t>デロイト</a:t>
            </a:r>
            <a:r>
              <a:rPr lang="en-US" altLang="ja-JP" sz="1000" b="0" i="0" dirty="0">
                <a:solidFill>
                  <a:schemeClr val="tx1"/>
                </a:solidFill>
                <a:effectLst/>
                <a:latin typeface="メイリオ" panose="020B0604030504040204" pitchFamily="50" charset="-128"/>
                <a:ea typeface="メイリオ" panose="020B0604030504040204" pitchFamily="50" charset="-128"/>
              </a:rPr>
              <a:t>『Digital Consumer Trends 2020』</a:t>
            </a:r>
            <a:r>
              <a:rPr lang="ja-JP" altLang="en-US" sz="1000" b="0" i="0" dirty="0">
                <a:solidFill>
                  <a:schemeClr val="tx1"/>
                </a:solidFill>
                <a:effectLst/>
                <a:latin typeface="メイリオ" panose="020B0604030504040204" pitchFamily="50" charset="-128"/>
                <a:ea typeface="メイリオ" panose="020B0604030504040204" pitchFamily="50" charset="-128"/>
              </a:rPr>
              <a:t>日本版</a:t>
            </a:r>
          </a:p>
        </p:txBody>
      </p:sp>
    </p:spTree>
    <p:extLst>
      <p:ext uri="{BB962C8B-B14F-4D97-AF65-F5344CB8AC3E}">
        <p14:creationId xmlns:p14="http://schemas.microsoft.com/office/powerpoint/2010/main" val="3223360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5290EE75-ECE8-4C2B-B72D-79E6DBC02F1A}"/>
              </a:ext>
            </a:extLst>
          </p:cNvPr>
          <p:cNvSpPr>
            <a:spLocks noGrp="1"/>
          </p:cNvSpPr>
          <p:nvPr>
            <p:ph idx="1"/>
          </p:nvPr>
        </p:nvSpPr>
        <p:spPr/>
        <p:txBody>
          <a:bodyPr/>
          <a:lstStyle/>
          <a:p>
            <a:endParaRPr kumimoji="1" lang="ja-JP" altLang="en-US"/>
          </a:p>
        </p:txBody>
      </p:sp>
      <p:pic>
        <p:nvPicPr>
          <p:cNvPr id="4100" name="Picture 4" descr="Image">
            <a:extLst>
              <a:ext uri="{FF2B5EF4-FFF2-40B4-BE49-F238E27FC236}">
                <a16:creationId xmlns:a16="http://schemas.microsoft.com/office/drawing/2014/main" id="{29405472-34B4-452C-AC6C-F373E221681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748" y="142503"/>
            <a:ext cx="8346363" cy="5080475"/>
          </a:xfrm>
          <a:prstGeom prst="rect">
            <a:avLst/>
          </a:prstGeom>
          <a:noFill/>
          <a:extLst>
            <a:ext uri="{909E8E84-426E-40DD-AFC4-6F175D3DCCD1}">
              <a14:hiddenFill xmlns:a14="http://schemas.microsoft.com/office/drawing/2010/main">
                <a:solidFill>
                  <a:srgbClr val="FFFFFF"/>
                </a:solidFill>
              </a14:hiddenFill>
            </a:ext>
          </a:extLst>
        </p:spPr>
      </p:pic>
      <p:sp>
        <p:nvSpPr>
          <p:cNvPr id="4" name="正方形/長方形 3">
            <a:extLst>
              <a:ext uri="{FF2B5EF4-FFF2-40B4-BE49-F238E27FC236}">
                <a16:creationId xmlns:a16="http://schemas.microsoft.com/office/drawing/2014/main" id="{920E1B01-5629-40D3-9A17-968A862EE6C7}"/>
              </a:ext>
            </a:extLst>
          </p:cNvPr>
          <p:cNvSpPr/>
          <p:nvPr/>
        </p:nvSpPr>
        <p:spPr>
          <a:xfrm>
            <a:off x="201881" y="5222979"/>
            <a:ext cx="11990119" cy="163502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800" b="1" dirty="0">
                <a:solidFill>
                  <a:srgbClr val="FF0000"/>
                </a:solidFill>
                <a:latin typeface="+mn-ea"/>
              </a:rPr>
              <a:t>→「継続したい」は「増加」の半数以下→</a:t>
            </a:r>
            <a:r>
              <a:rPr kumimoji="1" lang="ja-JP" altLang="en-US" b="1" dirty="0">
                <a:solidFill>
                  <a:srgbClr val="FF0000"/>
                </a:solidFill>
                <a:latin typeface="+mn-ea"/>
              </a:rPr>
              <a:t>コロナ渦の一時的なもの</a:t>
            </a:r>
            <a:endParaRPr kumimoji="1" lang="en-US" altLang="ja-JP" sz="1800" b="1" dirty="0">
              <a:solidFill>
                <a:srgbClr val="FF0000"/>
              </a:solidFill>
              <a:latin typeface="+mn-ea"/>
            </a:endParaRPr>
          </a:p>
          <a:p>
            <a:r>
              <a:rPr kumimoji="1" lang="ja-JP" altLang="en-US" sz="1800" b="1" dirty="0">
                <a:solidFill>
                  <a:srgbClr val="FF0000"/>
                </a:solidFill>
                <a:latin typeface="+mn-ea"/>
              </a:rPr>
              <a:t>→</a:t>
            </a:r>
            <a:r>
              <a:rPr kumimoji="1" lang="ja-JP" altLang="en-US" sz="1800" b="1" dirty="0">
                <a:solidFill>
                  <a:srgbClr val="FF0000"/>
                </a:solidFill>
                <a:highlight>
                  <a:srgbClr val="FFFF00"/>
                </a:highlight>
                <a:latin typeface="+mn-ea"/>
              </a:rPr>
              <a:t>体験型、リアル店舗を求めている</a:t>
            </a:r>
            <a:endParaRPr kumimoji="1" lang="en-US" altLang="ja-JP" sz="1800" b="1" dirty="0">
              <a:solidFill>
                <a:schemeClr val="tx1"/>
              </a:solidFill>
              <a:highlight>
                <a:srgbClr val="FFFF00"/>
              </a:highlight>
              <a:latin typeface="+mn-ea"/>
            </a:endParaRPr>
          </a:p>
          <a:p>
            <a:endParaRPr kumimoji="1" lang="en-US" altLang="ja-JP" sz="1800" b="1" dirty="0">
              <a:solidFill>
                <a:schemeClr val="tx1"/>
              </a:solidFill>
              <a:latin typeface="+mn-ea"/>
            </a:endParaRPr>
          </a:p>
          <a:p>
            <a:r>
              <a:rPr kumimoji="1" lang="ja-JP" altLang="en-US" sz="1800" b="1" dirty="0">
                <a:solidFill>
                  <a:schemeClr val="tx1"/>
                </a:solidFill>
                <a:latin typeface="+mn-ea"/>
              </a:rPr>
              <a:t>　　　コロナで増加した　　　「今後も続けたい」継続意思</a:t>
            </a:r>
            <a:endParaRPr kumimoji="1" lang="en-US" altLang="ja-JP" sz="1800" b="1" dirty="0">
              <a:solidFill>
                <a:schemeClr val="tx1"/>
              </a:solidFill>
              <a:latin typeface="+mn-ea"/>
            </a:endParaRPr>
          </a:p>
          <a:p>
            <a:r>
              <a:rPr lang="ja-JP" altLang="en-US" sz="1400" dirty="0">
                <a:effectLst/>
                <a:latin typeface="ＭＳ Ｐゴシック" panose="020B0600070205080204" pitchFamily="50" charset="-128"/>
                <a:ea typeface="游ゴシック" panose="020B0400000000000000" pitchFamily="50" charset="-128"/>
              </a:rPr>
              <a:t>（</a:t>
            </a:r>
            <a:r>
              <a:rPr lang="en-US" altLang="ja-JP" sz="1400" dirty="0">
                <a:effectLst/>
                <a:latin typeface="ＭＳ Ｐゴシック" panose="020B0600070205080204" pitchFamily="50" charset="-128"/>
                <a:ea typeface="游ゴシック" panose="020B0400000000000000" pitchFamily="50" charset="-128"/>
              </a:rPr>
              <a:t>18-75</a:t>
            </a:r>
            <a:r>
              <a:rPr lang="ja-JP" altLang="ja-JP" sz="1400" dirty="0">
                <a:effectLst/>
                <a:latin typeface="ＭＳ Ｐゴシック" panose="020B0600070205080204" pitchFamily="50" charset="-128"/>
                <a:ea typeface="游ゴシック" panose="020B0400000000000000" pitchFamily="50" charset="-128"/>
              </a:rPr>
              <a:t>歳の</a:t>
            </a:r>
            <a:r>
              <a:rPr lang="en-US" altLang="ja-JP" sz="1400" dirty="0">
                <a:effectLst/>
                <a:latin typeface="ＭＳ Ｐゴシック" panose="020B0600070205080204" pitchFamily="50" charset="-128"/>
                <a:ea typeface="游ゴシック" panose="020B0400000000000000" pitchFamily="50" charset="-128"/>
              </a:rPr>
              <a:t>2,000</a:t>
            </a:r>
            <a:r>
              <a:rPr lang="ja-JP" altLang="ja-JP" sz="1400" dirty="0">
                <a:effectLst/>
                <a:latin typeface="ＭＳ Ｐゴシック" panose="020B0600070205080204" pitchFamily="50" charset="-128"/>
                <a:ea typeface="游ゴシック" panose="020B0400000000000000" pitchFamily="50" charset="-128"/>
              </a:rPr>
              <a:t>人</a:t>
            </a:r>
            <a:r>
              <a:rPr lang="ja-JP" altLang="en-US" sz="1400" dirty="0">
                <a:effectLst/>
                <a:latin typeface="ＭＳ Ｐゴシック" panose="020B0600070205080204" pitchFamily="50" charset="-128"/>
                <a:ea typeface="游ゴシック" panose="020B0400000000000000" pitchFamily="50" charset="-128"/>
              </a:rPr>
              <a:t>、</a:t>
            </a:r>
            <a:r>
              <a:rPr lang="en-US" altLang="ja-JP" sz="1400" dirty="0">
                <a:effectLst/>
                <a:latin typeface="ＭＳ Ｐゴシック" panose="020B0600070205080204" pitchFamily="50" charset="-128"/>
                <a:ea typeface="游ゴシック" panose="020B0400000000000000" pitchFamily="50" charset="-128"/>
              </a:rPr>
              <a:t>2020</a:t>
            </a:r>
            <a:r>
              <a:rPr lang="ja-JP" altLang="ja-JP" sz="1400" dirty="0">
                <a:effectLst/>
                <a:latin typeface="ＭＳ Ｐゴシック" panose="020B0600070205080204" pitchFamily="50" charset="-128"/>
                <a:ea typeface="游ゴシック" panose="020B0400000000000000" pitchFamily="50" charset="-128"/>
              </a:rPr>
              <a:t>年</a:t>
            </a:r>
            <a:r>
              <a:rPr lang="en-US" altLang="ja-JP" sz="1400" dirty="0">
                <a:effectLst/>
                <a:latin typeface="ＭＳ Ｐゴシック" panose="020B0600070205080204" pitchFamily="50" charset="-128"/>
                <a:ea typeface="游ゴシック" panose="020B0400000000000000" pitchFamily="50" charset="-128"/>
              </a:rPr>
              <a:t>7</a:t>
            </a:r>
            <a:r>
              <a:rPr lang="ja-JP" altLang="ja-JP" sz="1400" dirty="0">
                <a:effectLst/>
                <a:latin typeface="ＭＳ Ｐゴシック" panose="020B0600070205080204" pitchFamily="50" charset="-128"/>
                <a:ea typeface="游ゴシック" panose="020B0400000000000000" pitchFamily="50" charset="-128"/>
              </a:rPr>
              <a:t>月</a:t>
            </a:r>
            <a:r>
              <a:rPr lang="en-US" altLang="ja-JP" sz="1400" dirty="0">
                <a:effectLst/>
                <a:latin typeface="ＭＳ Ｐゴシック" panose="020B0600070205080204" pitchFamily="50" charset="-128"/>
                <a:ea typeface="游ゴシック" panose="020B0400000000000000" pitchFamily="50" charset="-128"/>
              </a:rPr>
              <a:t>28</a:t>
            </a:r>
            <a:r>
              <a:rPr lang="ja-JP" altLang="ja-JP" sz="1400" dirty="0">
                <a:effectLst/>
                <a:latin typeface="ＭＳ Ｐゴシック" panose="020B0600070205080204" pitchFamily="50" charset="-128"/>
                <a:ea typeface="游ゴシック" panose="020B0400000000000000" pitchFamily="50" charset="-128"/>
              </a:rPr>
              <a:t>日～</a:t>
            </a:r>
            <a:r>
              <a:rPr lang="en-US" altLang="ja-JP" sz="1400" dirty="0">
                <a:effectLst/>
                <a:latin typeface="ＭＳ Ｐゴシック" panose="020B0600070205080204" pitchFamily="50" charset="-128"/>
                <a:ea typeface="游ゴシック" panose="020B0400000000000000" pitchFamily="50" charset="-128"/>
              </a:rPr>
              <a:t>8</a:t>
            </a:r>
            <a:r>
              <a:rPr lang="ja-JP" altLang="ja-JP" sz="1400" dirty="0">
                <a:effectLst/>
                <a:latin typeface="ＭＳ Ｐゴシック" panose="020B0600070205080204" pitchFamily="50" charset="-128"/>
                <a:ea typeface="游ゴシック" panose="020B0400000000000000" pitchFamily="50" charset="-128"/>
              </a:rPr>
              <a:t>月</a:t>
            </a:r>
            <a:r>
              <a:rPr lang="en-US" altLang="ja-JP" sz="1400" dirty="0">
                <a:effectLst/>
                <a:latin typeface="ＭＳ Ｐゴシック" panose="020B0600070205080204" pitchFamily="50" charset="-128"/>
                <a:ea typeface="游ゴシック" panose="020B0400000000000000" pitchFamily="50" charset="-128"/>
              </a:rPr>
              <a:t>17</a:t>
            </a:r>
            <a:r>
              <a:rPr lang="ja-JP" altLang="ja-JP" sz="1400" dirty="0">
                <a:effectLst/>
                <a:latin typeface="ＭＳ Ｐゴシック" panose="020B0600070205080204" pitchFamily="50" charset="-128"/>
                <a:ea typeface="游ゴシック" panose="020B0400000000000000" pitchFamily="50" charset="-128"/>
              </a:rPr>
              <a:t>日</a:t>
            </a:r>
            <a:r>
              <a:rPr lang="ja-JP" altLang="en-US" sz="1400" dirty="0">
                <a:effectLst/>
                <a:latin typeface="ＭＳ Ｐゴシック" panose="020B0600070205080204" pitchFamily="50" charset="-128"/>
                <a:ea typeface="游ゴシック" panose="020B0400000000000000" pitchFamily="50" charset="-128"/>
              </a:rPr>
              <a:t>　デトロイトトーマツ調査</a:t>
            </a:r>
            <a:r>
              <a:rPr lang="ja-JP" altLang="en-US" sz="1800" dirty="0">
                <a:effectLst/>
                <a:latin typeface="ＭＳ Ｐゴシック" panose="020B0600070205080204" pitchFamily="50" charset="-128"/>
                <a:ea typeface="游ゴシック" panose="020B0400000000000000" pitchFamily="50" charset="-128"/>
              </a:rPr>
              <a:t>）</a:t>
            </a:r>
            <a:endParaRPr kumimoji="1" lang="en-US" altLang="ja-JP" sz="1800" b="1" dirty="0">
              <a:solidFill>
                <a:schemeClr val="tx1"/>
              </a:solidFill>
              <a:latin typeface="+mn-ea"/>
            </a:endParaRPr>
          </a:p>
        </p:txBody>
      </p:sp>
      <p:sp>
        <p:nvSpPr>
          <p:cNvPr id="7" name="正方形/長方形 6">
            <a:extLst>
              <a:ext uri="{FF2B5EF4-FFF2-40B4-BE49-F238E27FC236}">
                <a16:creationId xmlns:a16="http://schemas.microsoft.com/office/drawing/2014/main" id="{280C075A-CCDF-49C5-8644-3F864DA04B30}"/>
              </a:ext>
            </a:extLst>
          </p:cNvPr>
          <p:cNvSpPr/>
          <p:nvPr/>
        </p:nvSpPr>
        <p:spPr>
          <a:xfrm>
            <a:off x="503877" y="6040490"/>
            <a:ext cx="304800" cy="248356"/>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6310C39D-6ADE-452B-9E0A-C6E50D133AF9}"/>
              </a:ext>
            </a:extLst>
          </p:cNvPr>
          <p:cNvSpPr/>
          <p:nvPr/>
        </p:nvSpPr>
        <p:spPr>
          <a:xfrm>
            <a:off x="2889160" y="6141624"/>
            <a:ext cx="462845" cy="237067"/>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吹き出し: 左矢印 9">
            <a:extLst>
              <a:ext uri="{FF2B5EF4-FFF2-40B4-BE49-F238E27FC236}">
                <a16:creationId xmlns:a16="http://schemas.microsoft.com/office/drawing/2014/main" id="{F4B4AE26-6838-438F-AF07-AE97C6AC4951}"/>
              </a:ext>
            </a:extLst>
          </p:cNvPr>
          <p:cNvSpPr/>
          <p:nvPr/>
        </p:nvSpPr>
        <p:spPr>
          <a:xfrm>
            <a:off x="6919785" y="-1"/>
            <a:ext cx="5272216" cy="6944497"/>
          </a:xfrm>
          <a:prstGeom prst="leftArrowCallout">
            <a:avLst>
              <a:gd name="adj1" fmla="val 25000"/>
              <a:gd name="adj2" fmla="val 25000"/>
              <a:gd name="adj3" fmla="val 27443"/>
              <a:gd name="adj4" fmla="val 64977"/>
            </a:avLst>
          </a:prstGeom>
        </p:spPr>
        <p:style>
          <a:lnRef idx="2">
            <a:schemeClr val="accent6"/>
          </a:lnRef>
          <a:fillRef idx="1">
            <a:schemeClr val="lt1"/>
          </a:fillRef>
          <a:effectRef idx="0">
            <a:schemeClr val="accent6"/>
          </a:effectRef>
          <a:fontRef idx="minor">
            <a:schemeClr val="dk1"/>
          </a:fontRef>
        </p:style>
        <p:txBody>
          <a:bodyPr rtlCol="0" anchor="ctr"/>
          <a:lstStyle/>
          <a:p>
            <a:endParaRPr kumimoji="1" lang="en-US" altLang="ja-JP" b="1" dirty="0">
              <a:solidFill>
                <a:srgbClr val="FF0000"/>
              </a:solidFill>
              <a:latin typeface="+mn-ea"/>
            </a:endParaRPr>
          </a:p>
          <a:p>
            <a:endParaRPr kumimoji="1" lang="en-US" altLang="ja-JP" b="1" dirty="0">
              <a:solidFill>
                <a:srgbClr val="FF0000"/>
              </a:solidFill>
              <a:latin typeface="+mn-ea"/>
            </a:endParaRPr>
          </a:p>
          <a:p>
            <a:endParaRPr kumimoji="1" lang="en-US" altLang="ja-JP" b="1" dirty="0">
              <a:solidFill>
                <a:srgbClr val="FF0000"/>
              </a:solidFill>
              <a:latin typeface="+mn-ea"/>
            </a:endParaRPr>
          </a:p>
          <a:p>
            <a:r>
              <a:rPr kumimoji="1" lang="ja-JP" altLang="en-US" sz="4000" b="1" dirty="0">
                <a:solidFill>
                  <a:srgbClr val="FF0000"/>
                </a:solidFill>
                <a:latin typeface="+mn-ea"/>
              </a:rPr>
              <a:t>１８－２４歳</a:t>
            </a:r>
            <a:endParaRPr kumimoji="1" lang="en-US" altLang="ja-JP" sz="4000" b="1" dirty="0">
              <a:solidFill>
                <a:srgbClr val="FF0000"/>
              </a:solidFill>
              <a:latin typeface="+mn-ea"/>
            </a:endParaRPr>
          </a:p>
          <a:p>
            <a:r>
              <a:rPr kumimoji="1" lang="ja-JP" altLang="en-US" sz="2400" b="1" dirty="0">
                <a:solidFill>
                  <a:srgbClr val="FF0000"/>
                </a:solidFill>
                <a:latin typeface="+mn-ea"/>
              </a:rPr>
              <a:t>（デジタル世代）</a:t>
            </a:r>
            <a:endParaRPr kumimoji="1" lang="en-US" altLang="ja-JP" sz="2400" b="1" dirty="0">
              <a:solidFill>
                <a:srgbClr val="FF0000"/>
              </a:solidFill>
              <a:latin typeface="+mn-ea"/>
            </a:endParaRPr>
          </a:p>
          <a:p>
            <a:endParaRPr kumimoji="1" lang="en-US" altLang="ja-JP" b="1" dirty="0">
              <a:solidFill>
                <a:srgbClr val="FF0000"/>
              </a:solidFill>
              <a:latin typeface="+mn-ea"/>
            </a:endParaRPr>
          </a:p>
          <a:p>
            <a:r>
              <a:rPr kumimoji="1" lang="ja-JP" altLang="en-US" b="1" dirty="0">
                <a:solidFill>
                  <a:schemeClr val="tx1"/>
                </a:solidFill>
                <a:latin typeface="+mn-ea"/>
              </a:rPr>
              <a:t>「動画視聴」が</a:t>
            </a:r>
            <a:r>
              <a:rPr kumimoji="1" lang="en-US" altLang="ja-JP" b="1" dirty="0">
                <a:solidFill>
                  <a:schemeClr val="tx1"/>
                </a:solidFill>
                <a:latin typeface="+mn-ea"/>
              </a:rPr>
              <a:t>47</a:t>
            </a:r>
            <a:r>
              <a:rPr kumimoji="1" lang="ja-JP" altLang="en-US" b="1" dirty="0">
                <a:solidFill>
                  <a:schemeClr val="tx1"/>
                </a:solidFill>
                <a:latin typeface="+mn-ea"/>
              </a:rPr>
              <a:t>％近く増加「映画視聴」</a:t>
            </a:r>
            <a:r>
              <a:rPr kumimoji="1" lang="en-US" altLang="ja-JP" b="1" dirty="0">
                <a:solidFill>
                  <a:schemeClr val="tx1"/>
                </a:solidFill>
                <a:latin typeface="+mn-ea"/>
              </a:rPr>
              <a:t>25</a:t>
            </a:r>
            <a:r>
              <a:rPr kumimoji="1" lang="ja-JP" altLang="en-US" b="1" dirty="0">
                <a:solidFill>
                  <a:schemeClr val="tx1"/>
                </a:solidFill>
                <a:latin typeface="+mn-ea"/>
              </a:rPr>
              <a:t>％「ゲーム」</a:t>
            </a:r>
            <a:r>
              <a:rPr kumimoji="1" lang="en-US" altLang="ja-JP" b="1" dirty="0">
                <a:solidFill>
                  <a:schemeClr val="tx1"/>
                </a:solidFill>
                <a:latin typeface="+mn-ea"/>
              </a:rPr>
              <a:t>20</a:t>
            </a:r>
            <a:r>
              <a:rPr kumimoji="1" lang="ja-JP" altLang="en-US" b="1" dirty="0">
                <a:solidFill>
                  <a:schemeClr val="tx1"/>
                </a:solidFill>
                <a:latin typeface="+mn-ea"/>
              </a:rPr>
              <a:t>％増加→しかし「今後も続けたい」は半数</a:t>
            </a:r>
            <a:endParaRPr kumimoji="1" lang="en-US" altLang="ja-JP" b="1" dirty="0">
              <a:solidFill>
                <a:schemeClr val="tx1"/>
              </a:solidFill>
              <a:latin typeface="+mn-ea"/>
            </a:endParaRPr>
          </a:p>
          <a:p>
            <a:endParaRPr kumimoji="1" lang="en-US" altLang="ja-JP" b="1" dirty="0">
              <a:solidFill>
                <a:schemeClr val="tx1"/>
              </a:solidFill>
              <a:latin typeface="+mn-ea"/>
            </a:endParaRPr>
          </a:p>
          <a:p>
            <a:r>
              <a:rPr kumimoji="1" lang="ja-JP" altLang="en-US" b="1" dirty="0">
                <a:solidFill>
                  <a:schemeClr val="tx1"/>
                </a:solidFill>
                <a:latin typeface="+mn-ea"/>
              </a:rPr>
              <a:t>「</a:t>
            </a:r>
            <a:r>
              <a:rPr kumimoji="1" lang="en-US" altLang="ja-JP" sz="1800" b="1" dirty="0">
                <a:solidFill>
                  <a:schemeClr val="tx1"/>
                </a:solidFill>
                <a:latin typeface="+mn-ea"/>
              </a:rPr>
              <a:t>SNS</a:t>
            </a:r>
            <a:r>
              <a:rPr kumimoji="1" lang="ja-JP" altLang="en-US" sz="1800" b="1" dirty="0">
                <a:solidFill>
                  <a:schemeClr val="tx1"/>
                </a:solidFill>
                <a:latin typeface="+mn-ea"/>
              </a:rPr>
              <a:t>のチェック」</a:t>
            </a:r>
            <a:r>
              <a:rPr kumimoji="1" lang="en-US" altLang="ja-JP" sz="1800" b="1" dirty="0">
                <a:solidFill>
                  <a:schemeClr val="tx1"/>
                </a:solidFill>
                <a:latin typeface="+mn-ea"/>
              </a:rPr>
              <a:t>27</a:t>
            </a:r>
            <a:r>
              <a:rPr kumimoji="1" lang="ja-JP" altLang="en-US" sz="1800" b="1" dirty="0">
                <a:solidFill>
                  <a:schemeClr val="tx1"/>
                </a:solidFill>
                <a:latin typeface="+mn-ea"/>
              </a:rPr>
              <a:t>％「アプリ交流」</a:t>
            </a:r>
            <a:r>
              <a:rPr kumimoji="1" lang="en-US" altLang="ja-JP" b="1" dirty="0">
                <a:solidFill>
                  <a:schemeClr val="tx1"/>
                </a:solidFill>
                <a:latin typeface="+mn-ea"/>
              </a:rPr>
              <a:t>19</a:t>
            </a:r>
            <a:r>
              <a:rPr kumimoji="1" lang="ja-JP" altLang="en-US" sz="1800" b="1" dirty="0">
                <a:solidFill>
                  <a:schemeClr val="tx1"/>
                </a:solidFill>
                <a:latin typeface="+mn-ea"/>
              </a:rPr>
              <a:t>％→過半数が「今後も続けたい」</a:t>
            </a:r>
            <a:endParaRPr kumimoji="1" lang="en-US" altLang="ja-JP" sz="1800" b="1" dirty="0">
              <a:solidFill>
                <a:schemeClr val="tx1"/>
              </a:solidFill>
              <a:latin typeface="+mn-ea"/>
            </a:endParaRPr>
          </a:p>
          <a:p>
            <a:r>
              <a:rPr kumimoji="1" lang="ja-JP" altLang="en-US" sz="1800" b="1" dirty="0">
                <a:solidFill>
                  <a:schemeClr val="tx1"/>
                </a:solidFill>
                <a:latin typeface="+mn-ea"/>
              </a:rPr>
              <a:t>「ビデオ通話」</a:t>
            </a:r>
            <a:r>
              <a:rPr kumimoji="1" lang="en-US" altLang="ja-JP" b="1" dirty="0">
                <a:solidFill>
                  <a:schemeClr val="tx1"/>
                </a:solidFill>
                <a:latin typeface="+mn-ea"/>
              </a:rPr>
              <a:t>20</a:t>
            </a:r>
            <a:r>
              <a:rPr kumimoji="1" lang="ja-JP" altLang="en-US" b="1" dirty="0">
                <a:solidFill>
                  <a:schemeClr val="tx1"/>
                </a:solidFill>
                <a:latin typeface="+mn-ea"/>
              </a:rPr>
              <a:t>％近く</a:t>
            </a:r>
            <a:r>
              <a:rPr kumimoji="1" lang="ja-JP" altLang="en-US" sz="1800" b="1" dirty="0">
                <a:solidFill>
                  <a:schemeClr val="tx1"/>
                </a:solidFill>
                <a:latin typeface="+mn-ea"/>
              </a:rPr>
              <a:t>が増加→「今後も続けたい」は</a:t>
            </a:r>
            <a:r>
              <a:rPr kumimoji="1" lang="en-US" altLang="ja-JP" sz="1800" b="1" dirty="0">
                <a:solidFill>
                  <a:schemeClr val="tx1"/>
                </a:solidFill>
                <a:latin typeface="+mn-ea"/>
              </a:rPr>
              <a:t>4</a:t>
            </a:r>
            <a:r>
              <a:rPr kumimoji="1" lang="ja-JP" altLang="en-US" sz="1800" b="1" dirty="0">
                <a:solidFill>
                  <a:schemeClr val="tx1"/>
                </a:solidFill>
                <a:latin typeface="+mn-ea"/>
              </a:rPr>
              <a:t>分の１</a:t>
            </a:r>
            <a:endParaRPr kumimoji="1" lang="en-US" altLang="ja-JP" sz="1800" b="1" dirty="0">
              <a:solidFill>
                <a:schemeClr val="tx1"/>
              </a:solidFill>
              <a:latin typeface="+mn-ea"/>
            </a:endParaRPr>
          </a:p>
          <a:p>
            <a:endParaRPr kumimoji="1" lang="en-US" altLang="ja-JP" b="1" dirty="0">
              <a:solidFill>
                <a:schemeClr val="tx1"/>
              </a:solidFill>
              <a:latin typeface="+mn-ea"/>
            </a:endParaRPr>
          </a:p>
          <a:p>
            <a:r>
              <a:rPr kumimoji="1" lang="ja-JP" altLang="en-US" sz="1800" b="1" dirty="0">
                <a:solidFill>
                  <a:schemeClr val="tx1"/>
                </a:solidFill>
                <a:latin typeface="+mn-ea"/>
              </a:rPr>
              <a:t>「オンライン授業」９％増加→「今後も続けたい」</a:t>
            </a:r>
            <a:r>
              <a:rPr kumimoji="1" lang="en-US" altLang="ja-JP" sz="1800" b="1" dirty="0">
                <a:solidFill>
                  <a:schemeClr val="tx1"/>
                </a:solidFill>
                <a:latin typeface="+mn-ea"/>
              </a:rPr>
              <a:t>5</a:t>
            </a:r>
            <a:r>
              <a:rPr kumimoji="1" lang="ja-JP" altLang="en-US" sz="1800" b="1" dirty="0">
                <a:solidFill>
                  <a:schemeClr val="tx1"/>
                </a:solidFill>
                <a:latin typeface="+mn-ea"/>
              </a:rPr>
              <a:t>分の１</a:t>
            </a:r>
            <a:endParaRPr kumimoji="1" lang="en-US" altLang="ja-JP" sz="1800" b="1" dirty="0">
              <a:solidFill>
                <a:schemeClr val="tx1"/>
              </a:solidFill>
              <a:latin typeface="+mn-ea"/>
            </a:endParaRPr>
          </a:p>
          <a:p>
            <a:endParaRPr kumimoji="1" lang="en-US" altLang="ja-JP" sz="1800" b="1" dirty="0">
              <a:solidFill>
                <a:schemeClr val="tx1"/>
              </a:solidFill>
              <a:latin typeface="+mn-ea"/>
            </a:endParaRPr>
          </a:p>
          <a:p>
            <a:r>
              <a:rPr kumimoji="1" lang="ja-JP" altLang="en-US" b="1" dirty="0">
                <a:solidFill>
                  <a:srgbClr val="FF0000"/>
                </a:solidFill>
                <a:latin typeface="+mn-ea"/>
              </a:rPr>
              <a:t>「オンラインショッピング」</a:t>
            </a:r>
            <a:r>
              <a:rPr kumimoji="1" lang="ja-JP" altLang="en-US" b="1" dirty="0">
                <a:solidFill>
                  <a:srgbClr val="FF0000"/>
                </a:solidFill>
                <a:highlight>
                  <a:srgbClr val="FFFF00"/>
                </a:highlight>
                <a:latin typeface="+mn-ea"/>
              </a:rPr>
              <a:t>（日用品以外・衣類含）</a:t>
            </a:r>
            <a:r>
              <a:rPr kumimoji="1" lang="en-US" altLang="ja-JP" b="1" dirty="0">
                <a:solidFill>
                  <a:srgbClr val="FF0000"/>
                </a:solidFill>
                <a:highlight>
                  <a:srgbClr val="FFFF00"/>
                </a:highlight>
                <a:latin typeface="+mn-ea"/>
              </a:rPr>
              <a:t>10</a:t>
            </a:r>
            <a:r>
              <a:rPr kumimoji="1" lang="ja-JP" altLang="en-US" b="1" dirty="0">
                <a:solidFill>
                  <a:srgbClr val="FF0000"/>
                </a:solidFill>
                <a:highlight>
                  <a:srgbClr val="FFFF00"/>
                </a:highlight>
                <a:latin typeface="+mn-ea"/>
              </a:rPr>
              <a:t>％増加→「今後も続けたい」は７％</a:t>
            </a:r>
            <a:r>
              <a:rPr kumimoji="1" lang="ja-JP" altLang="en-US" b="1" dirty="0">
                <a:solidFill>
                  <a:srgbClr val="FF0000"/>
                </a:solidFill>
                <a:latin typeface="+mn-ea"/>
              </a:rPr>
              <a:t>、（食品・日用品）増加はわずか５％、「今後も続けたい」は４％</a:t>
            </a:r>
            <a:endParaRPr kumimoji="1" lang="en-US" altLang="ja-JP" sz="1800" b="1" dirty="0">
              <a:solidFill>
                <a:srgbClr val="FF0000"/>
              </a:solidFill>
              <a:latin typeface="+mn-ea"/>
            </a:endParaRPr>
          </a:p>
          <a:p>
            <a:endParaRPr kumimoji="1" lang="en-US" altLang="ja-JP" sz="1800" b="1" dirty="0">
              <a:solidFill>
                <a:schemeClr val="tx1"/>
              </a:solidFill>
              <a:latin typeface="+mn-ea"/>
            </a:endParaRPr>
          </a:p>
          <a:p>
            <a:endParaRPr kumimoji="1" lang="ja-JP" altLang="en-US" dirty="0"/>
          </a:p>
        </p:txBody>
      </p:sp>
    </p:spTree>
    <p:extLst>
      <p:ext uri="{BB962C8B-B14F-4D97-AF65-F5344CB8AC3E}">
        <p14:creationId xmlns:p14="http://schemas.microsoft.com/office/powerpoint/2010/main" val="32226387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1889F2D-4DA9-4961-BA9B-9BCD2E50D171}"/>
              </a:ext>
            </a:extLst>
          </p:cNvPr>
          <p:cNvSpPr>
            <a:spLocks noGrp="1"/>
          </p:cNvSpPr>
          <p:nvPr>
            <p:ph type="title"/>
          </p:nvPr>
        </p:nvSpPr>
        <p:spPr/>
        <p:txBody>
          <a:bodyPr/>
          <a:lstStyle/>
          <a:p>
            <a:endParaRPr kumimoji="1" lang="ja-JP" altLang="en-US" dirty="0"/>
          </a:p>
        </p:txBody>
      </p:sp>
      <p:sp>
        <p:nvSpPr>
          <p:cNvPr id="3" name="コンテンツ プレースホルダー 2">
            <a:extLst>
              <a:ext uri="{FF2B5EF4-FFF2-40B4-BE49-F238E27FC236}">
                <a16:creationId xmlns:a16="http://schemas.microsoft.com/office/drawing/2014/main" id="{F372745A-015D-40B9-93E3-551786F40F5C}"/>
              </a:ext>
            </a:extLst>
          </p:cNvPr>
          <p:cNvSpPr>
            <a:spLocks noGrp="1"/>
          </p:cNvSpPr>
          <p:nvPr>
            <p:ph idx="1"/>
          </p:nvPr>
        </p:nvSpPr>
        <p:spPr/>
        <p:txBody>
          <a:bodyPr/>
          <a:lstStyle/>
          <a:p>
            <a:endParaRPr kumimoji="1" lang="ja-JP" altLang="en-US"/>
          </a:p>
        </p:txBody>
      </p:sp>
      <p:pic>
        <p:nvPicPr>
          <p:cNvPr id="3074" name="Picture 2" descr="Image">
            <a:extLst>
              <a:ext uri="{FF2B5EF4-FFF2-40B4-BE49-F238E27FC236}">
                <a16:creationId xmlns:a16="http://schemas.microsoft.com/office/drawing/2014/main" id="{7066970A-8CE8-40CB-902A-D98790E5C3B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457" y="11620"/>
            <a:ext cx="10536061" cy="6848252"/>
          </a:xfrm>
          <a:prstGeom prst="rect">
            <a:avLst/>
          </a:prstGeom>
          <a:noFill/>
          <a:extLst>
            <a:ext uri="{909E8E84-426E-40DD-AFC4-6F175D3DCCD1}">
              <a14:hiddenFill xmlns:a14="http://schemas.microsoft.com/office/drawing/2010/main">
                <a:solidFill>
                  <a:srgbClr val="FFFFFF"/>
                </a:solidFill>
              </a14:hiddenFill>
            </a:ext>
          </a:extLst>
        </p:spPr>
      </p:pic>
      <p:sp>
        <p:nvSpPr>
          <p:cNvPr id="4" name="正方形/長方形 3">
            <a:extLst>
              <a:ext uri="{FF2B5EF4-FFF2-40B4-BE49-F238E27FC236}">
                <a16:creationId xmlns:a16="http://schemas.microsoft.com/office/drawing/2014/main" id="{02B3EEF1-D60F-4D3A-A205-77B4A0A3C62D}"/>
              </a:ext>
            </a:extLst>
          </p:cNvPr>
          <p:cNvSpPr/>
          <p:nvPr/>
        </p:nvSpPr>
        <p:spPr>
          <a:xfrm>
            <a:off x="76457" y="6405970"/>
            <a:ext cx="12039086" cy="53066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endParaRPr kumimoji="1" lang="en-US" altLang="ja-JP" sz="1800" b="1" dirty="0">
              <a:solidFill>
                <a:schemeClr val="tx1"/>
              </a:solidFill>
              <a:latin typeface="+mn-ea"/>
            </a:endParaRPr>
          </a:p>
          <a:p>
            <a:r>
              <a:rPr kumimoji="1" lang="ja-JP" altLang="en-US" b="1" dirty="0">
                <a:solidFill>
                  <a:schemeClr val="tx1"/>
                </a:solidFill>
                <a:latin typeface="+mn-ea"/>
              </a:rPr>
              <a:t>　　　コロナで</a:t>
            </a:r>
            <a:r>
              <a:rPr kumimoji="1" lang="ja-JP" altLang="en-US" sz="1800" b="1" dirty="0">
                <a:solidFill>
                  <a:schemeClr val="tx1"/>
                </a:solidFill>
                <a:latin typeface="+mn-ea"/>
              </a:rPr>
              <a:t>増加した　　　</a:t>
            </a:r>
            <a:r>
              <a:rPr kumimoji="1" lang="ja-JP" altLang="en-US" b="1" dirty="0">
                <a:solidFill>
                  <a:schemeClr val="tx1"/>
                </a:solidFill>
                <a:latin typeface="+mn-ea"/>
              </a:rPr>
              <a:t>今後も続けたい　</a:t>
            </a:r>
            <a:r>
              <a:rPr kumimoji="1" lang="ja-JP" altLang="en-US" b="1" dirty="0">
                <a:solidFill>
                  <a:srgbClr val="FF0000"/>
                </a:solidFill>
                <a:latin typeface="+mn-ea"/>
              </a:rPr>
              <a:t>デジタル消費が加速、定着　　　</a:t>
            </a:r>
            <a:endParaRPr kumimoji="1" lang="en-US" altLang="ja-JP" sz="1800" b="1" dirty="0">
              <a:solidFill>
                <a:srgbClr val="FF0000"/>
              </a:solidFill>
              <a:latin typeface="+mn-ea"/>
            </a:endParaRPr>
          </a:p>
          <a:p>
            <a:endParaRPr kumimoji="1" lang="en-US" altLang="ja-JP" sz="1800" b="1" dirty="0">
              <a:solidFill>
                <a:schemeClr val="tx1"/>
              </a:solidFill>
              <a:latin typeface="+mn-ea"/>
            </a:endParaRPr>
          </a:p>
        </p:txBody>
      </p:sp>
      <p:sp>
        <p:nvSpPr>
          <p:cNvPr id="5" name="吹き出し: 左矢印 4">
            <a:extLst>
              <a:ext uri="{FF2B5EF4-FFF2-40B4-BE49-F238E27FC236}">
                <a16:creationId xmlns:a16="http://schemas.microsoft.com/office/drawing/2014/main" id="{CE069751-7DC7-4945-939C-428A636DB5EB}"/>
              </a:ext>
            </a:extLst>
          </p:cNvPr>
          <p:cNvSpPr/>
          <p:nvPr/>
        </p:nvSpPr>
        <p:spPr>
          <a:xfrm>
            <a:off x="6673932" y="249155"/>
            <a:ext cx="5518068" cy="6297967"/>
          </a:xfrm>
          <a:prstGeom prst="leftArrowCallout">
            <a:avLst>
              <a:gd name="adj1" fmla="val 25000"/>
              <a:gd name="adj2" fmla="val 25000"/>
              <a:gd name="adj3" fmla="val 25000"/>
              <a:gd name="adj4" fmla="val 62514"/>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4000" b="1" dirty="0">
                <a:solidFill>
                  <a:srgbClr val="FF0000"/>
                </a:solidFill>
                <a:latin typeface="+mj-ea"/>
                <a:ea typeface="+mj-ea"/>
              </a:rPr>
              <a:t>６５－７５歳</a:t>
            </a:r>
            <a:endParaRPr kumimoji="1" lang="en-US" altLang="ja-JP" sz="4000" b="1" dirty="0">
              <a:solidFill>
                <a:srgbClr val="FF0000"/>
              </a:solidFill>
              <a:latin typeface="+mj-ea"/>
              <a:ea typeface="+mj-ea"/>
            </a:endParaRPr>
          </a:p>
          <a:p>
            <a:pPr algn="ctr"/>
            <a:endParaRPr kumimoji="1" lang="en-US" altLang="ja-JP" b="1" dirty="0">
              <a:latin typeface="+mj-ea"/>
              <a:ea typeface="+mj-ea"/>
            </a:endParaRPr>
          </a:p>
          <a:p>
            <a:r>
              <a:rPr kumimoji="1" lang="ja-JP" altLang="en-US" b="1" dirty="0">
                <a:latin typeface="+mj-ea"/>
                <a:ea typeface="+mj-ea"/>
              </a:rPr>
              <a:t>「オンラインニュースを読む」１９％増加、「今後も続けたい」は１４％</a:t>
            </a:r>
            <a:endParaRPr kumimoji="1" lang="en-US" altLang="ja-JP" b="1" dirty="0">
              <a:latin typeface="+mj-ea"/>
              <a:ea typeface="+mj-ea"/>
            </a:endParaRPr>
          </a:p>
          <a:p>
            <a:endParaRPr kumimoji="1" lang="en-US" altLang="ja-JP" b="1" dirty="0">
              <a:latin typeface="+mj-ea"/>
              <a:ea typeface="+mj-ea"/>
            </a:endParaRPr>
          </a:p>
          <a:p>
            <a:r>
              <a:rPr kumimoji="1" lang="ja-JP" altLang="en-US" b="1" dirty="0">
                <a:latin typeface="+mj-ea"/>
                <a:ea typeface="+mj-ea"/>
              </a:rPr>
              <a:t>「動画視聴」増加は１４％、「今後も続けたい」は８％</a:t>
            </a:r>
            <a:endParaRPr kumimoji="1" lang="en-US" altLang="ja-JP" b="1" dirty="0">
              <a:latin typeface="+mj-ea"/>
              <a:ea typeface="+mj-ea"/>
            </a:endParaRPr>
          </a:p>
          <a:p>
            <a:endParaRPr kumimoji="1" lang="en-US" altLang="ja-JP" b="1" dirty="0">
              <a:latin typeface="+mj-ea"/>
              <a:ea typeface="+mj-ea"/>
            </a:endParaRPr>
          </a:p>
          <a:p>
            <a:r>
              <a:rPr kumimoji="1" lang="ja-JP" altLang="en-US" b="1" dirty="0">
                <a:solidFill>
                  <a:srgbClr val="FF0000"/>
                </a:solidFill>
                <a:latin typeface="+mj-ea"/>
                <a:ea typeface="+mj-ea"/>
              </a:rPr>
              <a:t>オンラインショッピング」（食料品・日用品以外）１１％増加、「今後も続けたい」は８％。（食料品・日用品）は１０％増加、「今後も続けたい」は８％</a:t>
            </a:r>
            <a:endParaRPr kumimoji="1" lang="en-US" altLang="ja-JP" b="1" dirty="0">
              <a:solidFill>
                <a:srgbClr val="FF0000"/>
              </a:solidFill>
              <a:latin typeface="+mj-ea"/>
              <a:ea typeface="+mj-ea"/>
            </a:endParaRPr>
          </a:p>
          <a:p>
            <a:endParaRPr kumimoji="1" lang="en-US" altLang="ja-JP" b="1" dirty="0">
              <a:latin typeface="+mj-ea"/>
              <a:ea typeface="+mj-ea"/>
            </a:endParaRPr>
          </a:p>
          <a:p>
            <a:r>
              <a:rPr kumimoji="1" lang="ja-JP" altLang="en-US" b="1" dirty="0">
                <a:latin typeface="+mj-ea"/>
                <a:ea typeface="+mj-ea"/>
              </a:rPr>
              <a:t>「アプリでの交流」「ビデオ通話」は「今後も続けたい」と同じ</a:t>
            </a:r>
            <a:endParaRPr kumimoji="1" lang="en-US" altLang="ja-JP" b="1" dirty="0">
              <a:latin typeface="+mj-ea"/>
              <a:ea typeface="+mj-ea"/>
            </a:endParaRPr>
          </a:p>
          <a:p>
            <a:pPr algn="ctr"/>
            <a:endParaRPr kumimoji="1" lang="en-US" altLang="ja-JP" b="1" dirty="0">
              <a:latin typeface="+mj-ea"/>
              <a:ea typeface="+mj-ea"/>
            </a:endParaRPr>
          </a:p>
          <a:p>
            <a:pPr algn="ctr"/>
            <a:endParaRPr kumimoji="1" lang="en-US" altLang="ja-JP" b="1" dirty="0">
              <a:latin typeface="+mj-ea"/>
              <a:ea typeface="+mj-ea"/>
            </a:endParaRPr>
          </a:p>
          <a:p>
            <a:pPr algn="ctr"/>
            <a:endParaRPr kumimoji="1" lang="en-US" altLang="ja-JP" dirty="0"/>
          </a:p>
          <a:p>
            <a:pPr algn="ctr"/>
            <a:endParaRPr kumimoji="1" lang="ja-JP" altLang="en-US" dirty="0"/>
          </a:p>
        </p:txBody>
      </p:sp>
      <p:sp>
        <p:nvSpPr>
          <p:cNvPr id="7" name="正方形/長方形 6">
            <a:extLst>
              <a:ext uri="{FF2B5EF4-FFF2-40B4-BE49-F238E27FC236}">
                <a16:creationId xmlns:a16="http://schemas.microsoft.com/office/drawing/2014/main" id="{86AB0590-7850-4AC5-8A0E-FE13EF0AA0A0}"/>
              </a:ext>
            </a:extLst>
          </p:cNvPr>
          <p:cNvSpPr/>
          <p:nvPr/>
        </p:nvSpPr>
        <p:spPr>
          <a:xfrm>
            <a:off x="364689" y="6547122"/>
            <a:ext cx="304800" cy="248356"/>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A815EA32-BB6C-4D28-B493-848FF3F0907B}"/>
              </a:ext>
            </a:extLst>
          </p:cNvPr>
          <p:cNvSpPr/>
          <p:nvPr/>
        </p:nvSpPr>
        <p:spPr>
          <a:xfrm>
            <a:off x="2802801" y="6558411"/>
            <a:ext cx="462845" cy="237067"/>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9964842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ctrTitle"/>
          </p:nvPr>
        </p:nvSpPr>
        <p:spPr>
          <a:xfrm>
            <a:off x="621909" y="307731"/>
            <a:ext cx="10648497" cy="5565531"/>
          </a:xfrm>
        </p:spPr>
        <p:txBody>
          <a:bodyPr>
            <a:normAutofit/>
          </a:bodyPr>
          <a:lstStyle/>
          <a:p>
            <a:br>
              <a:rPr kumimoji="1" lang="en-US" altLang="ja-JP" sz="4400" b="1" dirty="0"/>
            </a:br>
            <a:br>
              <a:rPr lang="en-US" altLang="ja-JP" sz="3600" b="1" dirty="0"/>
            </a:br>
            <a:br>
              <a:rPr lang="en-US" altLang="ja-JP" sz="4400" b="1" dirty="0"/>
            </a:br>
            <a:br>
              <a:rPr lang="en-US" altLang="ja-JP" sz="4400" b="1" dirty="0"/>
            </a:br>
            <a:br>
              <a:rPr lang="en-US" altLang="ja-JP" sz="2400" b="1" dirty="0"/>
            </a:br>
            <a:br>
              <a:rPr lang="en-US" altLang="ja-JP" sz="2400" b="1" dirty="0"/>
            </a:br>
            <a:br>
              <a:rPr lang="en-US" altLang="ja-JP" sz="2400" b="1" dirty="0"/>
            </a:br>
            <a:br>
              <a:rPr lang="en-US" altLang="ja-JP" sz="2400" b="1" dirty="0"/>
            </a:br>
            <a:br>
              <a:rPr lang="en-US" altLang="ja-JP" sz="1600" b="1" dirty="0"/>
            </a:br>
            <a:endParaRPr kumimoji="1" lang="ja-JP" altLang="en-US" sz="1600" b="1" dirty="0"/>
          </a:p>
        </p:txBody>
      </p:sp>
      <p:sp>
        <p:nvSpPr>
          <p:cNvPr id="3" name="正方形/長方形 2"/>
          <p:cNvSpPr/>
          <p:nvPr/>
        </p:nvSpPr>
        <p:spPr>
          <a:xfrm>
            <a:off x="445130" y="1127473"/>
            <a:ext cx="5348176" cy="128484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3200" dirty="0">
                <a:solidFill>
                  <a:schemeClr val="tx1"/>
                </a:solidFill>
              </a:rPr>
              <a:t>若者→リアル店舗に戻る</a:t>
            </a:r>
          </a:p>
        </p:txBody>
      </p:sp>
      <p:sp>
        <p:nvSpPr>
          <p:cNvPr id="4" name="正方形/長方形 3"/>
          <p:cNvSpPr/>
          <p:nvPr/>
        </p:nvSpPr>
        <p:spPr>
          <a:xfrm>
            <a:off x="6398696" y="1194055"/>
            <a:ext cx="5259572" cy="97536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3200" dirty="0">
                <a:solidFill>
                  <a:srgbClr val="FF0000"/>
                </a:solidFill>
              </a:rPr>
              <a:t>高齢者→ネット消費の継続・増加するのでは</a:t>
            </a:r>
          </a:p>
        </p:txBody>
      </p:sp>
      <p:sp>
        <p:nvSpPr>
          <p:cNvPr id="9" name="正方形/長方形 8">
            <a:extLst>
              <a:ext uri="{FF2B5EF4-FFF2-40B4-BE49-F238E27FC236}">
                <a16:creationId xmlns:a16="http://schemas.microsoft.com/office/drawing/2014/main" id="{80FBEB08-032A-447E-88D4-1CD269B253FA}"/>
              </a:ext>
            </a:extLst>
          </p:cNvPr>
          <p:cNvSpPr/>
          <p:nvPr/>
        </p:nvSpPr>
        <p:spPr>
          <a:xfrm>
            <a:off x="240243" y="50696"/>
            <a:ext cx="11765228" cy="81974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4400" dirty="0">
                <a:solidFill>
                  <a:srgbClr val="FF0000"/>
                </a:solidFill>
                <a:latin typeface="ＭＳ ゴシック" panose="020B0609070205080204" pitchFamily="49" charset="-128"/>
                <a:ea typeface="ＭＳ ゴシック" panose="020B0609070205080204" pitchFamily="49" charset="-128"/>
              </a:rPr>
              <a:t>ポストコロナ</a:t>
            </a:r>
          </a:p>
        </p:txBody>
      </p:sp>
      <p:graphicFrame>
        <p:nvGraphicFramePr>
          <p:cNvPr id="10" name="図表 9">
            <a:extLst>
              <a:ext uri="{FF2B5EF4-FFF2-40B4-BE49-F238E27FC236}">
                <a16:creationId xmlns:a16="http://schemas.microsoft.com/office/drawing/2014/main" id="{F9DB9693-5D8C-4667-B2FF-DCBCE16B9ED4}"/>
              </a:ext>
            </a:extLst>
          </p:cNvPr>
          <p:cNvGraphicFramePr/>
          <p:nvPr>
            <p:extLst>
              <p:ext uri="{D42A27DB-BD31-4B8C-83A1-F6EECF244321}">
                <p14:modId xmlns:p14="http://schemas.microsoft.com/office/powerpoint/2010/main" val="745600256"/>
              </p:ext>
            </p:extLst>
          </p:nvPr>
        </p:nvGraphicFramePr>
        <p:xfrm>
          <a:off x="182575" y="2856155"/>
          <a:ext cx="12432242" cy="36648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楕円 1">
            <a:extLst>
              <a:ext uri="{FF2B5EF4-FFF2-40B4-BE49-F238E27FC236}">
                <a16:creationId xmlns:a16="http://schemas.microsoft.com/office/drawing/2014/main" id="{CFD3E6BF-5E0D-426C-AC64-B884F0C4CFC0}"/>
              </a:ext>
            </a:extLst>
          </p:cNvPr>
          <p:cNvSpPr/>
          <p:nvPr/>
        </p:nvSpPr>
        <p:spPr>
          <a:xfrm>
            <a:off x="445130" y="2669357"/>
            <a:ext cx="3286612" cy="4028005"/>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solidFill>
                  <a:schemeClr val="tx1"/>
                </a:solidFill>
              </a:rPr>
              <a:t>コロナでスマホ購入者が</a:t>
            </a:r>
            <a:r>
              <a:rPr kumimoji="1" lang="en-US" altLang="ja-JP" sz="2400" b="1" dirty="0">
                <a:solidFill>
                  <a:schemeClr val="tx1"/>
                </a:solidFill>
              </a:rPr>
              <a:t>50</a:t>
            </a:r>
            <a:r>
              <a:rPr kumimoji="1" lang="ja-JP" altLang="en-US" sz="2400" b="1" dirty="0">
                <a:solidFill>
                  <a:schemeClr val="tx1"/>
                </a:solidFill>
              </a:rPr>
              <a:t>代以上に急増</a:t>
            </a:r>
          </a:p>
        </p:txBody>
      </p:sp>
    </p:spTree>
    <p:extLst>
      <p:ext uri="{BB962C8B-B14F-4D97-AF65-F5344CB8AC3E}">
        <p14:creationId xmlns:p14="http://schemas.microsoft.com/office/powerpoint/2010/main" val="422969642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3837</TotalTime>
  <Words>8810</Words>
  <Application>Microsoft Office PowerPoint</Application>
  <PresentationFormat>ワイド画面</PresentationFormat>
  <Paragraphs>1739</Paragraphs>
  <Slides>54</Slides>
  <Notes>0</Notes>
  <HiddenSlides>0</HiddenSlides>
  <MMClips>0</MMClips>
  <ScaleCrop>false</ScaleCrop>
  <HeadingPairs>
    <vt:vector size="6" baseType="variant">
      <vt:variant>
        <vt:lpstr>使用されているフォント</vt:lpstr>
      </vt:variant>
      <vt:variant>
        <vt:i4>15</vt:i4>
      </vt:variant>
      <vt:variant>
        <vt:lpstr>テーマ</vt:lpstr>
      </vt:variant>
      <vt:variant>
        <vt:i4>1</vt:i4>
      </vt:variant>
      <vt:variant>
        <vt:lpstr>スライド タイトル</vt:lpstr>
      </vt:variant>
      <vt:variant>
        <vt:i4>54</vt:i4>
      </vt:variant>
    </vt:vector>
  </HeadingPairs>
  <TitlesOfParts>
    <vt:vector size="70" baseType="lpstr">
      <vt:lpstr>-apple-system</vt:lpstr>
      <vt:lpstr>HGｺﾞｼｯｸM</vt:lpstr>
      <vt:lpstr>Hiragino Sans</vt:lpstr>
      <vt:lpstr>ＭＳ Ｐゴシック</vt:lpstr>
      <vt:lpstr>ＭＳ ゴシック</vt:lpstr>
      <vt:lpstr>ＭＳ 明朝</vt:lpstr>
      <vt:lpstr>YakuHanJP</vt:lpstr>
      <vt:lpstr>YakuHanJPs</vt:lpstr>
      <vt:lpstr>ヒラギノ角ゴ Pro W3</vt:lpstr>
      <vt:lpstr>メイリオ</vt:lpstr>
      <vt:lpstr>新ゴ R JIS2004</vt:lpstr>
      <vt:lpstr>Yu Gothic</vt:lpstr>
      <vt:lpstr>Yu Gothic</vt:lpstr>
      <vt:lpstr>游ゴシック Light</vt:lpstr>
      <vt:lpstr>Arial</vt:lpstr>
      <vt:lpstr>Office テーマ</vt:lpstr>
      <vt:lpstr>新高齢女性に対する消費額の減少における 経済・文化への影響</vt:lpstr>
      <vt:lpstr>PowerPoint プレゼンテーション</vt:lpstr>
      <vt:lpstr>構成</vt:lpstr>
      <vt:lpstr>PowerPoint プレゼンテーション</vt:lpstr>
      <vt:lpstr>背景　コロナ渦の消費行動</vt:lpstr>
      <vt:lpstr>デジタル消費はコロナの外出規制が厳しい国で促進</vt:lpstr>
      <vt:lpstr>PowerPoint プレゼンテーション</vt:lpstr>
      <vt:lpstr>PowerPoint プレゼンテーション</vt:lpstr>
      <vt:lpstr>         </vt:lpstr>
      <vt:lpstr>PowerPoint プレゼンテーション</vt:lpstr>
      <vt:lpstr>高齢者のオンライン消費の増加</vt:lpstr>
      <vt:lpstr>　　　　　オンラインショッピング 　　　　家電　　　　　　　婦人用衣類</vt:lpstr>
      <vt:lpstr>PowerPoint プレゼンテーション</vt:lpstr>
      <vt:lpstr>PowerPoint プレゼンテーション</vt:lpstr>
      <vt:lpstr>しかしオンラインショッピング利用世帯に限定 中高年の支出額は多い</vt:lpstr>
      <vt:lpstr>リキッド消費：Bardhi&amp;Eckhardt(2017)が提唱　 </vt:lpstr>
      <vt:lpstr>　「短命」製品のライフスタイルが早い</vt:lpstr>
      <vt:lpstr>「アクセスベース」（レンタルなど）</vt:lpstr>
      <vt:lpstr>「脱物質」</vt:lpstr>
      <vt:lpstr>高齢女性がアーリーマジョリティ・アダプターに移行？</vt:lpstr>
      <vt:lpstr>リキッド消費とソリッド消費</vt:lpstr>
      <vt:lpstr>リキッド消費が消費者行動に与える影響</vt:lpstr>
      <vt:lpstr>PowerPoint プレゼンテーション</vt:lpstr>
      <vt:lpstr>２人以上の世帯の７０歳以上の衣類への支出</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 </vt:lpstr>
      <vt:lpstr>オンライン化粧品（赤）婦人服（青）支出額　</vt:lpstr>
      <vt:lpstr>PowerPoint プレゼンテーション</vt:lpstr>
      <vt:lpstr>コロナでサブスク利用者は6割増加</vt:lpstr>
      <vt:lpstr>ファッションのレンタル利用経験者（50代以上：1割程度。微増） 　 </vt:lpstr>
      <vt:lpstr>50代・60代女性向け衣類のサブスクリプション</vt:lpstr>
      <vt:lpstr>百貨店のオンラインショッピング  </vt:lpstr>
      <vt:lpstr>丸井のEC化</vt:lpstr>
      <vt:lpstr>欧米の百貨店のオンラインショップ</vt:lpstr>
      <vt:lpstr>PowerPoint プレゼンテーション</vt:lpstr>
      <vt:lpstr>本論文の限界</vt:lpstr>
      <vt:lpstr>参考文献</vt:lpstr>
      <vt:lpstr>PowerPoint プレゼンテーション</vt:lpstr>
      <vt:lpstr>はん</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学校法人戸板学園</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新高齢女性に対する消費額の減少における 経済・文化への影響  ー百貨店におけるリキッド消費者向けデジタルマーケティングの戦略と課題ー</dc:title>
  <dc:creator>柏木 理佳</dc:creator>
  <cp:lastModifiedBy>kashiwagi rika</cp:lastModifiedBy>
  <cp:revision>224</cp:revision>
  <cp:lastPrinted>2021-07-29T08:27:02Z</cp:lastPrinted>
  <dcterms:created xsi:type="dcterms:W3CDTF">2021-07-29T03:45:28Z</dcterms:created>
  <dcterms:modified xsi:type="dcterms:W3CDTF">2021-09-05T08:10:54Z</dcterms:modified>
</cp:coreProperties>
</file>